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65332" autoAdjust="0"/>
  </p:normalViewPr>
  <p:slideViewPr>
    <p:cSldViewPr snapToGrid="0">
      <p:cViewPr varScale="1">
        <p:scale>
          <a:sx n="71" d="100"/>
          <a:sy n="71" d="100"/>
        </p:scale>
        <p:origin x="17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18CE07-0F91-4394-BAB8-A147CA30B6EB}" type="doc">
      <dgm:prSet loTypeId="urn:microsoft.com/office/officeart/2005/8/layout/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582E16D-8952-460B-8A7B-568EAF775F1D}">
      <dgm:prSet/>
      <dgm:spPr/>
      <dgm:t>
        <a:bodyPr/>
        <a:lstStyle/>
        <a:p>
          <a:r>
            <a:rPr lang="en-GB" dirty="0"/>
            <a:t>A new set of things to think about:</a:t>
          </a:r>
          <a:endParaRPr lang="en-US" dirty="0"/>
        </a:p>
      </dgm:t>
    </dgm:pt>
    <dgm:pt modelId="{76346AA8-1F5F-4F5D-A7E9-52CB9216EDDE}" type="parTrans" cxnId="{814673D8-C3E8-4116-9E51-C2A96019F265}">
      <dgm:prSet/>
      <dgm:spPr/>
      <dgm:t>
        <a:bodyPr/>
        <a:lstStyle/>
        <a:p>
          <a:endParaRPr lang="en-US"/>
        </a:p>
      </dgm:t>
    </dgm:pt>
    <dgm:pt modelId="{C1B8E7CC-6FEE-4ED6-8B86-BB06633F88AF}" type="sibTrans" cxnId="{814673D8-C3E8-4116-9E51-C2A96019F265}">
      <dgm:prSet/>
      <dgm:spPr/>
      <dgm:t>
        <a:bodyPr/>
        <a:lstStyle/>
        <a:p>
          <a:endParaRPr lang="en-US"/>
        </a:p>
      </dgm:t>
    </dgm:pt>
    <dgm:pt modelId="{E71893CC-C05B-42E5-99DE-6EC3DBCD1737}">
      <dgm:prSet/>
      <dgm:spPr/>
      <dgm:t>
        <a:bodyPr/>
        <a:lstStyle/>
        <a:p>
          <a:r>
            <a:rPr lang="en-GB" dirty="0"/>
            <a:t>Develop your understanding of the Commercial Determinants of Health</a:t>
          </a:r>
          <a:endParaRPr lang="en-US" dirty="0"/>
        </a:p>
      </dgm:t>
    </dgm:pt>
    <dgm:pt modelId="{4D8A55AD-AC01-435D-9787-1302D2D2F7D0}" type="parTrans" cxnId="{762B4BC1-02F3-402E-B4C2-2164343D8E90}">
      <dgm:prSet/>
      <dgm:spPr/>
      <dgm:t>
        <a:bodyPr/>
        <a:lstStyle/>
        <a:p>
          <a:endParaRPr lang="en-US"/>
        </a:p>
      </dgm:t>
    </dgm:pt>
    <dgm:pt modelId="{181E5BEF-3EE7-4B14-9570-B489DC9885A6}" type="sibTrans" cxnId="{762B4BC1-02F3-402E-B4C2-2164343D8E90}">
      <dgm:prSet/>
      <dgm:spPr/>
      <dgm:t>
        <a:bodyPr/>
        <a:lstStyle/>
        <a:p>
          <a:endParaRPr lang="en-US"/>
        </a:p>
      </dgm:t>
    </dgm:pt>
    <dgm:pt modelId="{8F85BDED-1440-4CBF-8FAC-AD2BB08B91DE}">
      <dgm:prSet/>
      <dgm:spPr/>
      <dgm:t>
        <a:bodyPr/>
        <a:lstStyle/>
        <a:p>
          <a:r>
            <a:rPr lang="en-GB" dirty="0"/>
            <a:t>Questions to ask:</a:t>
          </a:r>
          <a:endParaRPr lang="en-US" dirty="0"/>
        </a:p>
      </dgm:t>
    </dgm:pt>
    <dgm:pt modelId="{6A01D986-ED5D-4ADA-AE63-06F09BDA1BE0}" type="parTrans" cxnId="{04D18553-D611-4F55-8FB0-3B39B1252F82}">
      <dgm:prSet/>
      <dgm:spPr/>
      <dgm:t>
        <a:bodyPr/>
        <a:lstStyle/>
        <a:p>
          <a:endParaRPr lang="en-US"/>
        </a:p>
      </dgm:t>
    </dgm:pt>
    <dgm:pt modelId="{F39E3A5B-3C80-467A-899A-ED3A3B747426}" type="sibTrans" cxnId="{04D18553-D611-4F55-8FB0-3B39B1252F82}">
      <dgm:prSet/>
      <dgm:spPr/>
      <dgm:t>
        <a:bodyPr/>
        <a:lstStyle/>
        <a:p>
          <a:endParaRPr lang="en-US"/>
        </a:p>
      </dgm:t>
    </dgm:pt>
    <dgm:pt modelId="{EBD07551-C61B-435F-89CB-20E60F2640E7}">
      <dgm:prSet/>
      <dgm:spPr/>
      <dgm:t>
        <a:bodyPr/>
        <a:lstStyle/>
        <a:p>
          <a:r>
            <a:rPr lang="en-GB" dirty="0"/>
            <a:t>Scrutinise partnerships and funding arrangements</a:t>
          </a:r>
          <a:endParaRPr lang="en-US" dirty="0"/>
        </a:p>
      </dgm:t>
    </dgm:pt>
    <dgm:pt modelId="{8692C805-2065-43A3-B9DE-7D3094209989}" type="parTrans" cxnId="{70B97682-10B3-4281-BC45-0EB3628C1C22}">
      <dgm:prSet/>
      <dgm:spPr/>
      <dgm:t>
        <a:bodyPr/>
        <a:lstStyle/>
        <a:p>
          <a:endParaRPr lang="en-US"/>
        </a:p>
      </dgm:t>
    </dgm:pt>
    <dgm:pt modelId="{2AD9DB95-ACF6-47D9-A9F6-7D7E453E543D}" type="sibTrans" cxnId="{70B97682-10B3-4281-BC45-0EB3628C1C22}">
      <dgm:prSet/>
      <dgm:spPr/>
      <dgm:t>
        <a:bodyPr/>
        <a:lstStyle/>
        <a:p>
          <a:endParaRPr lang="en-US"/>
        </a:p>
      </dgm:t>
    </dgm:pt>
    <dgm:pt modelId="{243DB8A7-F6F8-45A3-B755-65474BFF5103}">
      <dgm:prSet/>
      <dgm:spPr/>
      <dgm:t>
        <a:bodyPr/>
        <a:lstStyle/>
        <a:p>
          <a:r>
            <a:rPr lang="en-GB" dirty="0"/>
            <a:t>Take industry engagement seriously - ask the hard questions, practice ethically– </a:t>
          </a:r>
          <a:r>
            <a:rPr lang="en-GB" i="1" dirty="0"/>
            <a:t>What’s in it for them? What is the public benefit? Does it affect your reputation? What will it achieve and for whom?</a:t>
          </a:r>
          <a:endParaRPr lang="en-US" dirty="0"/>
        </a:p>
      </dgm:t>
    </dgm:pt>
    <dgm:pt modelId="{87D5D985-9137-4A7A-BC18-0AFD6FF8C023}" type="parTrans" cxnId="{7E871D25-8678-4C9D-AA2E-65E8590598FB}">
      <dgm:prSet/>
      <dgm:spPr/>
      <dgm:t>
        <a:bodyPr/>
        <a:lstStyle/>
        <a:p>
          <a:endParaRPr lang="en-US"/>
        </a:p>
      </dgm:t>
    </dgm:pt>
    <dgm:pt modelId="{7CA0B572-75EC-428D-9E3F-D765DEFC0C35}" type="sibTrans" cxnId="{7E871D25-8678-4C9D-AA2E-65E8590598FB}">
      <dgm:prSet/>
      <dgm:spPr/>
      <dgm:t>
        <a:bodyPr/>
        <a:lstStyle/>
        <a:p>
          <a:endParaRPr lang="en-US"/>
        </a:p>
      </dgm:t>
    </dgm:pt>
    <dgm:pt modelId="{941E266D-126A-454C-B711-F644FDEBEE23}">
      <dgm:prSet/>
      <dgm:spPr/>
      <dgm:t>
        <a:bodyPr/>
        <a:lstStyle/>
        <a:p>
          <a:r>
            <a:rPr lang="en-GB" dirty="0"/>
            <a:t>Bring this into planning &amp; strategy (along with social &amp; wider determinants)</a:t>
          </a:r>
          <a:endParaRPr lang="en-US" dirty="0"/>
        </a:p>
      </dgm:t>
    </dgm:pt>
    <dgm:pt modelId="{D414F78A-91F6-48FC-9BA1-A09690A231BE}" type="parTrans" cxnId="{C4BAD41A-C917-4713-9F52-13AF73097E96}">
      <dgm:prSet/>
      <dgm:spPr/>
      <dgm:t>
        <a:bodyPr/>
        <a:lstStyle/>
        <a:p>
          <a:endParaRPr lang="en-GB"/>
        </a:p>
      </dgm:t>
    </dgm:pt>
    <dgm:pt modelId="{59FC9645-FF1A-4A77-96CF-86E16DFB2C2B}" type="sibTrans" cxnId="{C4BAD41A-C917-4713-9F52-13AF73097E96}">
      <dgm:prSet/>
      <dgm:spPr/>
      <dgm:t>
        <a:bodyPr/>
        <a:lstStyle/>
        <a:p>
          <a:endParaRPr lang="en-GB"/>
        </a:p>
      </dgm:t>
    </dgm:pt>
    <dgm:pt modelId="{FE0A21A8-2C8E-4588-95A4-CA782B10D985}">
      <dgm:prSet/>
      <dgm:spPr/>
      <dgm:t>
        <a:bodyPr/>
        <a:lstStyle/>
        <a:p>
          <a:r>
            <a:rPr lang="en-US" dirty="0"/>
            <a:t>Start to understand and quantify impacts locally</a:t>
          </a:r>
        </a:p>
      </dgm:t>
    </dgm:pt>
    <dgm:pt modelId="{8248DCA7-3518-4342-A1A6-FA368B18FC06}" type="parTrans" cxnId="{0A5CF3F8-FFBB-4A65-8D7E-C798F343DBA3}">
      <dgm:prSet/>
      <dgm:spPr/>
      <dgm:t>
        <a:bodyPr/>
        <a:lstStyle/>
        <a:p>
          <a:endParaRPr lang="en-GB"/>
        </a:p>
      </dgm:t>
    </dgm:pt>
    <dgm:pt modelId="{AB627A54-9F92-4328-9B72-DA4C7EE3D7AB}" type="sibTrans" cxnId="{0A5CF3F8-FFBB-4A65-8D7E-C798F343DBA3}">
      <dgm:prSet/>
      <dgm:spPr/>
      <dgm:t>
        <a:bodyPr/>
        <a:lstStyle/>
        <a:p>
          <a:endParaRPr lang="en-GB"/>
        </a:p>
      </dgm:t>
    </dgm:pt>
    <dgm:pt modelId="{CADF3A55-7C3D-4D09-949C-07AC041EE7A8}">
      <dgm:prSet/>
      <dgm:spPr/>
      <dgm:t>
        <a:bodyPr/>
        <a:lstStyle/>
        <a:p>
          <a:r>
            <a:rPr lang="en-GB" dirty="0"/>
            <a:t>Start to think about how this might affect internal processes &amp; decision-making (</a:t>
          </a:r>
          <a:r>
            <a:rPr lang="en-GB" dirty="0" err="1"/>
            <a:t>eg</a:t>
          </a:r>
          <a:r>
            <a:rPr lang="en-GB" dirty="0"/>
            <a:t> advertising policy, partnerships entered into, planning policy, our commissioning &amp; procurement policies, employment policy)  </a:t>
          </a:r>
          <a:endParaRPr lang="en-US" dirty="0"/>
        </a:p>
      </dgm:t>
    </dgm:pt>
    <dgm:pt modelId="{90DA3011-938A-4744-8014-2CCBDF36D9AB}" type="parTrans" cxnId="{DDF1D503-CE32-4BDF-A56E-E1ECBE0786B3}">
      <dgm:prSet/>
      <dgm:spPr/>
      <dgm:t>
        <a:bodyPr/>
        <a:lstStyle/>
        <a:p>
          <a:endParaRPr lang="en-GB"/>
        </a:p>
      </dgm:t>
    </dgm:pt>
    <dgm:pt modelId="{9CFED253-4CEC-4F59-BC9C-90C39FFFB7C4}" type="sibTrans" cxnId="{DDF1D503-CE32-4BDF-A56E-E1ECBE0786B3}">
      <dgm:prSet/>
      <dgm:spPr/>
      <dgm:t>
        <a:bodyPr/>
        <a:lstStyle/>
        <a:p>
          <a:endParaRPr lang="en-GB"/>
        </a:p>
      </dgm:t>
    </dgm:pt>
    <dgm:pt modelId="{6DF2DCEA-3AAF-4897-BB85-C06FA1D5EE2C}">
      <dgm:prSet/>
      <dgm:spPr/>
      <dgm:t>
        <a:bodyPr/>
        <a:lstStyle/>
        <a:p>
          <a:r>
            <a:rPr lang="en-GB" dirty="0"/>
            <a:t>Examine communications &amp; ask what norms they are reinforcing – move away from ‘problem individuals’ </a:t>
          </a:r>
          <a:endParaRPr lang="en-US" dirty="0"/>
        </a:p>
      </dgm:t>
    </dgm:pt>
    <dgm:pt modelId="{BB66CC2A-C08F-4343-A371-E93E81CCE607}" type="parTrans" cxnId="{88971623-14AE-4306-BA90-528B7478F32A}">
      <dgm:prSet/>
      <dgm:spPr/>
      <dgm:t>
        <a:bodyPr/>
        <a:lstStyle/>
        <a:p>
          <a:endParaRPr lang="en-GB"/>
        </a:p>
      </dgm:t>
    </dgm:pt>
    <dgm:pt modelId="{5D224641-642A-45AE-B5C6-EAF360112C5E}" type="sibTrans" cxnId="{88971623-14AE-4306-BA90-528B7478F32A}">
      <dgm:prSet/>
      <dgm:spPr/>
      <dgm:t>
        <a:bodyPr/>
        <a:lstStyle/>
        <a:p>
          <a:endParaRPr lang="en-GB"/>
        </a:p>
      </dgm:t>
    </dgm:pt>
    <dgm:pt modelId="{67C6CB0B-962B-4A00-A39F-93C40647B8A6}">
      <dgm:prSet/>
      <dgm:spPr/>
      <dgm:t>
        <a:bodyPr/>
        <a:lstStyle/>
        <a:p>
          <a:r>
            <a:rPr lang="en-US" dirty="0"/>
            <a:t>Think about who is behind evidence and information</a:t>
          </a:r>
        </a:p>
      </dgm:t>
    </dgm:pt>
    <dgm:pt modelId="{82C5E206-05DE-4515-AF2F-3726063D826F}" type="parTrans" cxnId="{2100B7A5-10B4-4784-9EAB-BC2896446FE3}">
      <dgm:prSet/>
      <dgm:spPr/>
      <dgm:t>
        <a:bodyPr/>
        <a:lstStyle/>
        <a:p>
          <a:endParaRPr lang="en-GB"/>
        </a:p>
      </dgm:t>
    </dgm:pt>
    <dgm:pt modelId="{4840F000-3AA7-43B5-951F-DA990A28C8CC}" type="sibTrans" cxnId="{2100B7A5-10B4-4784-9EAB-BC2896446FE3}">
      <dgm:prSet/>
      <dgm:spPr/>
      <dgm:t>
        <a:bodyPr/>
        <a:lstStyle/>
        <a:p>
          <a:endParaRPr lang="en-GB"/>
        </a:p>
      </dgm:t>
    </dgm:pt>
    <dgm:pt modelId="{1CA83E5C-B7BA-4A4F-9358-D70926767DC2}">
      <dgm:prSet/>
      <dgm:spPr/>
      <dgm:t>
        <a:bodyPr/>
        <a:lstStyle/>
        <a:p>
          <a:r>
            <a:rPr lang="en-GB" dirty="0"/>
            <a:t>Aim for transparency, declaration of interests, </a:t>
          </a:r>
          <a:r>
            <a:rPr lang="en-GB" i="1" dirty="0"/>
            <a:t>proof</a:t>
          </a:r>
          <a:r>
            <a:rPr lang="en-GB" dirty="0"/>
            <a:t> of independence</a:t>
          </a:r>
          <a:r>
            <a:rPr lang="en-US" dirty="0"/>
            <a:t> </a:t>
          </a:r>
        </a:p>
      </dgm:t>
    </dgm:pt>
    <dgm:pt modelId="{EA663BD4-D979-4EB9-A54A-A887B4625517}" type="parTrans" cxnId="{129CDD7F-59FD-47B8-A9E5-0A5E2C626857}">
      <dgm:prSet/>
      <dgm:spPr/>
      <dgm:t>
        <a:bodyPr/>
        <a:lstStyle/>
        <a:p>
          <a:endParaRPr lang="en-GB"/>
        </a:p>
      </dgm:t>
    </dgm:pt>
    <dgm:pt modelId="{1D9701A0-FFDB-40E8-854E-3B8B8B1B88DE}" type="sibTrans" cxnId="{129CDD7F-59FD-47B8-A9E5-0A5E2C626857}">
      <dgm:prSet/>
      <dgm:spPr/>
      <dgm:t>
        <a:bodyPr/>
        <a:lstStyle/>
        <a:p>
          <a:endParaRPr lang="en-GB"/>
        </a:p>
      </dgm:t>
    </dgm:pt>
    <dgm:pt modelId="{61DA8927-5E2C-4760-BFB4-CCC94B0B5840}">
      <dgm:prSet/>
      <dgm:spPr/>
      <dgm:t>
        <a:bodyPr/>
        <a:lstStyle/>
        <a:p>
          <a:r>
            <a:rPr lang="en-US" dirty="0"/>
            <a:t>Add a </a:t>
          </a:r>
          <a:r>
            <a:rPr lang="en-US" dirty="0" err="1"/>
            <a:t>CDoH</a:t>
          </a:r>
          <a:r>
            <a:rPr lang="en-US" dirty="0"/>
            <a:t> lens to your Health in all Policies approach </a:t>
          </a:r>
        </a:p>
      </dgm:t>
    </dgm:pt>
    <dgm:pt modelId="{0CD89710-9D18-4605-AC96-B69B00CAB561}" type="parTrans" cxnId="{307F22FA-D9CA-4EE2-863F-13481A2C9E89}">
      <dgm:prSet/>
      <dgm:spPr/>
      <dgm:t>
        <a:bodyPr/>
        <a:lstStyle/>
        <a:p>
          <a:endParaRPr lang="en-GB"/>
        </a:p>
      </dgm:t>
    </dgm:pt>
    <dgm:pt modelId="{5DECEA89-FD46-4FDC-B779-9A5FA8074521}" type="sibTrans" cxnId="{307F22FA-D9CA-4EE2-863F-13481A2C9E89}">
      <dgm:prSet/>
      <dgm:spPr/>
      <dgm:t>
        <a:bodyPr/>
        <a:lstStyle/>
        <a:p>
          <a:endParaRPr lang="en-GB"/>
        </a:p>
      </dgm:t>
    </dgm:pt>
    <dgm:pt modelId="{12AB733A-FEBB-4D85-ACC5-EBB25E485D54}" type="pres">
      <dgm:prSet presAssocID="{0518CE07-0F91-4394-BAB8-A147CA30B6EB}" presName="linear" presStyleCnt="0">
        <dgm:presLayoutVars>
          <dgm:dir/>
          <dgm:animLvl val="lvl"/>
          <dgm:resizeHandles val="exact"/>
        </dgm:presLayoutVars>
      </dgm:prSet>
      <dgm:spPr/>
    </dgm:pt>
    <dgm:pt modelId="{8DD8B903-B6A7-4E54-BF48-F0DB0A379CE0}" type="pres">
      <dgm:prSet presAssocID="{F582E16D-8952-460B-8A7B-568EAF775F1D}" presName="parentLin" presStyleCnt="0"/>
      <dgm:spPr/>
    </dgm:pt>
    <dgm:pt modelId="{21A0D1BC-BA55-4960-87EB-0001FE536064}" type="pres">
      <dgm:prSet presAssocID="{F582E16D-8952-460B-8A7B-568EAF775F1D}" presName="parentLeftMargin" presStyleLbl="node1" presStyleIdx="0" presStyleCnt="2"/>
      <dgm:spPr/>
    </dgm:pt>
    <dgm:pt modelId="{FAB6B522-E946-4A75-B63A-C1F1D87C6DEC}" type="pres">
      <dgm:prSet presAssocID="{F582E16D-8952-460B-8A7B-568EAF775F1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79F4510-5269-47CF-80F6-71E748583476}" type="pres">
      <dgm:prSet presAssocID="{F582E16D-8952-460B-8A7B-568EAF775F1D}" presName="negativeSpace" presStyleCnt="0"/>
      <dgm:spPr/>
    </dgm:pt>
    <dgm:pt modelId="{034BFE1F-D5F9-4755-BCE6-341A910A0A25}" type="pres">
      <dgm:prSet presAssocID="{F582E16D-8952-460B-8A7B-568EAF775F1D}" presName="childText" presStyleLbl="conFgAcc1" presStyleIdx="0" presStyleCnt="2">
        <dgm:presLayoutVars>
          <dgm:bulletEnabled val="1"/>
        </dgm:presLayoutVars>
      </dgm:prSet>
      <dgm:spPr/>
    </dgm:pt>
    <dgm:pt modelId="{E3266464-E1BF-4D51-A218-054E1D8A5DB4}" type="pres">
      <dgm:prSet presAssocID="{C1B8E7CC-6FEE-4ED6-8B86-BB06633F88AF}" presName="spaceBetweenRectangles" presStyleCnt="0"/>
      <dgm:spPr/>
    </dgm:pt>
    <dgm:pt modelId="{833B9624-9F8F-42D9-AF59-042A98965FDF}" type="pres">
      <dgm:prSet presAssocID="{8F85BDED-1440-4CBF-8FAC-AD2BB08B91DE}" presName="parentLin" presStyleCnt="0"/>
      <dgm:spPr/>
    </dgm:pt>
    <dgm:pt modelId="{0004C55F-CE30-45E1-B352-1BE8946BB16A}" type="pres">
      <dgm:prSet presAssocID="{8F85BDED-1440-4CBF-8FAC-AD2BB08B91DE}" presName="parentLeftMargin" presStyleLbl="node1" presStyleIdx="0" presStyleCnt="2"/>
      <dgm:spPr/>
    </dgm:pt>
    <dgm:pt modelId="{C99677F5-7B93-4109-B0F2-5ABD6CF6F829}" type="pres">
      <dgm:prSet presAssocID="{8F85BDED-1440-4CBF-8FAC-AD2BB08B91D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0B7F778-E745-4386-A07D-3D0B5D319F62}" type="pres">
      <dgm:prSet presAssocID="{8F85BDED-1440-4CBF-8FAC-AD2BB08B91DE}" presName="negativeSpace" presStyleCnt="0"/>
      <dgm:spPr/>
    </dgm:pt>
    <dgm:pt modelId="{12C2AB91-BCDB-4C1B-8B39-93383BCA718D}" type="pres">
      <dgm:prSet presAssocID="{8F85BDED-1440-4CBF-8FAC-AD2BB08B91D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DF1D503-CE32-4BDF-A56E-E1ECBE0786B3}" srcId="{F582E16D-8952-460B-8A7B-568EAF775F1D}" destId="{CADF3A55-7C3D-4D09-949C-07AC041EE7A8}" srcOrd="3" destOrd="0" parTransId="{90DA3011-938A-4744-8014-2CCBDF36D9AB}" sibTransId="{9CFED253-4CEC-4F59-BC9C-90C39FFFB7C4}"/>
    <dgm:cxn modelId="{BB80C204-C21E-4D4C-B32B-FE1B5C02EC20}" type="presOf" srcId="{FE0A21A8-2C8E-4588-95A4-CA782B10D985}" destId="{034BFE1F-D5F9-4755-BCE6-341A910A0A25}" srcOrd="0" destOrd="4" presId="urn:microsoft.com/office/officeart/2005/8/layout/list1"/>
    <dgm:cxn modelId="{EF329906-148B-42CF-A744-760C321309E0}" type="presOf" srcId="{1CA83E5C-B7BA-4A4F-9358-D70926767DC2}" destId="{034BFE1F-D5F9-4755-BCE6-341A910A0A25}" srcOrd="0" destOrd="5" presId="urn:microsoft.com/office/officeart/2005/8/layout/list1"/>
    <dgm:cxn modelId="{C4BAD41A-C917-4713-9F52-13AF73097E96}" srcId="{F582E16D-8952-460B-8A7B-568EAF775F1D}" destId="{941E266D-126A-454C-B711-F644FDEBEE23}" srcOrd="2" destOrd="0" parTransId="{D414F78A-91F6-48FC-9BA1-A09690A231BE}" sibTransId="{59FC9645-FF1A-4A77-96CF-86E16DFB2C2B}"/>
    <dgm:cxn modelId="{88971623-14AE-4306-BA90-528B7478F32A}" srcId="{8F85BDED-1440-4CBF-8FAC-AD2BB08B91DE}" destId="{6DF2DCEA-3AAF-4897-BB85-C06FA1D5EE2C}" srcOrd="0" destOrd="0" parTransId="{BB66CC2A-C08F-4343-A371-E93E81CCE607}" sibTransId="{5D224641-642A-45AE-B5C6-EAF360112C5E}"/>
    <dgm:cxn modelId="{7E871D25-8678-4C9D-AA2E-65E8590598FB}" srcId="{8F85BDED-1440-4CBF-8FAC-AD2BB08B91DE}" destId="{243DB8A7-F6F8-45A3-B755-65474BFF5103}" srcOrd="3" destOrd="0" parTransId="{87D5D985-9137-4A7A-BC18-0AFD6FF8C023}" sibTransId="{7CA0B572-75EC-428D-9E3F-D765DEFC0C35}"/>
    <dgm:cxn modelId="{ABD8B031-BA9E-49E2-B9AB-05A9FEFEAF62}" type="presOf" srcId="{EBD07551-C61B-435F-89CB-20E60F2640E7}" destId="{12C2AB91-BCDB-4C1B-8B39-93383BCA718D}" srcOrd="0" destOrd="2" presId="urn:microsoft.com/office/officeart/2005/8/layout/list1"/>
    <dgm:cxn modelId="{1DCA4234-E415-4971-AB71-1AEDB2F86687}" type="presOf" srcId="{67C6CB0B-962B-4A00-A39F-93C40647B8A6}" destId="{12C2AB91-BCDB-4C1B-8B39-93383BCA718D}" srcOrd="0" destOrd="1" presId="urn:microsoft.com/office/officeart/2005/8/layout/list1"/>
    <dgm:cxn modelId="{F32B4F37-A846-4D63-A040-2F18AC563947}" type="presOf" srcId="{F582E16D-8952-460B-8A7B-568EAF775F1D}" destId="{FAB6B522-E946-4A75-B63A-C1F1D87C6DEC}" srcOrd="1" destOrd="0" presId="urn:microsoft.com/office/officeart/2005/8/layout/list1"/>
    <dgm:cxn modelId="{7040F462-1699-48A3-BBB3-A123E041F943}" type="presOf" srcId="{6DF2DCEA-3AAF-4897-BB85-C06FA1D5EE2C}" destId="{12C2AB91-BCDB-4C1B-8B39-93383BCA718D}" srcOrd="0" destOrd="0" presId="urn:microsoft.com/office/officeart/2005/8/layout/list1"/>
    <dgm:cxn modelId="{04D18553-D611-4F55-8FB0-3B39B1252F82}" srcId="{0518CE07-0F91-4394-BAB8-A147CA30B6EB}" destId="{8F85BDED-1440-4CBF-8FAC-AD2BB08B91DE}" srcOrd="1" destOrd="0" parTransId="{6A01D986-ED5D-4ADA-AE63-06F09BDA1BE0}" sibTransId="{F39E3A5B-3C80-467A-899A-ED3A3B747426}"/>
    <dgm:cxn modelId="{129CDD7F-59FD-47B8-A9E5-0A5E2C626857}" srcId="{F582E16D-8952-460B-8A7B-568EAF775F1D}" destId="{1CA83E5C-B7BA-4A4F-9358-D70926767DC2}" srcOrd="5" destOrd="0" parTransId="{EA663BD4-D979-4EB9-A54A-A887B4625517}" sibTransId="{1D9701A0-FFDB-40E8-854E-3B8B8B1B88DE}"/>
    <dgm:cxn modelId="{70B97682-10B3-4281-BC45-0EB3628C1C22}" srcId="{8F85BDED-1440-4CBF-8FAC-AD2BB08B91DE}" destId="{EBD07551-C61B-435F-89CB-20E60F2640E7}" srcOrd="2" destOrd="0" parTransId="{8692C805-2065-43A3-B9DE-7D3094209989}" sibTransId="{2AD9DB95-ACF6-47D9-A9F6-7D7E453E543D}"/>
    <dgm:cxn modelId="{477E9B96-0B36-475C-B8D4-A048BC0342B7}" type="presOf" srcId="{E71893CC-C05B-42E5-99DE-6EC3DBCD1737}" destId="{034BFE1F-D5F9-4755-BCE6-341A910A0A25}" srcOrd="0" destOrd="0" presId="urn:microsoft.com/office/officeart/2005/8/layout/list1"/>
    <dgm:cxn modelId="{8360FE98-6BEF-4F56-B0C5-D0BA9FC3BFB5}" type="presOf" srcId="{243DB8A7-F6F8-45A3-B755-65474BFF5103}" destId="{12C2AB91-BCDB-4C1B-8B39-93383BCA718D}" srcOrd="0" destOrd="3" presId="urn:microsoft.com/office/officeart/2005/8/layout/list1"/>
    <dgm:cxn modelId="{3F088CA3-1DA0-44FE-82BF-6A693E60FA0D}" type="presOf" srcId="{61DA8927-5E2C-4760-BFB4-CCC94B0B5840}" destId="{034BFE1F-D5F9-4755-BCE6-341A910A0A25}" srcOrd="0" destOrd="1" presId="urn:microsoft.com/office/officeart/2005/8/layout/list1"/>
    <dgm:cxn modelId="{2100B7A5-10B4-4784-9EAB-BC2896446FE3}" srcId="{8F85BDED-1440-4CBF-8FAC-AD2BB08B91DE}" destId="{67C6CB0B-962B-4A00-A39F-93C40647B8A6}" srcOrd="1" destOrd="0" parTransId="{82C5E206-05DE-4515-AF2F-3726063D826F}" sibTransId="{4840F000-3AA7-43B5-951F-DA990A28C8CC}"/>
    <dgm:cxn modelId="{0597CBAE-AED9-4FC1-92C1-BB15CBA86781}" type="presOf" srcId="{F582E16D-8952-460B-8A7B-568EAF775F1D}" destId="{21A0D1BC-BA55-4960-87EB-0001FE536064}" srcOrd="0" destOrd="0" presId="urn:microsoft.com/office/officeart/2005/8/layout/list1"/>
    <dgm:cxn modelId="{FBE1BBBB-4993-4228-B35A-8C36BC318676}" type="presOf" srcId="{941E266D-126A-454C-B711-F644FDEBEE23}" destId="{034BFE1F-D5F9-4755-BCE6-341A910A0A25}" srcOrd="0" destOrd="2" presId="urn:microsoft.com/office/officeart/2005/8/layout/list1"/>
    <dgm:cxn modelId="{1A9F66C1-724C-43DF-B1C2-FDFF96066746}" type="presOf" srcId="{CADF3A55-7C3D-4D09-949C-07AC041EE7A8}" destId="{034BFE1F-D5F9-4755-BCE6-341A910A0A25}" srcOrd="0" destOrd="3" presId="urn:microsoft.com/office/officeart/2005/8/layout/list1"/>
    <dgm:cxn modelId="{762B4BC1-02F3-402E-B4C2-2164343D8E90}" srcId="{F582E16D-8952-460B-8A7B-568EAF775F1D}" destId="{E71893CC-C05B-42E5-99DE-6EC3DBCD1737}" srcOrd="0" destOrd="0" parTransId="{4D8A55AD-AC01-435D-9787-1302D2D2F7D0}" sibTransId="{181E5BEF-3EE7-4B14-9570-B489DC9885A6}"/>
    <dgm:cxn modelId="{CA90AED6-DFB9-44B4-9F0E-48DFC9CD594E}" type="presOf" srcId="{8F85BDED-1440-4CBF-8FAC-AD2BB08B91DE}" destId="{0004C55F-CE30-45E1-B352-1BE8946BB16A}" srcOrd="0" destOrd="0" presId="urn:microsoft.com/office/officeart/2005/8/layout/list1"/>
    <dgm:cxn modelId="{814673D8-C3E8-4116-9E51-C2A96019F265}" srcId="{0518CE07-0F91-4394-BAB8-A147CA30B6EB}" destId="{F582E16D-8952-460B-8A7B-568EAF775F1D}" srcOrd="0" destOrd="0" parTransId="{76346AA8-1F5F-4F5D-A7E9-52CB9216EDDE}" sibTransId="{C1B8E7CC-6FEE-4ED6-8B86-BB06633F88AF}"/>
    <dgm:cxn modelId="{BD930BF3-68C7-479F-B5A2-20CE04F50023}" type="presOf" srcId="{0518CE07-0F91-4394-BAB8-A147CA30B6EB}" destId="{12AB733A-FEBB-4D85-ACC5-EBB25E485D54}" srcOrd="0" destOrd="0" presId="urn:microsoft.com/office/officeart/2005/8/layout/list1"/>
    <dgm:cxn modelId="{6E924DF7-CDA7-4FCE-AD76-42E2E3DF7596}" type="presOf" srcId="{8F85BDED-1440-4CBF-8FAC-AD2BB08B91DE}" destId="{C99677F5-7B93-4109-B0F2-5ABD6CF6F829}" srcOrd="1" destOrd="0" presId="urn:microsoft.com/office/officeart/2005/8/layout/list1"/>
    <dgm:cxn modelId="{0A5CF3F8-FFBB-4A65-8D7E-C798F343DBA3}" srcId="{F582E16D-8952-460B-8A7B-568EAF775F1D}" destId="{FE0A21A8-2C8E-4588-95A4-CA782B10D985}" srcOrd="4" destOrd="0" parTransId="{8248DCA7-3518-4342-A1A6-FA368B18FC06}" sibTransId="{AB627A54-9F92-4328-9B72-DA4C7EE3D7AB}"/>
    <dgm:cxn modelId="{307F22FA-D9CA-4EE2-863F-13481A2C9E89}" srcId="{F582E16D-8952-460B-8A7B-568EAF775F1D}" destId="{61DA8927-5E2C-4760-BFB4-CCC94B0B5840}" srcOrd="1" destOrd="0" parTransId="{0CD89710-9D18-4605-AC96-B69B00CAB561}" sibTransId="{5DECEA89-FD46-4FDC-B779-9A5FA8074521}"/>
    <dgm:cxn modelId="{09506F8D-E602-4ACF-A636-77BFFDF16CB4}" type="presParOf" srcId="{12AB733A-FEBB-4D85-ACC5-EBB25E485D54}" destId="{8DD8B903-B6A7-4E54-BF48-F0DB0A379CE0}" srcOrd="0" destOrd="0" presId="urn:microsoft.com/office/officeart/2005/8/layout/list1"/>
    <dgm:cxn modelId="{0D4FCB1B-9E95-4ED8-8AFE-9421A159806E}" type="presParOf" srcId="{8DD8B903-B6A7-4E54-BF48-F0DB0A379CE0}" destId="{21A0D1BC-BA55-4960-87EB-0001FE536064}" srcOrd="0" destOrd="0" presId="urn:microsoft.com/office/officeart/2005/8/layout/list1"/>
    <dgm:cxn modelId="{53AB7B6D-B95F-451D-8A0F-B2857F1FD62B}" type="presParOf" srcId="{8DD8B903-B6A7-4E54-BF48-F0DB0A379CE0}" destId="{FAB6B522-E946-4A75-B63A-C1F1D87C6DEC}" srcOrd="1" destOrd="0" presId="urn:microsoft.com/office/officeart/2005/8/layout/list1"/>
    <dgm:cxn modelId="{4475B9F3-8AF5-452B-8BD4-B0A308CBF401}" type="presParOf" srcId="{12AB733A-FEBB-4D85-ACC5-EBB25E485D54}" destId="{179F4510-5269-47CF-80F6-71E748583476}" srcOrd="1" destOrd="0" presId="urn:microsoft.com/office/officeart/2005/8/layout/list1"/>
    <dgm:cxn modelId="{05E4AB39-BB7C-4212-B4A3-1A68D7B7C963}" type="presParOf" srcId="{12AB733A-FEBB-4D85-ACC5-EBB25E485D54}" destId="{034BFE1F-D5F9-4755-BCE6-341A910A0A25}" srcOrd="2" destOrd="0" presId="urn:microsoft.com/office/officeart/2005/8/layout/list1"/>
    <dgm:cxn modelId="{26521AE2-729C-470F-90F0-4A6199235330}" type="presParOf" srcId="{12AB733A-FEBB-4D85-ACC5-EBB25E485D54}" destId="{E3266464-E1BF-4D51-A218-054E1D8A5DB4}" srcOrd="3" destOrd="0" presId="urn:microsoft.com/office/officeart/2005/8/layout/list1"/>
    <dgm:cxn modelId="{A9D501C3-4570-4AEE-A2CA-2D79A97C520E}" type="presParOf" srcId="{12AB733A-FEBB-4D85-ACC5-EBB25E485D54}" destId="{833B9624-9F8F-42D9-AF59-042A98965FDF}" srcOrd="4" destOrd="0" presId="urn:microsoft.com/office/officeart/2005/8/layout/list1"/>
    <dgm:cxn modelId="{38169D2B-8555-4AA9-A3F1-2DB56A810736}" type="presParOf" srcId="{833B9624-9F8F-42D9-AF59-042A98965FDF}" destId="{0004C55F-CE30-45E1-B352-1BE8946BB16A}" srcOrd="0" destOrd="0" presId="urn:microsoft.com/office/officeart/2005/8/layout/list1"/>
    <dgm:cxn modelId="{589C7820-23F2-4F36-A407-4DD3D71801DB}" type="presParOf" srcId="{833B9624-9F8F-42D9-AF59-042A98965FDF}" destId="{C99677F5-7B93-4109-B0F2-5ABD6CF6F829}" srcOrd="1" destOrd="0" presId="urn:microsoft.com/office/officeart/2005/8/layout/list1"/>
    <dgm:cxn modelId="{59F62FB7-27FF-485C-8428-C9D0F9C54F27}" type="presParOf" srcId="{12AB733A-FEBB-4D85-ACC5-EBB25E485D54}" destId="{D0B7F778-E745-4386-A07D-3D0B5D319F62}" srcOrd="5" destOrd="0" presId="urn:microsoft.com/office/officeart/2005/8/layout/list1"/>
    <dgm:cxn modelId="{A7893207-9CD4-4043-BF1F-0A00267EE1CC}" type="presParOf" srcId="{12AB733A-FEBB-4D85-ACC5-EBB25E485D54}" destId="{12C2AB91-BCDB-4C1B-8B39-93383BCA718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BFE1F-D5F9-4755-BCE6-341A910A0A25}">
      <dsp:nvSpPr>
        <dsp:cNvPr id="0" name=""/>
        <dsp:cNvSpPr/>
      </dsp:nvSpPr>
      <dsp:spPr>
        <a:xfrm>
          <a:off x="0" y="360962"/>
          <a:ext cx="11413672" cy="235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5828" tIns="354076" rIns="88582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Develop your understanding of the Commercial Determinants of Health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Add a </a:t>
          </a:r>
          <a:r>
            <a:rPr lang="en-US" sz="1700" kern="1200" dirty="0" err="1"/>
            <a:t>CDoH</a:t>
          </a:r>
          <a:r>
            <a:rPr lang="en-US" sz="1700" kern="1200" dirty="0"/>
            <a:t> lens to your Health in all Policies approach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Bring this into planning &amp; strategy (along with social &amp; wider determinants)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Start to think about how this might affect internal processes &amp; decision-making (</a:t>
          </a:r>
          <a:r>
            <a:rPr lang="en-GB" sz="1700" kern="1200" dirty="0" err="1"/>
            <a:t>eg</a:t>
          </a:r>
          <a:r>
            <a:rPr lang="en-GB" sz="1700" kern="1200" dirty="0"/>
            <a:t> advertising policy, partnerships entered into, planning policy, our commissioning &amp; procurement policies, employment policy) 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Start to understand and quantify impacts locally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Aim for transparency, declaration of interests, </a:t>
          </a:r>
          <a:r>
            <a:rPr lang="en-GB" sz="1700" i="1" kern="1200" dirty="0"/>
            <a:t>proof</a:t>
          </a:r>
          <a:r>
            <a:rPr lang="en-GB" sz="1700" kern="1200" dirty="0"/>
            <a:t> of independence</a:t>
          </a:r>
          <a:r>
            <a:rPr lang="en-US" sz="1700" kern="1200" dirty="0"/>
            <a:t> </a:t>
          </a:r>
        </a:p>
      </dsp:txBody>
      <dsp:txXfrm>
        <a:off x="0" y="360962"/>
        <a:ext cx="11413672" cy="2356200"/>
      </dsp:txXfrm>
    </dsp:sp>
    <dsp:sp modelId="{FAB6B522-E946-4A75-B63A-C1F1D87C6DEC}">
      <dsp:nvSpPr>
        <dsp:cNvPr id="0" name=""/>
        <dsp:cNvSpPr/>
      </dsp:nvSpPr>
      <dsp:spPr>
        <a:xfrm>
          <a:off x="570683" y="110042"/>
          <a:ext cx="7989570" cy="5018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987" tIns="0" rIns="301987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A new set of things to think about:</a:t>
          </a:r>
          <a:endParaRPr lang="en-US" sz="1700" kern="1200" dirty="0"/>
        </a:p>
      </dsp:txBody>
      <dsp:txXfrm>
        <a:off x="595181" y="134540"/>
        <a:ext cx="7940574" cy="452844"/>
      </dsp:txXfrm>
    </dsp:sp>
    <dsp:sp modelId="{12C2AB91-BCDB-4C1B-8B39-93383BCA718D}">
      <dsp:nvSpPr>
        <dsp:cNvPr id="0" name=""/>
        <dsp:cNvSpPr/>
      </dsp:nvSpPr>
      <dsp:spPr>
        <a:xfrm>
          <a:off x="0" y="3059882"/>
          <a:ext cx="11413672" cy="182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5828" tIns="354076" rIns="88582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Examine communications &amp; ask what norms they are reinforcing – move away from ‘problem individuals’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Think about who is behind evidence and information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Scrutinise partnerships and funding arrangements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Take industry engagement seriously - ask the hard questions, practice ethically– </a:t>
          </a:r>
          <a:r>
            <a:rPr lang="en-GB" sz="1700" i="1" kern="1200" dirty="0"/>
            <a:t>What’s in it for them? What is the public benefit? Does it affect your reputation? What will it achieve and for whom?</a:t>
          </a:r>
          <a:endParaRPr lang="en-US" sz="1700" kern="1200" dirty="0"/>
        </a:p>
      </dsp:txBody>
      <dsp:txXfrm>
        <a:off x="0" y="3059882"/>
        <a:ext cx="11413672" cy="1820700"/>
      </dsp:txXfrm>
    </dsp:sp>
    <dsp:sp modelId="{C99677F5-7B93-4109-B0F2-5ABD6CF6F829}">
      <dsp:nvSpPr>
        <dsp:cNvPr id="0" name=""/>
        <dsp:cNvSpPr/>
      </dsp:nvSpPr>
      <dsp:spPr>
        <a:xfrm>
          <a:off x="570683" y="2808962"/>
          <a:ext cx="7989570" cy="5018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987" tIns="0" rIns="301987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Questions to ask:</a:t>
          </a:r>
          <a:endParaRPr lang="en-US" sz="1700" kern="1200" dirty="0"/>
        </a:p>
      </dsp:txBody>
      <dsp:txXfrm>
        <a:off x="595181" y="2833460"/>
        <a:ext cx="7940574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B154D-9EB8-4BF8-BFC2-A9060572F1CD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EACEE-1656-43E8-9E29-DB85D75EE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6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EEACEE-1656-43E8-9E29-DB85D75EE9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3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8D5E0-7ACE-B3F0-BABB-8047803B9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41CAC6-231E-FB1E-8234-AF1DD7E69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BDABB-17DA-1E0C-6CFC-D3391B386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97A-B4D5-430A-BDF6-07B0FCB61C7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D94C7-3B4D-1D45-5170-6C365D89C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5E533-52CC-9150-926F-FBFFB5F3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E47-DB5E-4199-9B74-DD3BD848C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3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459E2-45F6-7068-4882-7AAE71FC8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D9C692-AB81-8220-EB32-367F5081E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BC79B-0721-460C-0927-E17F25D81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97A-B4D5-430A-BDF6-07B0FCB61C7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03BF0-C9A2-13DE-FC42-26FB6A694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EC949-DBA4-A08D-2258-2460C4967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E47-DB5E-4199-9B74-DD3BD848C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3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4AFB8F-D664-D305-54C3-DD35BFAD83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050A6D-7781-D85F-655E-4B9FB6F0B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2AD37-ABC8-AFA0-54B8-6C71B5D4D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97A-B4D5-430A-BDF6-07B0FCB61C7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2ED85-BBE7-D1EE-9EB5-EA4E654E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4FD11-6F89-532F-6733-9038FD4AF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E47-DB5E-4199-9B74-DD3BD848C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65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498DA-96E2-99C5-A4FB-081BD468F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DBD50-9984-EF12-05FC-96E4484B6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F51A7-2A79-61B0-0DD1-E11DA593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97A-B4D5-430A-BDF6-07B0FCB61C7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A7E38-3254-790F-F49E-4FB8F9602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A3B5F-AC8F-7BA1-E8F4-BD6974210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E47-DB5E-4199-9B74-DD3BD848C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55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BA8A8-E2A0-4982-2B07-247F7992E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2B6F1-B9A6-D638-DBD6-1183B98F9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0D468-3A55-03C0-CEDE-99CBE72EA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97A-B4D5-430A-BDF6-07B0FCB61C7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C4F02-48D2-411C-0C98-0A5966F1E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62BE3-DD8D-253C-C5EF-8BA6B9D7E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E47-DB5E-4199-9B74-DD3BD848C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18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5FE23-D6A0-E4F5-DFFC-4C2476499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9DA96-BE8F-E574-9991-7FD1D40586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B78A2-B217-C8E9-FB30-92A802B91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3DE47-776F-3896-5C01-20055BFE9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97A-B4D5-430A-BDF6-07B0FCB61C7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D9C34-8024-5324-4B4C-223AC642D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8E41A-5FF9-D382-70C8-81C4C48F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E47-DB5E-4199-9B74-DD3BD848C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10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6DCB-9069-15A3-622C-F8E436173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F677-AD3B-D609-0596-58D037B6F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358DD-96FA-FB53-BB28-F6788E97E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C879C0-A2D6-93F8-2A80-11ED29C9FA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24C8D-1C2C-333E-BE0F-E57621C6A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EF70EC-A347-1D69-C03D-E7E03B1EC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97A-B4D5-430A-BDF6-07B0FCB61C7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7425EB-DD26-0177-4A9E-EDFA91D0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1B86E5-12FD-4330-D449-5B856791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E47-DB5E-4199-9B74-DD3BD848C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42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9B8C2-5267-25C4-A52C-FAD28F1E2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6CE2C-6190-98FE-4C5F-109645F0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97A-B4D5-430A-BDF6-07B0FCB61C7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C002A-F3F4-3E82-72CE-2731D215E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14F41-1F57-41B5-4824-5D4ABECC5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E47-DB5E-4199-9B74-DD3BD848C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91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52404E-FB4B-971F-5A44-C827EFD4E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97A-B4D5-430A-BDF6-07B0FCB61C7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221C89-D120-BE97-B453-A96658FD7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00B36B-C82C-A958-1BD0-D3C767B4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E47-DB5E-4199-9B74-DD3BD848C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19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4EE7C-0C7F-A955-C21C-3BCC6C67D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5B5DB-7E58-4796-8DED-B13FD5AAC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44CE9F-763F-1BC6-D101-821D046BE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D9D2D-4D9C-6606-C612-3D041ACA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97A-B4D5-430A-BDF6-07B0FCB61C7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2723F-4B04-35E8-A3B9-4173945BC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E096A-7D80-3133-3DBD-25C6B68A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E47-DB5E-4199-9B74-DD3BD848C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95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A99B1-4223-B263-79C1-77E60B26A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324DAA-04EB-C600-59F0-20D757AFA1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DDE2D-FE31-729F-E015-A5F8A1E23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E129D-7BC6-307D-33F4-B8CDF2B8A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97A-B4D5-430A-BDF6-07B0FCB61C7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8B14CE-E9EE-595E-966A-131B4E2E1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FE0ED6-FDA9-F6DC-AEBE-DD0F535C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3E47-DB5E-4199-9B74-DD3BD848C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20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5369D2-420E-D9E5-3D85-4008EAACD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28A6B-169A-E7E6-66B2-BDC173DD7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43CE9-B296-692B-EF7C-6A8D99A63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A697A-B4D5-430A-BDF6-07B0FCB61C7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3A390-E487-195D-688E-B27FB0CDF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ABE45-6538-42BD-943F-9B01E2376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63E47-DB5E-4199-9B74-DD3BD848C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83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sv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DC33937-FAF5-0956-25A9-F936164A2386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03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Ideas for actions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C96D562-FD9C-72DA-710D-0DEB745AD4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8472621"/>
              </p:ext>
            </p:extLst>
          </p:nvPr>
        </p:nvGraphicFramePr>
        <p:xfrm>
          <a:off x="408214" y="1225411"/>
          <a:ext cx="11413672" cy="4990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4EEE4D27-6E2F-0842-8738-7FD93E6E4961}"/>
              </a:ext>
            </a:extLst>
          </p:cNvPr>
          <p:cNvSpPr/>
          <p:nvPr/>
        </p:nvSpPr>
        <p:spPr>
          <a:xfrm>
            <a:off x="1" y="6238874"/>
            <a:ext cx="12192000" cy="619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chemeClr val="accent6">
                    <a:lumMod val="50000"/>
                  </a:schemeClr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This document is part of CDoH Essentials (2024) Brook et al</a:t>
            </a:r>
          </a:p>
        </p:txBody>
      </p:sp>
      <p:pic>
        <p:nvPicPr>
          <p:cNvPr id="3" name="Graphic 5" descr="Single gear with solid fill">
            <a:extLst>
              <a:ext uri="{FF2B5EF4-FFF2-40B4-BE49-F238E27FC236}">
                <a16:creationId xmlns:a16="http://schemas.microsoft.com/office/drawing/2014/main" id="{042E19F4-B8A7-7F37-275B-F0491E3F58E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535" y="6249034"/>
            <a:ext cx="457200" cy="457200"/>
          </a:xfrm>
          <a:prstGeom prst="rect">
            <a:avLst/>
          </a:prstGeom>
        </p:spPr>
      </p:pic>
      <p:pic>
        <p:nvPicPr>
          <p:cNvPr id="6" name="Graphic 3" descr="Gears with solid fill">
            <a:extLst>
              <a:ext uri="{FF2B5EF4-FFF2-40B4-BE49-F238E27FC236}">
                <a16:creationId xmlns:a16="http://schemas.microsoft.com/office/drawing/2014/main" id="{A9A47386-570E-9CD3-6BCB-65AA3F5991E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9400" y="6391274"/>
            <a:ext cx="46672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09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184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Brook</dc:creator>
  <cp:lastModifiedBy>Anna Brook</cp:lastModifiedBy>
  <cp:revision>5</cp:revision>
  <dcterms:created xsi:type="dcterms:W3CDTF">2023-05-18T16:24:58Z</dcterms:created>
  <dcterms:modified xsi:type="dcterms:W3CDTF">2024-03-17T15:35:01Z</dcterms:modified>
</cp:coreProperties>
</file>