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65332" autoAdjust="0"/>
  </p:normalViewPr>
  <p:slideViewPr>
    <p:cSldViewPr snapToGrid="0">
      <p:cViewPr varScale="1">
        <p:scale>
          <a:sx n="71" d="100"/>
          <a:sy n="71" d="100"/>
        </p:scale>
        <p:origin x="17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8CE07-0F91-4394-BAB8-A147CA30B6EB}" type="doc">
      <dgm:prSet loTypeId="urn:microsoft.com/office/officeart/2005/8/layout/list1" loCatId="list" qsTypeId="urn:microsoft.com/office/officeart/2005/8/quickstyle/simple1" qsCatId="simple" csTypeId="urn:microsoft.com/office/officeart/2005/8/colors/accent6_2" csCatId="accent6" phldr="1"/>
      <dgm:spPr/>
      <dgm:t>
        <a:bodyPr/>
        <a:lstStyle/>
        <a:p>
          <a:endParaRPr lang="en-US"/>
        </a:p>
      </dgm:t>
    </dgm:pt>
    <dgm:pt modelId="{F582E16D-8952-460B-8A7B-568EAF775F1D}">
      <dgm:prSet/>
      <dgm:spPr/>
      <dgm:t>
        <a:bodyPr/>
        <a:lstStyle/>
        <a:p>
          <a:r>
            <a:rPr lang="en-GB" dirty="0"/>
            <a:t>A new set of things to think about:</a:t>
          </a:r>
          <a:endParaRPr lang="en-US" dirty="0"/>
        </a:p>
      </dgm:t>
    </dgm:pt>
    <dgm:pt modelId="{76346AA8-1F5F-4F5D-A7E9-52CB9216EDDE}" type="parTrans" cxnId="{814673D8-C3E8-4116-9E51-C2A96019F265}">
      <dgm:prSet/>
      <dgm:spPr/>
      <dgm:t>
        <a:bodyPr/>
        <a:lstStyle/>
        <a:p>
          <a:endParaRPr lang="en-US"/>
        </a:p>
      </dgm:t>
    </dgm:pt>
    <dgm:pt modelId="{C1B8E7CC-6FEE-4ED6-8B86-BB06633F88AF}" type="sibTrans" cxnId="{814673D8-C3E8-4116-9E51-C2A96019F265}">
      <dgm:prSet/>
      <dgm:spPr/>
      <dgm:t>
        <a:bodyPr/>
        <a:lstStyle/>
        <a:p>
          <a:endParaRPr lang="en-US"/>
        </a:p>
      </dgm:t>
    </dgm:pt>
    <dgm:pt modelId="{E71893CC-C05B-42E5-99DE-6EC3DBCD1737}">
      <dgm:prSet/>
      <dgm:spPr/>
      <dgm:t>
        <a:bodyPr/>
        <a:lstStyle/>
        <a:p>
          <a:r>
            <a:rPr lang="en-GB" dirty="0"/>
            <a:t>Develop your understanding of the Commercial Determinants of Health</a:t>
          </a:r>
          <a:endParaRPr lang="en-US" dirty="0"/>
        </a:p>
      </dgm:t>
    </dgm:pt>
    <dgm:pt modelId="{4D8A55AD-AC01-435D-9787-1302D2D2F7D0}" type="parTrans" cxnId="{762B4BC1-02F3-402E-B4C2-2164343D8E90}">
      <dgm:prSet/>
      <dgm:spPr/>
      <dgm:t>
        <a:bodyPr/>
        <a:lstStyle/>
        <a:p>
          <a:endParaRPr lang="en-US"/>
        </a:p>
      </dgm:t>
    </dgm:pt>
    <dgm:pt modelId="{181E5BEF-3EE7-4B14-9570-B489DC9885A6}" type="sibTrans" cxnId="{762B4BC1-02F3-402E-B4C2-2164343D8E90}">
      <dgm:prSet/>
      <dgm:spPr/>
      <dgm:t>
        <a:bodyPr/>
        <a:lstStyle/>
        <a:p>
          <a:endParaRPr lang="en-US"/>
        </a:p>
      </dgm:t>
    </dgm:pt>
    <dgm:pt modelId="{8F85BDED-1440-4CBF-8FAC-AD2BB08B91DE}">
      <dgm:prSet/>
      <dgm:spPr/>
      <dgm:t>
        <a:bodyPr/>
        <a:lstStyle/>
        <a:p>
          <a:r>
            <a:rPr lang="en-GB" dirty="0"/>
            <a:t>Questions to ask:</a:t>
          </a:r>
          <a:endParaRPr lang="en-US" dirty="0"/>
        </a:p>
      </dgm:t>
    </dgm:pt>
    <dgm:pt modelId="{6A01D986-ED5D-4ADA-AE63-06F09BDA1BE0}" type="parTrans" cxnId="{04D18553-D611-4F55-8FB0-3B39B1252F82}">
      <dgm:prSet/>
      <dgm:spPr/>
      <dgm:t>
        <a:bodyPr/>
        <a:lstStyle/>
        <a:p>
          <a:endParaRPr lang="en-US"/>
        </a:p>
      </dgm:t>
    </dgm:pt>
    <dgm:pt modelId="{F39E3A5B-3C80-467A-899A-ED3A3B747426}" type="sibTrans" cxnId="{04D18553-D611-4F55-8FB0-3B39B1252F82}">
      <dgm:prSet/>
      <dgm:spPr/>
      <dgm:t>
        <a:bodyPr/>
        <a:lstStyle/>
        <a:p>
          <a:endParaRPr lang="en-US"/>
        </a:p>
      </dgm:t>
    </dgm:pt>
    <dgm:pt modelId="{EBD07551-C61B-435F-89CB-20E60F2640E7}">
      <dgm:prSet/>
      <dgm:spPr/>
      <dgm:t>
        <a:bodyPr/>
        <a:lstStyle/>
        <a:p>
          <a:r>
            <a:rPr lang="en-GB" dirty="0"/>
            <a:t>Scrutinise partnerships and funding arrangements</a:t>
          </a:r>
          <a:endParaRPr lang="en-US" dirty="0"/>
        </a:p>
      </dgm:t>
    </dgm:pt>
    <dgm:pt modelId="{8692C805-2065-43A3-B9DE-7D3094209989}" type="parTrans" cxnId="{70B97682-10B3-4281-BC45-0EB3628C1C22}">
      <dgm:prSet/>
      <dgm:spPr/>
      <dgm:t>
        <a:bodyPr/>
        <a:lstStyle/>
        <a:p>
          <a:endParaRPr lang="en-US"/>
        </a:p>
      </dgm:t>
    </dgm:pt>
    <dgm:pt modelId="{2AD9DB95-ACF6-47D9-A9F6-7D7E453E543D}" type="sibTrans" cxnId="{70B97682-10B3-4281-BC45-0EB3628C1C22}">
      <dgm:prSet/>
      <dgm:spPr/>
      <dgm:t>
        <a:bodyPr/>
        <a:lstStyle/>
        <a:p>
          <a:endParaRPr lang="en-US"/>
        </a:p>
      </dgm:t>
    </dgm:pt>
    <dgm:pt modelId="{243DB8A7-F6F8-45A3-B755-65474BFF5103}">
      <dgm:prSet/>
      <dgm:spPr/>
      <dgm:t>
        <a:bodyPr/>
        <a:lstStyle/>
        <a:p>
          <a:r>
            <a:rPr lang="en-GB" dirty="0"/>
            <a:t>Take industry engagement seriously - ask the hard questions, practice ethically– </a:t>
          </a:r>
          <a:r>
            <a:rPr lang="en-GB" i="1" dirty="0"/>
            <a:t>What’s in it for them? What is the public benefit? Does it affect your reputation? What will it achieve and for whom?</a:t>
          </a:r>
          <a:endParaRPr lang="en-US" dirty="0"/>
        </a:p>
      </dgm:t>
    </dgm:pt>
    <dgm:pt modelId="{87D5D985-9137-4A7A-BC18-0AFD6FF8C023}" type="parTrans" cxnId="{7E871D25-8678-4C9D-AA2E-65E8590598FB}">
      <dgm:prSet/>
      <dgm:spPr/>
      <dgm:t>
        <a:bodyPr/>
        <a:lstStyle/>
        <a:p>
          <a:endParaRPr lang="en-US"/>
        </a:p>
      </dgm:t>
    </dgm:pt>
    <dgm:pt modelId="{7CA0B572-75EC-428D-9E3F-D765DEFC0C35}" type="sibTrans" cxnId="{7E871D25-8678-4C9D-AA2E-65E8590598FB}">
      <dgm:prSet/>
      <dgm:spPr/>
      <dgm:t>
        <a:bodyPr/>
        <a:lstStyle/>
        <a:p>
          <a:endParaRPr lang="en-US"/>
        </a:p>
      </dgm:t>
    </dgm:pt>
    <dgm:pt modelId="{941E266D-126A-454C-B711-F644FDEBEE23}">
      <dgm:prSet/>
      <dgm:spPr/>
      <dgm:t>
        <a:bodyPr/>
        <a:lstStyle/>
        <a:p>
          <a:r>
            <a:rPr lang="en-GB" dirty="0"/>
            <a:t>Bring this into planning &amp; strategy (along with social &amp; wider determinants)</a:t>
          </a:r>
          <a:endParaRPr lang="en-US" dirty="0"/>
        </a:p>
      </dgm:t>
    </dgm:pt>
    <dgm:pt modelId="{D414F78A-91F6-48FC-9BA1-A09690A231BE}" type="parTrans" cxnId="{C4BAD41A-C917-4713-9F52-13AF73097E96}">
      <dgm:prSet/>
      <dgm:spPr/>
      <dgm:t>
        <a:bodyPr/>
        <a:lstStyle/>
        <a:p>
          <a:endParaRPr lang="en-GB"/>
        </a:p>
      </dgm:t>
    </dgm:pt>
    <dgm:pt modelId="{59FC9645-FF1A-4A77-96CF-86E16DFB2C2B}" type="sibTrans" cxnId="{C4BAD41A-C917-4713-9F52-13AF73097E96}">
      <dgm:prSet/>
      <dgm:spPr/>
      <dgm:t>
        <a:bodyPr/>
        <a:lstStyle/>
        <a:p>
          <a:endParaRPr lang="en-GB"/>
        </a:p>
      </dgm:t>
    </dgm:pt>
    <dgm:pt modelId="{FE0A21A8-2C8E-4588-95A4-CA782B10D985}">
      <dgm:prSet/>
      <dgm:spPr/>
      <dgm:t>
        <a:bodyPr/>
        <a:lstStyle/>
        <a:p>
          <a:r>
            <a:rPr lang="en-US" dirty="0"/>
            <a:t>Start to understand and quantify impacts locally</a:t>
          </a:r>
        </a:p>
      </dgm:t>
    </dgm:pt>
    <dgm:pt modelId="{8248DCA7-3518-4342-A1A6-FA368B18FC06}" type="parTrans" cxnId="{0A5CF3F8-FFBB-4A65-8D7E-C798F343DBA3}">
      <dgm:prSet/>
      <dgm:spPr/>
      <dgm:t>
        <a:bodyPr/>
        <a:lstStyle/>
        <a:p>
          <a:endParaRPr lang="en-GB"/>
        </a:p>
      </dgm:t>
    </dgm:pt>
    <dgm:pt modelId="{AB627A54-9F92-4328-9B72-DA4C7EE3D7AB}" type="sibTrans" cxnId="{0A5CF3F8-FFBB-4A65-8D7E-C798F343DBA3}">
      <dgm:prSet/>
      <dgm:spPr/>
      <dgm:t>
        <a:bodyPr/>
        <a:lstStyle/>
        <a:p>
          <a:endParaRPr lang="en-GB"/>
        </a:p>
      </dgm:t>
    </dgm:pt>
    <dgm:pt modelId="{CADF3A55-7C3D-4D09-949C-07AC041EE7A8}">
      <dgm:prSet/>
      <dgm:spPr/>
      <dgm:t>
        <a:bodyPr/>
        <a:lstStyle/>
        <a:p>
          <a:r>
            <a:rPr lang="en-GB" dirty="0"/>
            <a:t>Start to think about how this might affect internal processes &amp; decision-making (</a:t>
          </a:r>
          <a:r>
            <a:rPr lang="en-GB" dirty="0" err="1"/>
            <a:t>eg</a:t>
          </a:r>
          <a:r>
            <a:rPr lang="en-GB" dirty="0"/>
            <a:t> advertising policy, partnerships entered into, planning policy, our commissioning &amp; procurement policies, employment policy)  </a:t>
          </a:r>
          <a:endParaRPr lang="en-US" dirty="0"/>
        </a:p>
      </dgm:t>
    </dgm:pt>
    <dgm:pt modelId="{90DA3011-938A-4744-8014-2CCBDF36D9AB}" type="parTrans" cxnId="{DDF1D503-CE32-4BDF-A56E-E1ECBE0786B3}">
      <dgm:prSet/>
      <dgm:spPr/>
      <dgm:t>
        <a:bodyPr/>
        <a:lstStyle/>
        <a:p>
          <a:endParaRPr lang="en-GB"/>
        </a:p>
      </dgm:t>
    </dgm:pt>
    <dgm:pt modelId="{9CFED253-4CEC-4F59-BC9C-90C39FFFB7C4}" type="sibTrans" cxnId="{DDF1D503-CE32-4BDF-A56E-E1ECBE0786B3}">
      <dgm:prSet/>
      <dgm:spPr/>
      <dgm:t>
        <a:bodyPr/>
        <a:lstStyle/>
        <a:p>
          <a:endParaRPr lang="en-GB"/>
        </a:p>
      </dgm:t>
    </dgm:pt>
    <dgm:pt modelId="{6DF2DCEA-3AAF-4897-BB85-C06FA1D5EE2C}">
      <dgm:prSet/>
      <dgm:spPr/>
      <dgm:t>
        <a:bodyPr/>
        <a:lstStyle/>
        <a:p>
          <a:r>
            <a:rPr lang="en-GB" dirty="0"/>
            <a:t>Examine communications &amp; ask what norms they are reinforcing – move away from ‘problem individuals’ </a:t>
          </a:r>
          <a:endParaRPr lang="en-US" dirty="0"/>
        </a:p>
      </dgm:t>
    </dgm:pt>
    <dgm:pt modelId="{BB66CC2A-C08F-4343-A371-E93E81CCE607}" type="parTrans" cxnId="{88971623-14AE-4306-BA90-528B7478F32A}">
      <dgm:prSet/>
      <dgm:spPr/>
      <dgm:t>
        <a:bodyPr/>
        <a:lstStyle/>
        <a:p>
          <a:endParaRPr lang="en-GB"/>
        </a:p>
      </dgm:t>
    </dgm:pt>
    <dgm:pt modelId="{5D224641-642A-45AE-B5C6-EAF360112C5E}" type="sibTrans" cxnId="{88971623-14AE-4306-BA90-528B7478F32A}">
      <dgm:prSet/>
      <dgm:spPr/>
      <dgm:t>
        <a:bodyPr/>
        <a:lstStyle/>
        <a:p>
          <a:endParaRPr lang="en-GB"/>
        </a:p>
      </dgm:t>
    </dgm:pt>
    <dgm:pt modelId="{67C6CB0B-962B-4A00-A39F-93C40647B8A6}">
      <dgm:prSet/>
      <dgm:spPr/>
      <dgm:t>
        <a:bodyPr/>
        <a:lstStyle/>
        <a:p>
          <a:r>
            <a:rPr lang="en-US" dirty="0"/>
            <a:t>Think about who is behind evidence and information</a:t>
          </a:r>
        </a:p>
      </dgm:t>
    </dgm:pt>
    <dgm:pt modelId="{82C5E206-05DE-4515-AF2F-3726063D826F}" type="parTrans" cxnId="{2100B7A5-10B4-4784-9EAB-BC2896446FE3}">
      <dgm:prSet/>
      <dgm:spPr/>
      <dgm:t>
        <a:bodyPr/>
        <a:lstStyle/>
        <a:p>
          <a:endParaRPr lang="en-GB"/>
        </a:p>
      </dgm:t>
    </dgm:pt>
    <dgm:pt modelId="{4840F000-3AA7-43B5-951F-DA990A28C8CC}" type="sibTrans" cxnId="{2100B7A5-10B4-4784-9EAB-BC2896446FE3}">
      <dgm:prSet/>
      <dgm:spPr/>
      <dgm:t>
        <a:bodyPr/>
        <a:lstStyle/>
        <a:p>
          <a:endParaRPr lang="en-GB"/>
        </a:p>
      </dgm:t>
    </dgm:pt>
    <dgm:pt modelId="{1CA83E5C-B7BA-4A4F-9358-D70926767DC2}">
      <dgm:prSet/>
      <dgm:spPr/>
      <dgm:t>
        <a:bodyPr/>
        <a:lstStyle/>
        <a:p>
          <a:r>
            <a:rPr lang="en-GB" dirty="0"/>
            <a:t>Aim for transparency, declaration of interests, </a:t>
          </a:r>
          <a:r>
            <a:rPr lang="en-GB" i="1" dirty="0"/>
            <a:t>proof</a:t>
          </a:r>
          <a:r>
            <a:rPr lang="en-GB" dirty="0"/>
            <a:t> of independence</a:t>
          </a:r>
          <a:r>
            <a:rPr lang="en-US" dirty="0"/>
            <a:t> </a:t>
          </a:r>
        </a:p>
      </dgm:t>
    </dgm:pt>
    <dgm:pt modelId="{EA663BD4-D979-4EB9-A54A-A887B4625517}" type="parTrans" cxnId="{129CDD7F-59FD-47B8-A9E5-0A5E2C626857}">
      <dgm:prSet/>
      <dgm:spPr/>
      <dgm:t>
        <a:bodyPr/>
        <a:lstStyle/>
        <a:p>
          <a:endParaRPr lang="en-GB"/>
        </a:p>
      </dgm:t>
    </dgm:pt>
    <dgm:pt modelId="{1D9701A0-FFDB-40E8-854E-3B8B8B1B88DE}" type="sibTrans" cxnId="{129CDD7F-59FD-47B8-A9E5-0A5E2C626857}">
      <dgm:prSet/>
      <dgm:spPr/>
      <dgm:t>
        <a:bodyPr/>
        <a:lstStyle/>
        <a:p>
          <a:endParaRPr lang="en-GB"/>
        </a:p>
      </dgm:t>
    </dgm:pt>
    <dgm:pt modelId="{61DA8927-5E2C-4760-BFB4-CCC94B0B5840}">
      <dgm:prSet/>
      <dgm:spPr/>
      <dgm:t>
        <a:bodyPr/>
        <a:lstStyle/>
        <a:p>
          <a:r>
            <a:rPr lang="en-US" dirty="0"/>
            <a:t>Add a </a:t>
          </a:r>
          <a:r>
            <a:rPr lang="en-US" dirty="0" err="1"/>
            <a:t>CDoH</a:t>
          </a:r>
          <a:r>
            <a:rPr lang="en-US" dirty="0"/>
            <a:t> lens to your Health in all Policies approach </a:t>
          </a:r>
        </a:p>
      </dgm:t>
    </dgm:pt>
    <dgm:pt modelId="{0CD89710-9D18-4605-AC96-B69B00CAB561}" type="parTrans" cxnId="{307F22FA-D9CA-4EE2-863F-13481A2C9E89}">
      <dgm:prSet/>
      <dgm:spPr/>
      <dgm:t>
        <a:bodyPr/>
        <a:lstStyle/>
        <a:p>
          <a:endParaRPr lang="en-GB"/>
        </a:p>
      </dgm:t>
    </dgm:pt>
    <dgm:pt modelId="{5DECEA89-FD46-4FDC-B779-9A5FA8074521}" type="sibTrans" cxnId="{307F22FA-D9CA-4EE2-863F-13481A2C9E89}">
      <dgm:prSet/>
      <dgm:spPr/>
      <dgm:t>
        <a:bodyPr/>
        <a:lstStyle/>
        <a:p>
          <a:endParaRPr lang="en-GB"/>
        </a:p>
      </dgm:t>
    </dgm:pt>
    <dgm:pt modelId="{88559AF6-FD78-4C00-9D09-04FFBACD7AA2}">
      <dgm:prSet/>
      <dgm:spPr/>
      <dgm:t>
        <a:bodyPr/>
        <a:lstStyle/>
        <a:p>
          <a:r>
            <a:rPr lang="en-US" dirty="0"/>
            <a:t>Think critically about how we are defining problems, our understanding of who is responsible and the solutions –ask questions: </a:t>
          </a:r>
          <a:r>
            <a:rPr lang="en-US" i="1" dirty="0"/>
            <a:t>where have our ideas come from? whose interests are served by seeing it this way? </a:t>
          </a:r>
        </a:p>
      </dgm:t>
    </dgm:pt>
    <dgm:pt modelId="{2202B5C1-73A9-4BBF-A648-123D28DAC12F}" type="parTrans" cxnId="{59C0CE28-1552-42F3-B8CD-C34C64073A9E}">
      <dgm:prSet/>
      <dgm:spPr/>
      <dgm:t>
        <a:bodyPr/>
        <a:lstStyle/>
        <a:p>
          <a:endParaRPr lang="en-GB"/>
        </a:p>
      </dgm:t>
    </dgm:pt>
    <dgm:pt modelId="{4196476C-B649-4457-B385-EF1D26B8858B}" type="sibTrans" cxnId="{59C0CE28-1552-42F3-B8CD-C34C64073A9E}">
      <dgm:prSet/>
      <dgm:spPr/>
      <dgm:t>
        <a:bodyPr/>
        <a:lstStyle/>
        <a:p>
          <a:endParaRPr lang="en-GB"/>
        </a:p>
      </dgm:t>
    </dgm:pt>
    <dgm:pt modelId="{5C87E511-2E3B-44F2-BA45-A560A97E7F89}">
      <dgm:prSet/>
      <dgm:spPr/>
      <dgm:t>
        <a:bodyPr/>
        <a:lstStyle/>
        <a:p>
          <a:r>
            <a:rPr lang="en-US" dirty="0"/>
            <a:t>Examine our own roles and our own conduct critically </a:t>
          </a:r>
        </a:p>
      </dgm:t>
    </dgm:pt>
    <dgm:pt modelId="{E24E102C-5363-4816-91F6-709C2D5D1096}" type="parTrans" cxnId="{A326A631-709F-4F0C-B61F-DA4ECD8F9E14}">
      <dgm:prSet/>
      <dgm:spPr/>
      <dgm:t>
        <a:bodyPr/>
        <a:lstStyle/>
        <a:p>
          <a:endParaRPr lang="en-GB"/>
        </a:p>
      </dgm:t>
    </dgm:pt>
    <dgm:pt modelId="{8740240A-CDE2-490B-B49A-22AA6F473281}" type="sibTrans" cxnId="{A326A631-709F-4F0C-B61F-DA4ECD8F9E14}">
      <dgm:prSet/>
      <dgm:spPr/>
      <dgm:t>
        <a:bodyPr/>
        <a:lstStyle/>
        <a:p>
          <a:endParaRPr lang="en-GB"/>
        </a:p>
      </dgm:t>
    </dgm:pt>
    <dgm:pt modelId="{12AB733A-FEBB-4D85-ACC5-EBB25E485D54}" type="pres">
      <dgm:prSet presAssocID="{0518CE07-0F91-4394-BAB8-A147CA30B6EB}" presName="linear" presStyleCnt="0">
        <dgm:presLayoutVars>
          <dgm:dir/>
          <dgm:animLvl val="lvl"/>
          <dgm:resizeHandles val="exact"/>
        </dgm:presLayoutVars>
      </dgm:prSet>
      <dgm:spPr/>
    </dgm:pt>
    <dgm:pt modelId="{8DD8B903-B6A7-4E54-BF48-F0DB0A379CE0}" type="pres">
      <dgm:prSet presAssocID="{F582E16D-8952-460B-8A7B-568EAF775F1D}" presName="parentLin" presStyleCnt="0"/>
      <dgm:spPr/>
    </dgm:pt>
    <dgm:pt modelId="{21A0D1BC-BA55-4960-87EB-0001FE536064}" type="pres">
      <dgm:prSet presAssocID="{F582E16D-8952-460B-8A7B-568EAF775F1D}" presName="parentLeftMargin" presStyleLbl="node1" presStyleIdx="0" presStyleCnt="2"/>
      <dgm:spPr/>
    </dgm:pt>
    <dgm:pt modelId="{FAB6B522-E946-4A75-B63A-C1F1D87C6DEC}" type="pres">
      <dgm:prSet presAssocID="{F582E16D-8952-460B-8A7B-568EAF775F1D}" presName="parentText" presStyleLbl="node1" presStyleIdx="0" presStyleCnt="2">
        <dgm:presLayoutVars>
          <dgm:chMax val="0"/>
          <dgm:bulletEnabled val="1"/>
        </dgm:presLayoutVars>
      </dgm:prSet>
      <dgm:spPr/>
    </dgm:pt>
    <dgm:pt modelId="{179F4510-5269-47CF-80F6-71E748583476}" type="pres">
      <dgm:prSet presAssocID="{F582E16D-8952-460B-8A7B-568EAF775F1D}" presName="negativeSpace" presStyleCnt="0"/>
      <dgm:spPr/>
    </dgm:pt>
    <dgm:pt modelId="{034BFE1F-D5F9-4755-BCE6-341A910A0A25}" type="pres">
      <dgm:prSet presAssocID="{F582E16D-8952-460B-8A7B-568EAF775F1D}" presName="childText" presStyleLbl="conFgAcc1" presStyleIdx="0" presStyleCnt="2">
        <dgm:presLayoutVars>
          <dgm:bulletEnabled val="1"/>
        </dgm:presLayoutVars>
      </dgm:prSet>
      <dgm:spPr/>
    </dgm:pt>
    <dgm:pt modelId="{E3266464-E1BF-4D51-A218-054E1D8A5DB4}" type="pres">
      <dgm:prSet presAssocID="{C1B8E7CC-6FEE-4ED6-8B86-BB06633F88AF}" presName="spaceBetweenRectangles" presStyleCnt="0"/>
      <dgm:spPr/>
    </dgm:pt>
    <dgm:pt modelId="{833B9624-9F8F-42D9-AF59-042A98965FDF}" type="pres">
      <dgm:prSet presAssocID="{8F85BDED-1440-4CBF-8FAC-AD2BB08B91DE}" presName="parentLin" presStyleCnt="0"/>
      <dgm:spPr/>
    </dgm:pt>
    <dgm:pt modelId="{0004C55F-CE30-45E1-B352-1BE8946BB16A}" type="pres">
      <dgm:prSet presAssocID="{8F85BDED-1440-4CBF-8FAC-AD2BB08B91DE}" presName="parentLeftMargin" presStyleLbl="node1" presStyleIdx="0" presStyleCnt="2"/>
      <dgm:spPr/>
    </dgm:pt>
    <dgm:pt modelId="{C99677F5-7B93-4109-B0F2-5ABD6CF6F829}" type="pres">
      <dgm:prSet presAssocID="{8F85BDED-1440-4CBF-8FAC-AD2BB08B91DE}" presName="parentText" presStyleLbl="node1" presStyleIdx="1" presStyleCnt="2">
        <dgm:presLayoutVars>
          <dgm:chMax val="0"/>
          <dgm:bulletEnabled val="1"/>
        </dgm:presLayoutVars>
      </dgm:prSet>
      <dgm:spPr/>
    </dgm:pt>
    <dgm:pt modelId="{D0B7F778-E745-4386-A07D-3D0B5D319F62}" type="pres">
      <dgm:prSet presAssocID="{8F85BDED-1440-4CBF-8FAC-AD2BB08B91DE}" presName="negativeSpace" presStyleCnt="0"/>
      <dgm:spPr/>
    </dgm:pt>
    <dgm:pt modelId="{12C2AB91-BCDB-4C1B-8B39-93383BCA718D}" type="pres">
      <dgm:prSet presAssocID="{8F85BDED-1440-4CBF-8FAC-AD2BB08B91DE}" presName="childText" presStyleLbl="conFgAcc1" presStyleIdx="1" presStyleCnt="2">
        <dgm:presLayoutVars>
          <dgm:bulletEnabled val="1"/>
        </dgm:presLayoutVars>
      </dgm:prSet>
      <dgm:spPr/>
    </dgm:pt>
  </dgm:ptLst>
  <dgm:cxnLst>
    <dgm:cxn modelId="{DDF1D503-CE32-4BDF-A56E-E1ECBE0786B3}" srcId="{F582E16D-8952-460B-8A7B-568EAF775F1D}" destId="{CADF3A55-7C3D-4D09-949C-07AC041EE7A8}" srcOrd="3" destOrd="0" parTransId="{90DA3011-938A-4744-8014-2CCBDF36D9AB}" sibTransId="{9CFED253-4CEC-4F59-BC9C-90C39FFFB7C4}"/>
    <dgm:cxn modelId="{BB80C204-C21E-4D4C-B32B-FE1B5C02EC20}" type="presOf" srcId="{FE0A21A8-2C8E-4588-95A4-CA782B10D985}" destId="{034BFE1F-D5F9-4755-BCE6-341A910A0A25}" srcOrd="0" destOrd="4" presId="urn:microsoft.com/office/officeart/2005/8/layout/list1"/>
    <dgm:cxn modelId="{EF329906-148B-42CF-A744-760C321309E0}" type="presOf" srcId="{1CA83E5C-B7BA-4A4F-9358-D70926767DC2}" destId="{034BFE1F-D5F9-4755-BCE6-341A910A0A25}" srcOrd="0" destOrd="5" presId="urn:microsoft.com/office/officeart/2005/8/layout/list1"/>
    <dgm:cxn modelId="{C4BAD41A-C917-4713-9F52-13AF73097E96}" srcId="{F582E16D-8952-460B-8A7B-568EAF775F1D}" destId="{941E266D-126A-454C-B711-F644FDEBEE23}" srcOrd="2" destOrd="0" parTransId="{D414F78A-91F6-48FC-9BA1-A09690A231BE}" sibTransId="{59FC9645-FF1A-4A77-96CF-86E16DFB2C2B}"/>
    <dgm:cxn modelId="{88971623-14AE-4306-BA90-528B7478F32A}" srcId="{8F85BDED-1440-4CBF-8FAC-AD2BB08B91DE}" destId="{6DF2DCEA-3AAF-4897-BB85-C06FA1D5EE2C}" srcOrd="1" destOrd="0" parTransId="{BB66CC2A-C08F-4343-A371-E93E81CCE607}" sibTransId="{5D224641-642A-45AE-B5C6-EAF360112C5E}"/>
    <dgm:cxn modelId="{7E871D25-8678-4C9D-AA2E-65E8590598FB}" srcId="{8F85BDED-1440-4CBF-8FAC-AD2BB08B91DE}" destId="{243DB8A7-F6F8-45A3-B755-65474BFF5103}" srcOrd="4" destOrd="0" parTransId="{87D5D985-9137-4A7A-BC18-0AFD6FF8C023}" sibTransId="{7CA0B572-75EC-428D-9E3F-D765DEFC0C35}"/>
    <dgm:cxn modelId="{59C0CE28-1552-42F3-B8CD-C34C64073A9E}" srcId="{8F85BDED-1440-4CBF-8FAC-AD2BB08B91DE}" destId="{88559AF6-FD78-4C00-9D09-04FFBACD7AA2}" srcOrd="0" destOrd="0" parTransId="{2202B5C1-73A9-4BBF-A648-123D28DAC12F}" sibTransId="{4196476C-B649-4457-B385-EF1D26B8858B}"/>
    <dgm:cxn modelId="{A326A631-709F-4F0C-B61F-DA4ECD8F9E14}" srcId="{8F85BDED-1440-4CBF-8FAC-AD2BB08B91DE}" destId="{5C87E511-2E3B-44F2-BA45-A560A97E7F89}" srcOrd="5" destOrd="0" parTransId="{E24E102C-5363-4816-91F6-709C2D5D1096}" sibTransId="{8740240A-CDE2-490B-B49A-22AA6F473281}"/>
    <dgm:cxn modelId="{ABD8B031-BA9E-49E2-B9AB-05A9FEFEAF62}" type="presOf" srcId="{EBD07551-C61B-435F-89CB-20E60F2640E7}" destId="{12C2AB91-BCDB-4C1B-8B39-93383BCA718D}" srcOrd="0" destOrd="3" presId="urn:microsoft.com/office/officeart/2005/8/layout/list1"/>
    <dgm:cxn modelId="{1DCA4234-E415-4971-AB71-1AEDB2F86687}" type="presOf" srcId="{67C6CB0B-962B-4A00-A39F-93C40647B8A6}" destId="{12C2AB91-BCDB-4C1B-8B39-93383BCA718D}" srcOrd="0" destOrd="2" presId="urn:microsoft.com/office/officeart/2005/8/layout/list1"/>
    <dgm:cxn modelId="{F32B4F37-A846-4D63-A040-2F18AC563947}" type="presOf" srcId="{F582E16D-8952-460B-8A7B-568EAF775F1D}" destId="{FAB6B522-E946-4A75-B63A-C1F1D87C6DEC}" srcOrd="1" destOrd="0" presId="urn:microsoft.com/office/officeart/2005/8/layout/list1"/>
    <dgm:cxn modelId="{7040F462-1699-48A3-BBB3-A123E041F943}" type="presOf" srcId="{6DF2DCEA-3AAF-4897-BB85-C06FA1D5EE2C}" destId="{12C2AB91-BCDB-4C1B-8B39-93383BCA718D}" srcOrd="0" destOrd="1" presId="urn:microsoft.com/office/officeart/2005/8/layout/list1"/>
    <dgm:cxn modelId="{04D18553-D611-4F55-8FB0-3B39B1252F82}" srcId="{0518CE07-0F91-4394-BAB8-A147CA30B6EB}" destId="{8F85BDED-1440-4CBF-8FAC-AD2BB08B91DE}" srcOrd="1" destOrd="0" parTransId="{6A01D986-ED5D-4ADA-AE63-06F09BDA1BE0}" sibTransId="{F39E3A5B-3C80-467A-899A-ED3A3B747426}"/>
    <dgm:cxn modelId="{129CDD7F-59FD-47B8-A9E5-0A5E2C626857}" srcId="{F582E16D-8952-460B-8A7B-568EAF775F1D}" destId="{1CA83E5C-B7BA-4A4F-9358-D70926767DC2}" srcOrd="5" destOrd="0" parTransId="{EA663BD4-D979-4EB9-A54A-A887B4625517}" sibTransId="{1D9701A0-FFDB-40E8-854E-3B8B8B1B88DE}"/>
    <dgm:cxn modelId="{70B97682-10B3-4281-BC45-0EB3628C1C22}" srcId="{8F85BDED-1440-4CBF-8FAC-AD2BB08B91DE}" destId="{EBD07551-C61B-435F-89CB-20E60F2640E7}" srcOrd="3" destOrd="0" parTransId="{8692C805-2065-43A3-B9DE-7D3094209989}" sibTransId="{2AD9DB95-ACF6-47D9-A9F6-7D7E453E543D}"/>
    <dgm:cxn modelId="{477E9B96-0B36-475C-B8D4-A048BC0342B7}" type="presOf" srcId="{E71893CC-C05B-42E5-99DE-6EC3DBCD1737}" destId="{034BFE1F-D5F9-4755-BCE6-341A910A0A25}" srcOrd="0" destOrd="0" presId="urn:microsoft.com/office/officeart/2005/8/layout/list1"/>
    <dgm:cxn modelId="{8360FE98-6BEF-4F56-B0C5-D0BA9FC3BFB5}" type="presOf" srcId="{243DB8A7-F6F8-45A3-B755-65474BFF5103}" destId="{12C2AB91-BCDB-4C1B-8B39-93383BCA718D}" srcOrd="0" destOrd="4" presId="urn:microsoft.com/office/officeart/2005/8/layout/list1"/>
    <dgm:cxn modelId="{3F088CA3-1DA0-44FE-82BF-6A693E60FA0D}" type="presOf" srcId="{61DA8927-5E2C-4760-BFB4-CCC94B0B5840}" destId="{034BFE1F-D5F9-4755-BCE6-341A910A0A25}" srcOrd="0" destOrd="1" presId="urn:microsoft.com/office/officeart/2005/8/layout/list1"/>
    <dgm:cxn modelId="{2100B7A5-10B4-4784-9EAB-BC2896446FE3}" srcId="{8F85BDED-1440-4CBF-8FAC-AD2BB08B91DE}" destId="{67C6CB0B-962B-4A00-A39F-93C40647B8A6}" srcOrd="2" destOrd="0" parTransId="{82C5E206-05DE-4515-AF2F-3726063D826F}" sibTransId="{4840F000-3AA7-43B5-951F-DA990A28C8CC}"/>
    <dgm:cxn modelId="{0597CBAE-AED9-4FC1-92C1-BB15CBA86781}" type="presOf" srcId="{F582E16D-8952-460B-8A7B-568EAF775F1D}" destId="{21A0D1BC-BA55-4960-87EB-0001FE536064}" srcOrd="0" destOrd="0" presId="urn:microsoft.com/office/officeart/2005/8/layout/list1"/>
    <dgm:cxn modelId="{3F357DB5-6615-4D0D-BB5C-C6F46C266270}" type="presOf" srcId="{5C87E511-2E3B-44F2-BA45-A560A97E7F89}" destId="{12C2AB91-BCDB-4C1B-8B39-93383BCA718D}" srcOrd="0" destOrd="5" presId="urn:microsoft.com/office/officeart/2005/8/layout/list1"/>
    <dgm:cxn modelId="{FBE1BBBB-4993-4228-B35A-8C36BC318676}" type="presOf" srcId="{941E266D-126A-454C-B711-F644FDEBEE23}" destId="{034BFE1F-D5F9-4755-BCE6-341A910A0A25}" srcOrd="0" destOrd="2" presId="urn:microsoft.com/office/officeart/2005/8/layout/list1"/>
    <dgm:cxn modelId="{1A9F66C1-724C-43DF-B1C2-FDFF96066746}" type="presOf" srcId="{CADF3A55-7C3D-4D09-949C-07AC041EE7A8}" destId="{034BFE1F-D5F9-4755-BCE6-341A910A0A25}" srcOrd="0" destOrd="3" presId="urn:microsoft.com/office/officeart/2005/8/layout/list1"/>
    <dgm:cxn modelId="{762B4BC1-02F3-402E-B4C2-2164343D8E90}" srcId="{F582E16D-8952-460B-8A7B-568EAF775F1D}" destId="{E71893CC-C05B-42E5-99DE-6EC3DBCD1737}" srcOrd="0" destOrd="0" parTransId="{4D8A55AD-AC01-435D-9787-1302D2D2F7D0}" sibTransId="{181E5BEF-3EE7-4B14-9570-B489DC9885A6}"/>
    <dgm:cxn modelId="{CA90AED6-DFB9-44B4-9F0E-48DFC9CD594E}" type="presOf" srcId="{8F85BDED-1440-4CBF-8FAC-AD2BB08B91DE}" destId="{0004C55F-CE30-45E1-B352-1BE8946BB16A}" srcOrd="0" destOrd="0" presId="urn:microsoft.com/office/officeart/2005/8/layout/list1"/>
    <dgm:cxn modelId="{814673D8-C3E8-4116-9E51-C2A96019F265}" srcId="{0518CE07-0F91-4394-BAB8-A147CA30B6EB}" destId="{F582E16D-8952-460B-8A7B-568EAF775F1D}" srcOrd="0" destOrd="0" parTransId="{76346AA8-1F5F-4F5D-A7E9-52CB9216EDDE}" sibTransId="{C1B8E7CC-6FEE-4ED6-8B86-BB06633F88AF}"/>
    <dgm:cxn modelId="{8B5E9CD8-3A4A-4CBA-9F9A-8E4D7158310B}" type="presOf" srcId="{88559AF6-FD78-4C00-9D09-04FFBACD7AA2}" destId="{12C2AB91-BCDB-4C1B-8B39-93383BCA718D}" srcOrd="0" destOrd="0" presId="urn:microsoft.com/office/officeart/2005/8/layout/list1"/>
    <dgm:cxn modelId="{BD930BF3-68C7-479F-B5A2-20CE04F50023}" type="presOf" srcId="{0518CE07-0F91-4394-BAB8-A147CA30B6EB}" destId="{12AB733A-FEBB-4D85-ACC5-EBB25E485D54}" srcOrd="0" destOrd="0" presId="urn:microsoft.com/office/officeart/2005/8/layout/list1"/>
    <dgm:cxn modelId="{6E924DF7-CDA7-4FCE-AD76-42E2E3DF7596}" type="presOf" srcId="{8F85BDED-1440-4CBF-8FAC-AD2BB08B91DE}" destId="{C99677F5-7B93-4109-B0F2-5ABD6CF6F829}" srcOrd="1" destOrd="0" presId="urn:microsoft.com/office/officeart/2005/8/layout/list1"/>
    <dgm:cxn modelId="{0A5CF3F8-FFBB-4A65-8D7E-C798F343DBA3}" srcId="{F582E16D-8952-460B-8A7B-568EAF775F1D}" destId="{FE0A21A8-2C8E-4588-95A4-CA782B10D985}" srcOrd="4" destOrd="0" parTransId="{8248DCA7-3518-4342-A1A6-FA368B18FC06}" sibTransId="{AB627A54-9F92-4328-9B72-DA4C7EE3D7AB}"/>
    <dgm:cxn modelId="{307F22FA-D9CA-4EE2-863F-13481A2C9E89}" srcId="{F582E16D-8952-460B-8A7B-568EAF775F1D}" destId="{61DA8927-5E2C-4760-BFB4-CCC94B0B5840}" srcOrd="1" destOrd="0" parTransId="{0CD89710-9D18-4605-AC96-B69B00CAB561}" sibTransId="{5DECEA89-FD46-4FDC-B779-9A5FA8074521}"/>
    <dgm:cxn modelId="{09506F8D-E602-4ACF-A636-77BFFDF16CB4}" type="presParOf" srcId="{12AB733A-FEBB-4D85-ACC5-EBB25E485D54}" destId="{8DD8B903-B6A7-4E54-BF48-F0DB0A379CE0}" srcOrd="0" destOrd="0" presId="urn:microsoft.com/office/officeart/2005/8/layout/list1"/>
    <dgm:cxn modelId="{0D4FCB1B-9E95-4ED8-8AFE-9421A159806E}" type="presParOf" srcId="{8DD8B903-B6A7-4E54-BF48-F0DB0A379CE0}" destId="{21A0D1BC-BA55-4960-87EB-0001FE536064}" srcOrd="0" destOrd="0" presId="urn:microsoft.com/office/officeart/2005/8/layout/list1"/>
    <dgm:cxn modelId="{53AB7B6D-B95F-451D-8A0F-B2857F1FD62B}" type="presParOf" srcId="{8DD8B903-B6A7-4E54-BF48-F0DB0A379CE0}" destId="{FAB6B522-E946-4A75-B63A-C1F1D87C6DEC}" srcOrd="1" destOrd="0" presId="urn:microsoft.com/office/officeart/2005/8/layout/list1"/>
    <dgm:cxn modelId="{4475B9F3-8AF5-452B-8BD4-B0A308CBF401}" type="presParOf" srcId="{12AB733A-FEBB-4D85-ACC5-EBB25E485D54}" destId="{179F4510-5269-47CF-80F6-71E748583476}" srcOrd="1" destOrd="0" presId="urn:microsoft.com/office/officeart/2005/8/layout/list1"/>
    <dgm:cxn modelId="{05E4AB39-BB7C-4212-B4A3-1A68D7B7C963}" type="presParOf" srcId="{12AB733A-FEBB-4D85-ACC5-EBB25E485D54}" destId="{034BFE1F-D5F9-4755-BCE6-341A910A0A25}" srcOrd="2" destOrd="0" presId="urn:microsoft.com/office/officeart/2005/8/layout/list1"/>
    <dgm:cxn modelId="{26521AE2-729C-470F-90F0-4A6199235330}" type="presParOf" srcId="{12AB733A-FEBB-4D85-ACC5-EBB25E485D54}" destId="{E3266464-E1BF-4D51-A218-054E1D8A5DB4}" srcOrd="3" destOrd="0" presId="urn:microsoft.com/office/officeart/2005/8/layout/list1"/>
    <dgm:cxn modelId="{A9D501C3-4570-4AEE-A2CA-2D79A97C520E}" type="presParOf" srcId="{12AB733A-FEBB-4D85-ACC5-EBB25E485D54}" destId="{833B9624-9F8F-42D9-AF59-042A98965FDF}" srcOrd="4" destOrd="0" presId="urn:microsoft.com/office/officeart/2005/8/layout/list1"/>
    <dgm:cxn modelId="{38169D2B-8555-4AA9-A3F1-2DB56A810736}" type="presParOf" srcId="{833B9624-9F8F-42D9-AF59-042A98965FDF}" destId="{0004C55F-CE30-45E1-B352-1BE8946BB16A}" srcOrd="0" destOrd="0" presId="urn:microsoft.com/office/officeart/2005/8/layout/list1"/>
    <dgm:cxn modelId="{589C7820-23F2-4F36-A407-4DD3D71801DB}" type="presParOf" srcId="{833B9624-9F8F-42D9-AF59-042A98965FDF}" destId="{C99677F5-7B93-4109-B0F2-5ABD6CF6F829}" srcOrd="1" destOrd="0" presId="urn:microsoft.com/office/officeart/2005/8/layout/list1"/>
    <dgm:cxn modelId="{59F62FB7-27FF-485C-8428-C9D0F9C54F27}" type="presParOf" srcId="{12AB733A-FEBB-4D85-ACC5-EBB25E485D54}" destId="{D0B7F778-E745-4386-A07D-3D0B5D319F62}" srcOrd="5" destOrd="0" presId="urn:microsoft.com/office/officeart/2005/8/layout/list1"/>
    <dgm:cxn modelId="{A7893207-9CD4-4043-BF1F-0A00267EE1CC}" type="presParOf" srcId="{12AB733A-FEBB-4D85-ACC5-EBB25E485D54}" destId="{12C2AB91-BCDB-4C1B-8B39-93383BCA718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BFE1F-D5F9-4755-BCE6-341A910A0A25}">
      <dsp:nvSpPr>
        <dsp:cNvPr id="0" name=""/>
        <dsp:cNvSpPr/>
      </dsp:nvSpPr>
      <dsp:spPr>
        <a:xfrm>
          <a:off x="0" y="281312"/>
          <a:ext cx="11413672" cy="20790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5828" tIns="312420" rIns="885828" bIns="106680" numCol="1" spcCol="1270" anchor="t" anchorCtr="0">
          <a:noAutofit/>
        </a:bodyPr>
        <a:lstStyle/>
        <a:p>
          <a:pPr marL="114300" lvl="1" indent="-114300" algn="l" defTabSz="666750">
            <a:lnSpc>
              <a:spcPct val="90000"/>
            </a:lnSpc>
            <a:spcBef>
              <a:spcPct val="0"/>
            </a:spcBef>
            <a:spcAft>
              <a:spcPct val="15000"/>
            </a:spcAft>
            <a:buChar char="•"/>
          </a:pPr>
          <a:r>
            <a:rPr lang="en-GB" sz="1500" kern="1200" dirty="0"/>
            <a:t>Develop your understanding of the Commercial Determinants of Health</a:t>
          </a:r>
          <a:endParaRPr lang="en-US" sz="1500" kern="1200" dirty="0"/>
        </a:p>
        <a:p>
          <a:pPr marL="114300" lvl="1" indent="-114300" algn="l" defTabSz="666750">
            <a:lnSpc>
              <a:spcPct val="90000"/>
            </a:lnSpc>
            <a:spcBef>
              <a:spcPct val="0"/>
            </a:spcBef>
            <a:spcAft>
              <a:spcPct val="15000"/>
            </a:spcAft>
            <a:buChar char="•"/>
          </a:pPr>
          <a:r>
            <a:rPr lang="en-US" sz="1500" kern="1200" dirty="0"/>
            <a:t>Add a </a:t>
          </a:r>
          <a:r>
            <a:rPr lang="en-US" sz="1500" kern="1200" dirty="0" err="1"/>
            <a:t>CDoH</a:t>
          </a:r>
          <a:r>
            <a:rPr lang="en-US" sz="1500" kern="1200" dirty="0"/>
            <a:t> lens to your Health in all Policies approach </a:t>
          </a:r>
        </a:p>
        <a:p>
          <a:pPr marL="114300" lvl="1" indent="-114300" algn="l" defTabSz="666750">
            <a:lnSpc>
              <a:spcPct val="90000"/>
            </a:lnSpc>
            <a:spcBef>
              <a:spcPct val="0"/>
            </a:spcBef>
            <a:spcAft>
              <a:spcPct val="15000"/>
            </a:spcAft>
            <a:buChar char="•"/>
          </a:pPr>
          <a:r>
            <a:rPr lang="en-GB" sz="1500" kern="1200" dirty="0"/>
            <a:t>Bring this into planning &amp; strategy (along with social &amp; wider determinants)</a:t>
          </a:r>
          <a:endParaRPr lang="en-US" sz="1500" kern="1200" dirty="0"/>
        </a:p>
        <a:p>
          <a:pPr marL="114300" lvl="1" indent="-114300" algn="l" defTabSz="666750">
            <a:lnSpc>
              <a:spcPct val="90000"/>
            </a:lnSpc>
            <a:spcBef>
              <a:spcPct val="0"/>
            </a:spcBef>
            <a:spcAft>
              <a:spcPct val="15000"/>
            </a:spcAft>
            <a:buChar char="•"/>
          </a:pPr>
          <a:r>
            <a:rPr lang="en-GB" sz="1500" kern="1200" dirty="0"/>
            <a:t>Start to think about how this might affect internal processes &amp; decision-making (</a:t>
          </a:r>
          <a:r>
            <a:rPr lang="en-GB" sz="1500" kern="1200" dirty="0" err="1"/>
            <a:t>eg</a:t>
          </a:r>
          <a:r>
            <a:rPr lang="en-GB" sz="1500" kern="1200" dirty="0"/>
            <a:t> advertising policy, partnerships entered into, planning policy, our commissioning &amp; procurement policies, employment policy)  </a:t>
          </a:r>
          <a:endParaRPr lang="en-US" sz="1500" kern="1200" dirty="0"/>
        </a:p>
        <a:p>
          <a:pPr marL="114300" lvl="1" indent="-114300" algn="l" defTabSz="666750">
            <a:lnSpc>
              <a:spcPct val="90000"/>
            </a:lnSpc>
            <a:spcBef>
              <a:spcPct val="0"/>
            </a:spcBef>
            <a:spcAft>
              <a:spcPct val="15000"/>
            </a:spcAft>
            <a:buChar char="•"/>
          </a:pPr>
          <a:r>
            <a:rPr lang="en-US" sz="1500" kern="1200" dirty="0"/>
            <a:t>Start to understand and quantify impacts locally</a:t>
          </a:r>
        </a:p>
        <a:p>
          <a:pPr marL="114300" lvl="1" indent="-114300" algn="l" defTabSz="666750">
            <a:lnSpc>
              <a:spcPct val="90000"/>
            </a:lnSpc>
            <a:spcBef>
              <a:spcPct val="0"/>
            </a:spcBef>
            <a:spcAft>
              <a:spcPct val="15000"/>
            </a:spcAft>
            <a:buChar char="•"/>
          </a:pPr>
          <a:r>
            <a:rPr lang="en-GB" sz="1500" kern="1200" dirty="0"/>
            <a:t>Aim for transparency, declaration of interests, </a:t>
          </a:r>
          <a:r>
            <a:rPr lang="en-GB" sz="1500" i="1" kern="1200" dirty="0"/>
            <a:t>proof</a:t>
          </a:r>
          <a:r>
            <a:rPr lang="en-GB" sz="1500" kern="1200" dirty="0"/>
            <a:t> of independence</a:t>
          </a:r>
          <a:r>
            <a:rPr lang="en-US" sz="1500" kern="1200" dirty="0"/>
            <a:t> </a:t>
          </a:r>
        </a:p>
      </dsp:txBody>
      <dsp:txXfrm>
        <a:off x="0" y="281312"/>
        <a:ext cx="11413672" cy="2079000"/>
      </dsp:txXfrm>
    </dsp:sp>
    <dsp:sp modelId="{FAB6B522-E946-4A75-B63A-C1F1D87C6DEC}">
      <dsp:nvSpPr>
        <dsp:cNvPr id="0" name=""/>
        <dsp:cNvSpPr/>
      </dsp:nvSpPr>
      <dsp:spPr>
        <a:xfrm>
          <a:off x="570683" y="59911"/>
          <a:ext cx="7989570" cy="4428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987" tIns="0" rIns="301987" bIns="0" numCol="1" spcCol="1270" anchor="ctr" anchorCtr="0">
          <a:noAutofit/>
        </a:bodyPr>
        <a:lstStyle/>
        <a:p>
          <a:pPr marL="0" lvl="0" indent="0" algn="l" defTabSz="666750">
            <a:lnSpc>
              <a:spcPct val="90000"/>
            </a:lnSpc>
            <a:spcBef>
              <a:spcPct val="0"/>
            </a:spcBef>
            <a:spcAft>
              <a:spcPct val="35000"/>
            </a:spcAft>
            <a:buNone/>
          </a:pPr>
          <a:r>
            <a:rPr lang="en-GB" sz="1500" kern="1200" dirty="0"/>
            <a:t>A new set of things to think about:</a:t>
          </a:r>
          <a:endParaRPr lang="en-US" sz="1500" kern="1200" dirty="0"/>
        </a:p>
      </dsp:txBody>
      <dsp:txXfrm>
        <a:off x="592299" y="81527"/>
        <a:ext cx="7946338" cy="399568"/>
      </dsp:txXfrm>
    </dsp:sp>
    <dsp:sp modelId="{12C2AB91-BCDB-4C1B-8B39-93383BCA718D}">
      <dsp:nvSpPr>
        <dsp:cNvPr id="0" name=""/>
        <dsp:cNvSpPr/>
      </dsp:nvSpPr>
      <dsp:spPr>
        <a:xfrm>
          <a:off x="0" y="2662712"/>
          <a:ext cx="11413672" cy="22680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5828" tIns="312420" rIns="885828"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Think critically about how we are defining problems, our understanding of who is responsible and the solutions –ask questions: </a:t>
          </a:r>
          <a:r>
            <a:rPr lang="en-US" sz="1500" i="1" kern="1200" dirty="0"/>
            <a:t>where have our ideas come from? whose interests are served by seeing it this way? </a:t>
          </a:r>
        </a:p>
        <a:p>
          <a:pPr marL="114300" lvl="1" indent="-114300" algn="l" defTabSz="666750">
            <a:lnSpc>
              <a:spcPct val="90000"/>
            </a:lnSpc>
            <a:spcBef>
              <a:spcPct val="0"/>
            </a:spcBef>
            <a:spcAft>
              <a:spcPct val="15000"/>
            </a:spcAft>
            <a:buChar char="•"/>
          </a:pPr>
          <a:r>
            <a:rPr lang="en-GB" sz="1500" kern="1200" dirty="0"/>
            <a:t>Examine communications &amp; ask what norms they are reinforcing – move away from ‘problem individuals’ </a:t>
          </a:r>
          <a:endParaRPr lang="en-US" sz="1500" kern="1200" dirty="0"/>
        </a:p>
        <a:p>
          <a:pPr marL="114300" lvl="1" indent="-114300" algn="l" defTabSz="666750">
            <a:lnSpc>
              <a:spcPct val="90000"/>
            </a:lnSpc>
            <a:spcBef>
              <a:spcPct val="0"/>
            </a:spcBef>
            <a:spcAft>
              <a:spcPct val="15000"/>
            </a:spcAft>
            <a:buChar char="•"/>
          </a:pPr>
          <a:r>
            <a:rPr lang="en-US" sz="1500" kern="1200" dirty="0"/>
            <a:t>Think about who is behind evidence and information</a:t>
          </a:r>
        </a:p>
        <a:p>
          <a:pPr marL="114300" lvl="1" indent="-114300" algn="l" defTabSz="666750">
            <a:lnSpc>
              <a:spcPct val="90000"/>
            </a:lnSpc>
            <a:spcBef>
              <a:spcPct val="0"/>
            </a:spcBef>
            <a:spcAft>
              <a:spcPct val="15000"/>
            </a:spcAft>
            <a:buChar char="•"/>
          </a:pPr>
          <a:r>
            <a:rPr lang="en-GB" sz="1500" kern="1200" dirty="0"/>
            <a:t>Scrutinise partnerships and funding arrangements</a:t>
          </a:r>
          <a:endParaRPr lang="en-US" sz="1500" kern="1200" dirty="0"/>
        </a:p>
        <a:p>
          <a:pPr marL="114300" lvl="1" indent="-114300" algn="l" defTabSz="666750">
            <a:lnSpc>
              <a:spcPct val="90000"/>
            </a:lnSpc>
            <a:spcBef>
              <a:spcPct val="0"/>
            </a:spcBef>
            <a:spcAft>
              <a:spcPct val="15000"/>
            </a:spcAft>
            <a:buChar char="•"/>
          </a:pPr>
          <a:r>
            <a:rPr lang="en-GB" sz="1500" kern="1200" dirty="0"/>
            <a:t>Take industry engagement seriously - ask the hard questions, practice ethically– </a:t>
          </a:r>
          <a:r>
            <a:rPr lang="en-GB" sz="1500" i="1" kern="1200" dirty="0"/>
            <a:t>What’s in it for them? What is the public benefit? Does it affect your reputation? What will it achieve and for whom?</a:t>
          </a:r>
          <a:endParaRPr lang="en-US" sz="1500" kern="1200" dirty="0"/>
        </a:p>
        <a:p>
          <a:pPr marL="114300" lvl="1" indent="-114300" algn="l" defTabSz="666750">
            <a:lnSpc>
              <a:spcPct val="90000"/>
            </a:lnSpc>
            <a:spcBef>
              <a:spcPct val="0"/>
            </a:spcBef>
            <a:spcAft>
              <a:spcPct val="15000"/>
            </a:spcAft>
            <a:buChar char="•"/>
          </a:pPr>
          <a:r>
            <a:rPr lang="en-US" sz="1500" kern="1200" dirty="0"/>
            <a:t>Examine our own roles and our own conduct critically </a:t>
          </a:r>
        </a:p>
      </dsp:txBody>
      <dsp:txXfrm>
        <a:off x="0" y="2662712"/>
        <a:ext cx="11413672" cy="2268000"/>
      </dsp:txXfrm>
    </dsp:sp>
    <dsp:sp modelId="{C99677F5-7B93-4109-B0F2-5ABD6CF6F829}">
      <dsp:nvSpPr>
        <dsp:cNvPr id="0" name=""/>
        <dsp:cNvSpPr/>
      </dsp:nvSpPr>
      <dsp:spPr>
        <a:xfrm>
          <a:off x="570683" y="2441312"/>
          <a:ext cx="7989570" cy="4428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987" tIns="0" rIns="301987" bIns="0" numCol="1" spcCol="1270" anchor="ctr" anchorCtr="0">
          <a:noAutofit/>
        </a:bodyPr>
        <a:lstStyle/>
        <a:p>
          <a:pPr marL="0" lvl="0" indent="0" algn="l" defTabSz="666750">
            <a:lnSpc>
              <a:spcPct val="90000"/>
            </a:lnSpc>
            <a:spcBef>
              <a:spcPct val="0"/>
            </a:spcBef>
            <a:spcAft>
              <a:spcPct val="35000"/>
            </a:spcAft>
            <a:buNone/>
          </a:pPr>
          <a:r>
            <a:rPr lang="en-GB" sz="1500" kern="1200" dirty="0"/>
            <a:t>Questions to ask:</a:t>
          </a:r>
          <a:endParaRPr lang="en-US" sz="1500" kern="1200" dirty="0"/>
        </a:p>
      </dsp:txBody>
      <dsp:txXfrm>
        <a:off x="592299" y="2462928"/>
        <a:ext cx="7946338"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B154D-9EB8-4BF8-BFC2-A9060572F1CD}" type="datetimeFigureOut">
              <a:rPr lang="en-GB" smtClean="0"/>
              <a:t>17/03/2024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EACEE-1656-43E8-9E29-DB85D75EE96B}" type="slidenum">
              <a:rPr lang="en-GB" smtClean="0"/>
              <a:t>‹#›</a:t>
            </a:fld>
            <a:endParaRPr lang="en-GB"/>
          </a:p>
        </p:txBody>
      </p:sp>
    </p:spTree>
    <p:extLst>
      <p:ext uri="{BB962C8B-B14F-4D97-AF65-F5344CB8AC3E}">
        <p14:creationId xmlns:p14="http://schemas.microsoft.com/office/powerpoint/2010/main" val="2862269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DengXian" panose="02010600030101010101" pitchFamily="2" charset="-122"/>
                <a:cs typeface="Times New Roman" panose="02020603050405020304" pitchFamily="18" charset="0"/>
              </a:rPr>
              <a:t>Ask people to write on their planning template what they want to achieve (their goals)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DengXian" panose="02010600030101010101" pitchFamily="2" charset="-122"/>
                <a:cs typeface="Times New Roman" panose="02020603050405020304" pitchFamily="18" charset="0"/>
              </a:rPr>
              <a:t>Encourage people to think about their motivation for this – why do they want to achieve it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DengXian" panose="02010600030101010101" pitchFamily="2" charset="-122"/>
                <a:cs typeface="Times New Roman" panose="02020603050405020304" pitchFamily="18" charset="0"/>
              </a:rPr>
              <a:t>Then start to write down specific actions – things that they can and will do</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DengXian" panose="02010600030101010101" pitchFamily="2" charset="-122"/>
                <a:cs typeface="Times New Roman" panose="02020603050405020304" pitchFamily="18" charset="0"/>
              </a:rPr>
              <a:t>Encourage people to think about what barriers they might encounter (especially given what we’ve heard today and focusing on commercial practices but also any other barriers)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DengXian" panose="02010600030101010101" pitchFamily="2" charset="-122"/>
                <a:cs typeface="Times New Roman" panose="02020603050405020304" pitchFamily="18" charset="0"/>
              </a:rPr>
              <a:t>And start to plan for overcoming barriers – it can feel overwhelming so trying ‘what’s the first thing you can do next?’ as a tactic can help break it down (this might be about finding out how other people have got round them, or finding someone else who has been at this workshop to discuss ideas together)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DengXian" panose="02010600030101010101" pitchFamily="2" charset="-122"/>
                <a:cs typeface="Times New Roman" panose="02020603050405020304" pitchFamily="18" charset="0"/>
              </a:rPr>
              <a:t>Advise people in advance whether you want them to share their plans or whether they are for personal use.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DengXian" panose="02010600030101010101" pitchFamily="2" charset="-122"/>
                <a:cs typeface="Times New Roman" panose="02020603050405020304" pitchFamily="18" charset="0"/>
              </a:rPr>
              <a:t>Consider including shared commitments from the session as well as more individual action (think about short, medium, long-term planning), </a:t>
            </a: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DengXian" panose="02010600030101010101" pitchFamily="2" charset="-122"/>
                <a:cs typeface="Times New Roman" panose="02020603050405020304" pitchFamily="18" charset="0"/>
              </a:rPr>
              <a:t>Some ideas are on the next slide or below </a:t>
            </a:r>
          </a:p>
          <a:p>
            <a:pPr lvl="0"/>
            <a:r>
              <a:rPr lang="en-GB" dirty="0"/>
              <a:t>A new set of things to think about:</a:t>
            </a:r>
            <a:endParaRPr lang="en-US" dirty="0"/>
          </a:p>
          <a:p>
            <a:pPr lvl="1"/>
            <a:r>
              <a:rPr lang="en-GB" dirty="0"/>
              <a:t>Develop your understanding of the Commercial Determinants of Health</a:t>
            </a:r>
            <a:endParaRPr lang="en-US" dirty="0"/>
          </a:p>
          <a:p>
            <a:pPr lvl="1"/>
            <a:r>
              <a:rPr lang="en-US" dirty="0"/>
              <a:t>Add a </a:t>
            </a:r>
            <a:r>
              <a:rPr lang="en-US" dirty="0" err="1"/>
              <a:t>CDoH</a:t>
            </a:r>
            <a:r>
              <a:rPr lang="en-US" dirty="0"/>
              <a:t> lens to your Health in all Policies approach </a:t>
            </a:r>
          </a:p>
          <a:p>
            <a:pPr lvl="1"/>
            <a:r>
              <a:rPr lang="en-GB" dirty="0"/>
              <a:t>Bring this into planning &amp; strategy (along with social &amp; wider determinants)</a:t>
            </a:r>
            <a:endParaRPr lang="en-US" dirty="0"/>
          </a:p>
          <a:p>
            <a:pPr lvl="1"/>
            <a:r>
              <a:rPr lang="en-GB" dirty="0"/>
              <a:t>Start to think about how this might affect internal processes &amp; decision-making (</a:t>
            </a:r>
            <a:r>
              <a:rPr lang="en-GB" dirty="0" err="1"/>
              <a:t>eg</a:t>
            </a:r>
            <a:r>
              <a:rPr lang="en-GB" dirty="0"/>
              <a:t> advertising policy, partnerships entered into, planning policy, our commissioning &amp; procurement policies, employment policy)  </a:t>
            </a:r>
            <a:endParaRPr lang="en-US" dirty="0"/>
          </a:p>
          <a:p>
            <a:pPr lvl="1"/>
            <a:r>
              <a:rPr lang="en-US" dirty="0"/>
              <a:t>Start to understand and quantify impacts locally</a:t>
            </a:r>
          </a:p>
          <a:p>
            <a:pPr lvl="1"/>
            <a:r>
              <a:rPr lang="en-GB" dirty="0"/>
              <a:t>Aim for transparency, declaration of interests, </a:t>
            </a:r>
            <a:r>
              <a:rPr lang="en-GB" i="1" dirty="0"/>
              <a:t>proof</a:t>
            </a:r>
            <a:r>
              <a:rPr lang="en-GB" dirty="0"/>
              <a:t> of independence</a:t>
            </a:r>
            <a:r>
              <a:rPr lang="en-US" dirty="0"/>
              <a:t> </a:t>
            </a:r>
          </a:p>
          <a:p>
            <a:pPr lvl="0"/>
            <a:r>
              <a:rPr lang="en-GB" dirty="0"/>
              <a:t>Questions to ask:</a:t>
            </a:r>
            <a:endParaRPr lang="en-US" dirty="0"/>
          </a:p>
          <a:p>
            <a:pPr lvl="1"/>
            <a:r>
              <a:rPr lang="en-US" dirty="0"/>
              <a:t>Think critically about how we are defining problems, our understanding of who is responsible and the solutions –ask questions: </a:t>
            </a:r>
            <a:r>
              <a:rPr lang="en-US" i="1" dirty="0"/>
              <a:t>where have our ideas come from? whose interests are served by seeing it this way? </a:t>
            </a:r>
          </a:p>
          <a:p>
            <a:pPr lvl="1"/>
            <a:r>
              <a:rPr lang="en-GB" dirty="0"/>
              <a:t>Examine communications &amp; ask what norms they are reinforcing – move away from ‘problem individuals’ </a:t>
            </a:r>
            <a:endParaRPr lang="en-US" dirty="0"/>
          </a:p>
          <a:p>
            <a:pPr lvl="1"/>
            <a:r>
              <a:rPr lang="en-US" dirty="0"/>
              <a:t>Think about who is behind evidence and information</a:t>
            </a:r>
          </a:p>
          <a:p>
            <a:pPr lvl="1"/>
            <a:r>
              <a:rPr lang="en-GB" dirty="0"/>
              <a:t>Scrutinise partnerships and funding arrangements</a:t>
            </a:r>
            <a:endParaRPr lang="en-US" dirty="0"/>
          </a:p>
          <a:p>
            <a:pPr lvl="1"/>
            <a:r>
              <a:rPr lang="en-GB" dirty="0"/>
              <a:t>Take industry engagement seriously - ask the hard questions, practice ethically– </a:t>
            </a:r>
            <a:r>
              <a:rPr lang="en-GB" i="1" dirty="0"/>
              <a:t>What’s in it for them? What is the public benefit? Does it affect your reputation? What will it achieve and for whom?</a:t>
            </a:r>
            <a:endParaRPr lang="en-US" dirty="0"/>
          </a:p>
          <a:p>
            <a:pPr lvl="1"/>
            <a:r>
              <a:rPr lang="en-US" dirty="0"/>
              <a:t>Examine our own roles and our own conduct critically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27EEACEE-1656-43E8-9E29-DB85D75EE96B}" type="slidenum">
              <a:rPr lang="en-GB" smtClean="0"/>
              <a:t>1</a:t>
            </a:fld>
            <a:endParaRPr lang="en-GB"/>
          </a:p>
        </p:txBody>
      </p:sp>
    </p:spTree>
    <p:extLst>
      <p:ext uri="{BB962C8B-B14F-4D97-AF65-F5344CB8AC3E}">
        <p14:creationId xmlns:p14="http://schemas.microsoft.com/office/powerpoint/2010/main" val="1266632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examples: employment policy – in addition to the usual health &amp; work stuff, think about </a:t>
            </a:r>
            <a:r>
              <a:rPr lang="en-GB" dirty="0" err="1"/>
              <a:t>eg</a:t>
            </a:r>
            <a:r>
              <a:rPr lang="en-GB" dirty="0"/>
              <a:t> are we inadvertently investing in unhealthy commodities? are we promoting unhealthy commodities </a:t>
            </a:r>
            <a:r>
              <a:rPr lang="en-GB" dirty="0" err="1"/>
              <a:t>eg</a:t>
            </a:r>
            <a:r>
              <a:rPr lang="en-GB" dirty="0"/>
              <a:t> via staff rewards &amp; incentives?</a:t>
            </a:r>
          </a:p>
          <a:p>
            <a:endParaRPr lang="en-GB" dirty="0"/>
          </a:p>
          <a:p>
            <a:pPr>
              <a:lnSpc>
                <a:spcPct val="115000"/>
              </a:lnSpc>
            </a:pPr>
            <a:r>
              <a:rPr lang="en-GB" sz="1800" dirty="0">
                <a:effectLst/>
                <a:latin typeface="Garamond" panose="02020404030301010803" pitchFamily="18" charset="0"/>
                <a:ea typeface="Calibri" panose="020F0502020204030204" pitchFamily="34" charset="0"/>
                <a:cs typeface="Times New Roman" panose="02020603050405020304" pitchFamily="18" charset="0"/>
              </a:rPr>
              <a:t>Problem definition </a:t>
            </a:r>
          </a:p>
          <a:p>
            <a:pPr>
              <a:lnSpc>
                <a:spcPct val="115000"/>
              </a:lnSpc>
            </a:pPr>
            <a:r>
              <a:rPr lang="en-GB" sz="1800" dirty="0">
                <a:effectLst/>
                <a:latin typeface="Garamond" panose="02020404030301010803" pitchFamily="18" charset="0"/>
                <a:ea typeface="Calibri" panose="020F0502020204030204" pitchFamily="34" charset="0"/>
                <a:cs typeface="Times New Roman" panose="02020603050405020304" pitchFamily="18" charset="0"/>
              </a:rPr>
              <a:t>It is tempting to jump to solutions – public health has sometimes spent too long describing problems and we want to do something about them </a:t>
            </a:r>
          </a:p>
          <a:p>
            <a:pPr>
              <a:lnSpc>
                <a:spcPct val="115000"/>
              </a:lnSpc>
            </a:pPr>
            <a:r>
              <a:rPr lang="en-GB" sz="1800" dirty="0">
                <a:effectLst/>
                <a:latin typeface="Garamond" panose="02020404030301010803" pitchFamily="18" charset="0"/>
                <a:ea typeface="Calibri" panose="020F0502020204030204" pitchFamily="34" charset="0"/>
                <a:cs typeface="Times New Roman" panose="02020603050405020304" pitchFamily="18" charset="0"/>
              </a:rPr>
              <a:t>However, adopting a commercial determinants of health lens can often reveal that we need to reconsider what or who we are defining as the problem and ask why we have come to see an issue in a particular way and whose interests are being served by doing so. This isn’t about more description, it’s about clear analysis so that our solutions are addressing the real problems </a:t>
            </a:r>
          </a:p>
          <a:p>
            <a:pPr>
              <a:lnSpc>
                <a:spcPct val="115000"/>
              </a:lnSpc>
            </a:pPr>
            <a:r>
              <a:rPr lang="en-GB" sz="1800" dirty="0">
                <a:effectLst/>
                <a:latin typeface="Garamond" panose="02020404030301010803" pitchFamily="18" charset="0"/>
                <a:ea typeface="Calibri" panose="020F0502020204030204" pitchFamily="34" charset="0"/>
                <a:cs typeface="Times New Roman" panose="02020603050405020304" pitchFamily="18" charset="0"/>
              </a:rPr>
              <a:t>For example, why do we talk about problem gamblers and not problem gambling products or providers? </a:t>
            </a:r>
          </a:p>
          <a:p>
            <a:r>
              <a:rPr lang="en-GB" dirty="0"/>
              <a:t>Where do ideas come from? </a:t>
            </a:r>
            <a:r>
              <a:rPr lang="en-GB" dirty="0" err="1"/>
              <a:t>Eg</a:t>
            </a:r>
            <a:r>
              <a:rPr lang="en-GB" dirty="0"/>
              <a:t> carbon budget </a:t>
            </a:r>
          </a:p>
          <a:p>
            <a:r>
              <a:rPr lang="en-GB" dirty="0"/>
              <a:t>Whose interests do they serve?</a:t>
            </a:r>
          </a:p>
        </p:txBody>
      </p:sp>
      <p:sp>
        <p:nvSpPr>
          <p:cNvPr id="4" name="Slide Number Placeholder 3"/>
          <p:cNvSpPr>
            <a:spLocks noGrp="1"/>
          </p:cNvSpPr>
          <p:nvPr>
            <p:ph type="sldNum" sz="quarter" idx="5"/>
          </p:nvPr>
        </p:nvSpPr>
        <p:spPr/>
        <p:txBody>
          <a:bodyPr/>
          <a:lstStyle/>
          <a:p>
            <a:fld id="{27EEACEE-1656-43E8-9E29-DB85D75EE96B}" type="slidenum">
              <a:rPr lang="en-GB" smtClean="0"/>
              <a:t>2</a:t>
            </a:fld>
            <a:endParaRPr lang="en-GB"/>
          </a:p>
        </p:txBody>
      </p:sp>
    </p:spTree>
    <p:extLst>
      <p:ext uri="{BB962C8B-B14F-4D97-AF65-F5344CB8AC3E}">
        <p14:creationId xmlns:p14="http://schemas.microsoft.com/office/powerpoint/2010/main" val="2353862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D5E0-7ACE-B3F0-BABB-8047803B93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441CAC6-231E-FB1E-8234-AF1DD7E690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09BDABB-17DA-1E0C-6CFC-D3391B386977}"/>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5" name="Footer Placeholder 4">
            <a:extLst>
              <a:ext uri="{FF2B5EF4-FFF2-40B4-BE49-F238E27FC236}">
                <a16:creationId xmlns:a16="http://schemas.microsoft.com/office/drawing/2014/main" id="{A4BD94C7-3B4D-1D45-5170-6C365D89C4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15E533-52CC-9150-926F-FBFFB5F332ED}"/>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137530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59E2-45F6-7068-4882-7AAE71FC82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D9C692-AB81-8220-EB32-367F5081E3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0BC79B-0721-460C-0927-E17F25D81D73}"/>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5" name="Footer Placeholder 4">
            <a:extLst>
              <a:ext uri="{FF2B5EF4-FFF2-40B4-BE49-F238E27FC236}">
                <a16:creationId xmlns:a16="http://schemas.microsoft.com/office/drawing/2014/main" id="{94A03BF0-C9A2-13DE-FC42-26FB6A6947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8EC949-DBA4-A08D-2258-2460C49678EB}"/>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181635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AFB8F-D664-D305-54C3-DD35BFAD83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050A6D-7781-D85F-655E-4B9FB6F0BA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02AD37-ABC8-AFA0-54B8-6C71B5D4D9A6}"/>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5" name="Footer Placeholder 4">
            <a:extLst>
              <a:ext uri="{FF2B5EF4-FFF2-40B4-BE49-F238E27FC236}">
                <a16:creationId xmlns:a16="http://schemas.microsoft.com/office/drawing/2014/main" id="{8982ED85-BBE7-D1EE-9EB5-EA4E654E46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84FD11-6F89-532F-6733-9038FD4AF53F}"/>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279465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98DA-96E2-99C5-A4FB-081BD468F7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9DBD50-9984-EF12-05FC-96E4484B66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FF51A7-2A79-61B0-0DD1-E11DA593C1B9}"/>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5" name="Footer Placeholder 4">
            <a:extLst>
              <a:ext uri="{FF2B5EF4-FFF2-40B4-BE49-F238E27FC236}">
                <a16:creationId xmlns:a16="http://schemas.microsoft.com/office/drawing/2014/main" id="{D5AA7E38-3254-790F-F49E-4FB8F96027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2A3B5F-AC8F-7BA1-E8F4-BD6974210E41}"/>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424355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BA8A8-E2A0-4982-2B07-247F7992E8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12B6F1-B9A6-D638-DBD6-1183B98F93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B0D468-3A55-03C0-CEDE-99CBE72EA16D}"/>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5" name="Footer Placeholder 4">
            <a:extLst>
              <a:ext uri="{FF2B5EF4-FFF2-40B4-BE49-F238E27FC236}">
                <a16:creationId xmlns:a16="http://schemas.microsoft.com/office/drawing/2014/main" id="{D25C4F02-48D2-411C-0C98-0A5966F1E6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762BE3-DD8D-253C-C5EF-8BA6B9D7E292}"/>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2503188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FE23-D6A0-E4F5-DFFC-4C24764997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E9DA96-BE8F-E574-9991-7FD1D40586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D8B78A2-B217-C8E9-FB30-92A802B912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673DE47-776F-3896-5C01-20055BFE994C}"/>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6" name="Footer Placeholder 5">
            <a:extLst>
              <a:ext uri="{FF2B5EF4-FFF2-40B4-BE49-F238E27FC236}">
                <a16:creationId xmlns:a16="http://schemas.microsoft.com/office/drawing/2014/main" id="{EFDD9C34-8024-5324-4B4C-223AC642D1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88E41A-5FF9-D382-70C8-81C4C48F23BB}"/>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68310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6DCB-9069-15A3-622C-F8E43617341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A6F677-AD3B-D609-0596-58D037B6FF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8358DD-96FA-FB53-BB28-F6788E97EC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EC879C0-A2D6-93F8-2A80-11ED29C9FA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E24C8D-1C2C-333E-BE0F-E57621C6A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FEF70EC-A347-1D69-C03D-E7E03B1ECC5A}"/>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8" name="Footer Placeholder 7">
            <a:extLst>
              <a:ext uri="{FF2B5EF4-FFF2-40B4-BE49-F238E27FC236}">
                <a16:creationId xmlns:a16="http://schemas.microsoft.com/office/drawing/2014/main" id="{FE7425EB-DD26-0177-4A9E-EDFA91D0E4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1B86E5-12FD-4330-D449-5B8567914546}"/>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223842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9B8C2-5267-25C4-A52C-FAD28F1E224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56CE2C-6190-98FE-4C5F-109645F03685}"/>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4" name="Footer Placeholder 3">
            <a:extLst>
              <a:ext uri="{FF2B5EF4-FFF2-40B4-BE49-F238E27FC236}">
                <a16:creationId xmlns:a16="http://schemas.microsoft.com/office/drawing/2014/main" id="{530C002A-F3F4-3E82-72CE-2731D215E5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1E14F41-1F57-41B5-4824-5D4ABECC5901}"/>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2445916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52404E-FB4B-971F-5A44-C827EFD4E840}"/>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3" name="Footer Placeholder 2">
            <a:extLst>
              <a:ext uri="{FF2B5EF4-FFF2-40B4-BE49-F238E27FC236}">
                <a16:creationId xmlns:a16="http://schemas.microsoft.com/office/drawing/2014/main" id="{87221C89-D120-BE97-B453-A96658FD77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700B36B-C82C-A958-1BD0-D3C767B4F75F}"/>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68519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EE7C-0C7F-A955-C21C-3BCC6C67DC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C5B5DB-7E58-4796-8DED-B13FD5AAC1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D44CE9F-763F-1BC6-D101-821D046BEE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BD9D2D-4D9C-6606-C612-3D041ACAC091}"/>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6" name="Footer Placeholder 5">
            <a:extLst>
              <a:ext uri="{FF2B5EF4-FFF2-40B4-BE49-F238E27FC236}">
                <a16:creationId xmlns:a16="http://schemas.microsoft.com/office/drawing/2014/main" id="{5712723F-4B04-35E8-A3B9-4173945BCD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5E096A-7D80-3133-3DBD-25C6B68A932A}"/>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94695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A99B1-4223-B263-79C1-77E60B26A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324DAA-04EB-C600-59F0-20D757AFA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1DDE2D-FE31-729F-E015-A5F8A1E23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E129D-7BC6-307D-33F4-B8CDF2B8A9D2}"/>
              </a:ext>
            </a:extLst>
          </p:cNvPr>
          <p:cNvSpPr>
            <a:spLocks noGrp="1"/>
          </p:cNvSpPr>
          <p:nvPr>
            <p:ph type="dt" sz="half" idx="10"/>
          </p:nvPr>
        </p:nvSpPr>
        <p:spPr/>
        <p:txBody>
          <a:bodyPr/>
          <a:lstStyle/>
          <a:p>
            <a:fld id="{1D5A697A-B4D5-430A-BDF6-07B0FCB61C7E}" type="datetimeFigureOut">
              <a:rPr lang="en-GB" smtClean="0"/>
              <a:t>17/03/2024</a:t>
            </a:fld>
            <a:endParaRPr lang="en-GB"/>
          </a:p>
        </p:txBody>
      </p:sp>
      <p:sp>
        <p:nvSpPr>
          <p:cNvPr id="6" name="Footer Placeholder 5">
            <a:extLst>
              <a:ext uri="{FF2B5EF4-FFF2-40B4-BE49-F238E27FC236}">
                <a16:creationId xmlns:a16="http://schemas.microsoft.com/office/drawing/2014/main" id="{888B14CE-E9EE-595E-966A-131B4E2E16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FE0ED6-FDA9-F6DC-AEBE-DD0F535CFB8C}"/>
              </a:ext>
            </a:extLst>
          </p:cNvPr>
          <p:cNvSpPr>
            <a:spLocks noGrp="1"/>
          </p:cNvSpPr>
          <p:nvPr>
            <p:ph type="sldNum" sz="quarter" idx="12"/>
          </p:nvPr>
        </p:nvSpPr>
        <p:spPr/>
        <p:txBody>
          <a:bodyPr/>
          <a:lstStyle/>
          <a:p>
            <a:fld id="{BDA63E47-DB5E-4199-9B74-DD3BD848C368}" type="slidenum">
              <a:rPr lang="en-GB" smtClean="0"/>
              <a:t>‹#›</a:t>
            </a:fld>
            <a:endParaRPr lang="en-GB"/>
          </a:p>
        </p:txBody>
      </p:sp>
    </p:spTree>
    <p:extLst>
      <p:ext uri="{BB962C8B-B14F-4D97-AF65-F5344CB8AC3E}">
        <p14:creationId xmlns:p14="http://schemas.microsoft.com/office/powerpoint/2010/main" val="525206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5369D2-420E-D9E5-3D85-4008EAACDF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D28A6B-169A-E7E6-66B2-BDC173DD77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043CE9-B296-692B-EF7C-6A8D99A63D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A697A-B4D5-430A-BDF6-07B0FCB61C7E}" type="datetimeFigureOut">
              <a:rPr lang="en-GB" smtClean="0"/>
              <a:t>17/03/2024</a:t>
            </a:fld>
            <a:endParaRPr lang="en-GB"/>
          </a:p>
        </p:txBody>
      </p:sp>
      <p:sp>
        <p:nvSpPr>
          <p:cNvPr id="5" name="Footer Placeholder 4">
            <a:extLst>
              <a:ext uri="{FF2B5EF4-FFF2-40B4-BE49-F238E27FC236}">
                <a16:creationId xmlns:a16="http://schemas.microsoft.com/office/drawing/2014/main" id="{CE53A390-E487-195D-688E-B27FB0CDF5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25ABE45-6538-42BD-943F-9B01E23765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63E47-DB5E-4199-9B74-DD3BD848C368}" type="slidenum">
              <a:rPr lang="en-GB" smtClean="0"/>
              <a:t>‹#›</a:t>
            </a:fld>
            <a:endParaRPr lang="en-GB"/>
          </a:p>
        </p:txBody>
      </p:sp>
    </p:spTree>
    <p:extLst>
      <p:ext uri="{BB962C8B-B14F-4D97-AF65-F5344CB8AC3E}">
        <p14:creationId xmlns:p14="http://schemas.microsoft.com/office/powerpoint/2010/main" val="843832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6.sv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4.svg"/><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C33937-FAF5-0956-25A9-F936164A2386}"/>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t>Planning for action</a:t>
            </a:r>
          </a:p>
        </p:txBody>
      </p:sp>
      <p:sp>
        <p:nvSpPr>
          <p:cNvPr id="3" name="TextBox 2">
            <a:extLst>
              <a:ext uri="{FF2B5EF4-FFF2-40B4-BE49-F238E27FC236}">
                <a16:creationId xmlns:a16="http://schemas.microsoft.com/office/drawing/2014/main" id="{E0B6A1AE-404D-1802-7B37-578658EC08AD}"/>
              </a:ext>
            </a:extLst>
          </p:cNvPr>
          <p:cNvSpPr txBox="1"/>
          <p:nvPr/>
        </p:nvSpPr>
        <p:spPr>
          <a:xfrm>
            <a:off x="3146612" y="2365879"/>
            <a:ext cx="5400000" cy="2520000"/>
          </a:xfrm>
          <a:prstGeom prst="cloudCallout">
            <a:avLst/>
          </a:prstGeom>
          <a:solidFill>
            <a:schemeClr val="accent6">
              <a:lumMod val="50000"/>
            </a:schemeClr>
          </a:solidFill>
        </p:spPr>
        <p:txBody>
          <a:bodyPr wrap="square" lIns="0" rIns="0">
            <a:spAutoFit/>
          </a:bodyPr>
          <a:lstStyle/>
          <a:p>
            <a:pPr>
              <a:lnSpc>
                <a:spcPct val="107000"/>
              </a:lnSpc>
              <a:spcAft>
                <a:spcPts val="800"/>
              </a:spcAft>
            </a:pPr>
            <a:endParaRPr lang="en-GB" sz="2400" dirty="0">
              <a:solidFill>
                <a:schemeClr val="bg1"/>
              </a:solidFill>
            </a:endParaRPr>
          </a:p>
        </p:txBody>
      </p:sp>
      <p:sp>
        <p:nvSpPr>
          <p:cNvPr id="7" name="TextBox 6">
            <a:extLst>
              <a:ext uri="{FF2B5EF4-FFF2-40B4-BE49-F238E27FC236}">
                <a16:creationId xmlns:a16="http://schemas.microsoft.com/office/drawing/2014/main" id="{74A7D3B0-5D18-3C43-CB4D-AFB32A9FFBBB}"/>
              </a:ext>
            </a:extLst>
          </p:cNvPr>
          <p:cNvSpPr txBox="1"/>
          <p:nvPr/>
        </p:nvSpPr>
        <p:spPr>
          <a:xfrm>
            <a:off x="3819582" y="2995706"/>
            <a:ext cx="4552835" cy="1260345"/>
          </a:xfrm>
          <a:prstGeom prst="rect">
            <a:avLst/>
          </a:prstGeom>
          <a:noFill/>
        </p:spPr>
        <p:txBody>
          <a:bodyPr wrap="square">
            <a:spAutoFit/>
          </a:bodyPr>
          <a:lstStyle/>
          <a:p>
            <a:pPr>
              <a:lnSpc>
                <a:spcPct val="107000"/>
              </a:lnSpc>
              <a:spcAft>
                <a:spcPts val="800"/>
              </a:spcAft>
            </a:pPr>
            <a:r>
              <a:rPr lang="en-GB" sz="2400" dirty="0">
                <a:solidFill>
                  <a:schemeClr val="bg1"/>
                </a:solidFill>
                <a:effectLst/>
                <a:latin typeface="Calibri" panose="020F0502020204030204" pitchFamily="34" charset="0"/>
                <a:ea typeface="DengXian" panose="02010600030101010101" pitchFamily="2" charset="-122"/>
                <a:cs typeface="Times New Roman" panose="02020603050405020304" pitchFamily="18" charset="0"/>
              </a:rPr>
              <a:t>Having been part of this workshop, how might you approach your role differently from tomorrow? </a:t>
            </a:r>
            <a:endParaRPr lang="en-GB" sz="2400" dirty="0">
              <a:solidFill>
                <a:schemeClr val="bg1"/>
              </a:solidFill>
            </a:endParaRPr>
          </a:p>
        </p:txBody>
      </p:sp>
      <p:pic>
        <p:nvPicPr>
          <p:cNvPr id="8" name="Graphic 7" descr="Checklist with solid fill">
            <a:extLst>
              <a:ext uri="{FF2B5EF4-FFF2-40B4-BE49-F238E27FC236}">
                <a16:creationId xmlns:a16="http://schemas.microsoft.com/office/drawing/2014/main" id="{2C31C64E-B1C2-CC88-EB68-F753A5C13D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77600" y="121921"/>
            <a:ext cx="914400" cy="914400"/>
          </a:xfrm>
          <a:prstGeom prst="rect">
            <a:avLst/>
          </a:prstGeom>
        </p:spPr>
      </p:pic>
      <p:sp>
        <p:nvSpPr>
          <p:cNvPr id="2" name="Rectangle 1">
            <a:extLst>
              <a:ext uri="{FF2B5EF4-FFF2-40B4-BE49-F238E27FC236}">
                <a16:creationId xmlns:a16="http://schemas.microsoft.com/office/drawing/2014/main" id="{AD8D3B24-1954-F55D-B666-3610DA28B717}"/>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5" name="Graphic 5" descr="Single gear with solid fill">
            <a:extLst>
              <a:ext uri="{FF2B5EF4-FFF2-40B4-BE49-F238E27FC236}">
                <a16:creationId xmlns:a16="http://schemas.microsoft.com/office/drawing/2014/main" id="{85FE6FC7-694D-D380-0E54-F7E584FE142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535" y="6249034"/>
            <a:ext cx="457200" cy="457200"/>
          </a:xfrm>
          <a:prstGeom prst="rect">
            <a:avLst/>
          </a:prstGeom>
        </p:spPr>
      </p:pic>
      <p:pic>
        <p:nvPicPr>
          <p:cNvPr id="6" name="Graphic 3" descr="Gears with solid fill">
            <a:extLst>
              <a:ext uri="{FF2B5EF4-FFF2-40B4-BE49-F238E27FC236}">
                <a16:creationId xmlns:a16="http://schemas.microsoft.com/office/drawing/2014/main" id="{51527AFE-8ACC-104A-C648-F31128BF840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9400" y="6391274"/>
            <a:ext cx="466725" cy="466725"/>
          </a:xfrm>
          <a:prstGeom prst="rect">
            <a:avLst/>
          </a:prstGeom>
        </p:spPr>
      </p:pic>
    </p:spTree>
    <p:extLst>
      <p:ext uri="{BB962C8B-B14F-4D97-AF65-F5344CB8AC3E}">
        <p14:creationId xmlns:p14="http://schemas.microsoft.com/office/powerpoint/2010/main" val="362709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C33937-FAF5-0956-25A9-F936164A2386}"/>
              </a:ext>
            </a:extLst>
          </p:cNvPr>
          <p:cNvSpPr txBox="1">
            <a:spLocks/>
          </p:cNvSpPr>
          <p:nvPr/>
        </p:nvSpPr>
        <p:spPr>
          <a:xfrm>
            <a:off x="0" y="1"/>
            <a:ext cx="12192000" cy="1036320"/>
          </a:xfrm>
          <a:prstGeom prst="rect">
            <a:avLst/>
          </a:prstGeom>
          <a:solidFill>
            <a:schemeClr val="accent6">
              <a:lumMod val="40000"/>
              <a:lumOff val="60000"/>
            </a:schemeClr>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a:t>Ideas for inspiration</a:t>
            </a:r>
          </a:p>
        </p:txBody>
      </p:sp>
      <p:graphicFrame>
        <p:nvGraphicFramePr>
          <p:cNvPr id="5" name="Content Placeholder 2">
            <a:extLst>
              <a:ext uri="{FF2B5EF4-FFF2-40B4-BE49-F238E27FC236}">
                <a16:creationId xmlns:a16="http://schemas.microsoft.com/office/drawing/2014/main" id="{BC96D562-FD9C-72DA-710D-0DEB745AD439}"/>
              </a:ext>
            </a:extLst>
          </p:cNvPr>
          <p:cNvGraphicFramePr>
            <a:graphicFrameLocks/>
          </p:cNvGraphicFramePr>
          <p:nvPr>
            <p:extLst>
              <p:ext uri="{D42A27DB-BD31-4B8C-83A1-F6EECF244321}">
                <p14:modId xmlns:p14="http://schemas.microsoft.com/office/powerpoint/2010/main" val="3520422649"/>
              </p:ext>
            </p:extLst>
          </p:nvPr>
        </p:nvGraphicFramePr>
        <p:xfrm>
          <a:off x="408214" y="1198517"/>
          <a:ext cx="11413672" cy="4990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raphic 2" descr="Lightbulb and gear with solid fill">
            <a:extLst>
              <a:ext uri="{FF2B5EF4-FFF2-40B4-BE49-F238E27FC236}">
                <a16:creationId xmlns:a16="http://schemas.microsoft.com/office/drawing/2014/main" id="{9C136789-CF6D-0647-C813-773708AF55E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0" y="0"/>
            <a:ext cx="914400" cy="914400"/>
          </a:xfrm>
          <a:prstGeom prst="rect">
            <a:avLst/>
          </a:prstGeom>
        </p:spPr>
      </p:pic>
      <p:sp>
        <p:nvSpPr>
          <p:cNvPr id="2" name="Rectangle 1">
            <a:extLst>
              <a:ext uri="{FF2B5EF4-FFF2-40B4-BE49-F238E27FC236}">
                <a16:creationId xmlns:a16="http://schemas.microsoft.com/office/drawing/2014/main" id="{C5005D01-3B21-B50F-171F-1875F84682EA}"/>
              </a:ext>
            </a:extLst>
          </p:cNvPr>
          <p:cNvSpPr/>
          <p:nvPr/>
        </p:nvSpPr>
        <p:spPr>
          <a:xfrm>
            <a:off x="1" y="6249034"/>
            <a:ext cx="12192000" cy="60896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6" name="Graphic 5" descr="Single gear with solid fill">
            <a:extLst>
              <a:ext uri="{FF2B5EF4-FFF2-40B4-BE49-F238E27FC236}">
                <a16:creationId xmlns:a16="http://schemas.microsoft.com/office/drawing/2014/main" id="{A77D1949-F5DC-05DC-E15B-55FD33AA99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9535" y="6249034"/>
            <a:ext cx="457200" cy="457200"/>
          </a:xfrm>
          <a:prstGeom prst="rect">
            <a:avLst/>
          </a:prstGeom>
        </p:spPr>
      </p:pic>
      <p:pic>
        <p:nvPicPr>
          <p:cNvPr id="7" name="Graphic 3" descr="Gears with solid fill">
            <a:extLst>
              <a:ext uri="{FF2B5EF4-FFF2-40B4-BE49-F238E27FC236}">
                <a16:creationId xmlns:a16="http://schemas.microsoft.com/office/drawing/2014/main" id="{33F90CB1-0C2B-85D1-DA9E-F72ED39D8B8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79400" y="6391274"/>
            <a:ext cx="466725" cy="466725"/>
          </a:xfrm>
          <a:prstGeom prst="rect">
            <a:avLst/>
          </a:prstGeom>
        </p:spPr>
      </p:pic>
    </p:spTree>
    <p:extLst>
      <p:ext uri="{BB962C8B-B14F-4D97-AF65-F5344CB8AC3E}">
        <p14:creationId xmlns:p14="http://schemas.microsoft.com/office/powerpoint/2010/main" val="275875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840</Words>
  <Application>Microsoft Office PowerPoint</Application>
  <PresentationFormat>Widescreen</PresentationFormat>
  <Paragraphs>54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Garamond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Brook</dc:creator>
  <cp:lastModifiedBy>Anna Brook</cp:lastModifiedBy>
  <cp:revision>11</cp:revision>
  <dcterms:created xsi:type="dcterms:W3CDTF">2023-05-18T16:24:58Z</dcterms:created>
  <dcterms:modified xsi:type="dcterms:W3CDTF">2024-03-17T15:35:30Z</dcterms:modified>
</cp:coreProperties>
</file>