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94" r:id="rId3"/>
    <p:sldId id="295" r:id="rId4"/>
    <p:sldId id="296" r:id="rId5"/>
    <p:sldId id="297" r:id="rId6"/>
    <p:sldId id="298" r:id="rId7"/>
    <p:sldId id="289" r:id="rId8"/>
    <p:sldId id="271" r:id="rId9"/>
    <p:sldId id="280" r:id="rId10"/>
    <p:sldId id="293" r:id="rId11"/>
    <p:sldId id="269" r:id="rId12"/>
    <p:sldId id="2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9" autoAdjust="0"/>
    <p:restoredTop sz="68711" autoAdjust="0"/>
  </p:normalViewPr>
  <p:slideViewPr>
    <p:cSldViewPr snapToGrid="0">
      <p:cViewPr varScale="1">
        <p:scale>
          <a:sx n="75" d="100"/>
          <a:sy n="75" d="100"/>
        </p:scale>
        <p:origin x="8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CDB2F-D040-42DB-9A01-1673AC5470F3}" type="datetimeFigureOut">
              <a:rPr lang="en-GB" smtClean="0"/>
              <a:t>17/03/2024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78D60F-B8CE-45CE-AB13-C24262092EAF}" type="slidenum">
              <a:rPr lang="en-GB" smtClean="0"/>
              <a:t>‹#›</a:t>
            </a:fld>
            <a:endParaRPr lang="en-GB"/>
          </a:p>
        </p:txBody>
      </p:sp>
    </p:spTree>
    <p:extLst>
      <p:ext uri="{BB962C8B-B14F-4D97-AF65-F5344CB8AC3E}">
        <p14:creationId xmlns:p14="http://schemas.microsoft.com/office/powerpoint/2010/main" val="2706140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8D60F-B8CE-45CE-AB13-C24262092EAF}" type="slidenum">
              <a:rPr lang="en-GB" smtClean="0"/>
              <a:t>8</a:t>
            </a:fld>
            <a:endParaRPr lang="en-GB"/>
          </a:p>
        </p:txBody>
      </p:sp>
    </p:spTree>
    <p:extLst>
      <p:ext uri="{BB962C8B-B14F-4D97-AF65-F5344CB8AC3E}">
        <p14:creationId xmlns:p14="http://schemas.microsoft.com/office/powerpoint/2010/main" val="4072484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A614E-C748-5A48-AEA2-A1BA195C42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F86A3F-A401-6256-A4EB-6366378CB8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29AD38-075E-8D38-A376-C4C5E81D0B0B}"/>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5" name="Footer Placeholder 4">
            <a:extLst>
              <a:ext uri="{FF2B5EF4-FFF2-40B4-BE49-F238E27FC236}">
                <a16:creationId xmlns:a16="http://schemas.microsoft.com/office/drawing/2014/main" id="{8D898D69-AA39-630E-7159-1EE0AB0485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69020-2EBD-4936-9702-CBE4E7B7C4E6}"/>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421286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DCFDC-55B6-6B0F-394E-4A7BC6CA36B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864AF1-C083-71AA-DD62-11FFFD227F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8E2ED9-B1AF-C469-D798-B029C9A3F525}"/>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5" name="Footer Placeholder 4">
            <a:extLst>
              <a:ext uri="{FF2B5EF4-FFF2-40B4-BE49-F238E27FC236}">
                <a16:creationId xmlns:a16="http://schemas.microsoft.com/office/drawing/2014/main" id="{51EE2558-2EC6-AA1B-ED3E-D1B8BDC93C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4A926C-6ECE-69BE-CD53-9E1D40137B18}"/>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395505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8E0BB7-B53A-4D7C-B929-EC7D0F8E1F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26F493-4AC8-963F-129B-44AAA29964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71924-3656-2071-EF66-38018CE58AEB}"/>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5" name="Footer Placeholder 4">
            <a:extLst>
              <a:ext uri="{FF2B5EF4-FFF2-40B4-BE49-F238E27FC236}">
                <a16:creationId xmlns:a16="http://schemas.microsoft.com/office/drawing/2014/main" id="{9A118957-5CCA-8F87-18E0-887E5A0AB4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BD9036-84D7-8247-ED81-BC793E26AF0C}"/>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37212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C974-883E-B4AB-DAD1-2F7DF34D2D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39DAD3-D99C-30A9-F4B4-3E83B800FA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C4313B-366F-FB85-7D4B-7CD7B38D557B}"/>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5" name="Footer Placeholder 4">
            <a:extLst>
              <a:ext uri="{FF2B5EF4-FFF2-40B4-BE49-F238E27FC236}">
                <a16:creationId xmlns:a16="http://schemas.microsoft.com/office/drawing/2014/main" id="{A99D8A75-0233-8721-657F-E07C9F0255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6AA943-F43F-70B8-01D2-A8C8E5DF3229}"/>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860884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BE8E7-A151-827D-031C-72E3CDF927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0F020F1-2436-28D6-C604-43DCB17A8E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F45C4-0D76-D2D0-B5B1-54AA6D9565EA}"/>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5" name="Footer Placeholder 4">
            <a:extLst>
              <a:ext uri="{FF2B5EF4-FFF2-40B4-BE49-F238E27FC236}">
                <a16:creationId xmlns:a16="http://schemas.microsoft.com/office/drawing/2014/main" id="{D760C446-E0EB-3CB7-83B4-F47CF1C66C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84CC87-C044-D64A-0BA7-1D10ED70320C}"/>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253557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D7FC-714A-8AA0-0F39-F4CA1F337E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8CBF13-7263-69CD-7548-1378355541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8ADE532-B557-6097-4B94-09A1C6C120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A40C82-0677-28BD-1C6F-ABB6F22916C1}"/>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6" name="Footer Placeholder 5">
            <a:extLst>
              <a:ext uri="{FF2B5EF4-FFF2-40B4-BE49-F238E27FC236}">
                <a16:creationId xmlns:a16="http://schemas.microsoft.com/office/drawing/2014/main" id="{57F6C799-9399-5F31-E8D9-09746E24DA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C0A1A3-0B1E-B14D-0295-394268D35972}"/>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238132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2F25-BA7F-4F25-8111-6EFF62B55BC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C6AB56-5123-1F86-E5AB-320E4A01F8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F4FEE0-057F-8098-8699-74052CB894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ACDCFA7-B3A8-1192-4B7B-F3FECAA121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F709DB-1D8D-42E4-1CB5-D7B3A8F778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32544D-9968-1FDD-62DE-814239D823DB}"/>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8" name="Footer Placeholder 7">
            <a:extLst>
              <a:ext uri="{FF2B5EF4-FFF2-40B4-BE49-F238E27FC236}">
                <a16:creationId xmlns:a16="http://schemas.microsoft.com/office/drawing/2014/main" id="{E1F46489-7929-E764-512D-1AF8BE7C974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34F6CE-8BC4-ED6F-E25F-8C5384AB7BBC}"/>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331872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B2345-4110-979A-B526-DF44FBEC42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40F38F-B205-C0B0-58F3-C80691C11B98}"/>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4" name="Footer Placeholder 3">
            <a:extLst>
              <a:ext uri="{FF2B5EF4-FFF2-40B4-BE49-F238E27FC236}">
                <a16:creationId xmlns:a16="http://schemas.microsoft.com/office/drawing/2014/main" id="{49B499C2-7FBB-D5FC-2BF3-8D5FECA433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CCF34CC-7456-9BE7-0BD6-49E2802AA5AB}"/>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75758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B25A6-E0C2-10D6-8D7C-FD668A4CC0DB}"/>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3" name="Footer Placeholder 2">
            <a:extLst>
              <a:ext uri="{FF2B5EF4-FFF2-40B4-BE49-F238E27FC236}">
                <a16:creationId xmlns:a16="http://schemas.microsoft.com/office/drawing/2014/main" id="{3731AB19-6E06-2221-7510-495D69ACDA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2C108E-8E87-FCF7-993E-0D34C0066175}"/>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16628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1144C-6EA6-0469-11CD-A7D7717DE7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16908C-8DDE-B2CB-7F44-16D69689B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5DD6758-CAC7-58D5-7625-8A407C6B54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3D28DF-CF06-1EF0-DF77-6A68B204E2D5}"/>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6" name="Footer Placeholder 5">
            <a:extLst>
              <a:ext uri="{FF2B5EF4-FFF2-40B4-BE49-F238E27FC236}">
                <a16:creationId xmlns:a16="http://schemas.microsoft.com/office/drawing/2014/main" id="{E17F11B2-3770-E88C-6968-C52E6DC7C5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BC6DEE-DAB0-5C77-4AF2-BBB20C8ECD2E}"/>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2518034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9B0E-0ECF-4EDA-4220-A7B1F3554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699C77-1282-0EE1-887D-454085B4A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6153A8-BB0B-F6C0-7D77-5FBA606BA9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F57764-533E-86A0-7477-F18A2DF37BA5}"/>
              </a:ext>
            </a:extLst>
          </p:cNvPr>
          <p:cNvSpPr>
            <a:spLocks noGrp="1"/>
          </p:cNvSpPr>
          <p:nvPr>
            <p:ph type="dt" sz="half" idx="10"/>
          </p:nvPr>
        </p:nvSpPr>
        <p:spPr/>
        <p:txBody>
          <a:bodyPr/>
          <a:lstStyle/>
          <a:p>
            <a:fld id="{C7A537F7-B780-4BF3-A549-E44C080A05D7}" type="datetimeFigureOut">
              <a:rPr lang="en-GB" smtClean="0"/>
              <a:t>17/03/2024</a:t>
            </a:fld>
            <a:endParaRPr lang="en-GB"/>
          </a:p>
        </p:txBody>
      </p:sp>
      <p:sp>
        <p:nvSpPr>
          <p:cNvPr id="6" name="Footer Placeholder 5">
            <a:extLst>
              <a:ext uri="{FF2B5EF4-FFF2-40B4-BE49-F238E27FC236}">
                <a16:creationId xmlns:a16="http://schemas.microsoft.com/office/drawing/2014/main" id="{8FA30635-1524-0811-157F-FD0C60579F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0A2D51-001B-4F8A-BD1A-008FDFF1DF69}"/>
              </a:ext>
            </a:extLst>
          </p:cNvPr>
          <p:cNvSpPr>
            <a:spLocks noGrp="1"/>
          </p:cNvSpPr>
          <p:nvPr>
            <p:ph type="sldNum" sz="quarter" idx="12"/>
          </p:nvPr>
        </p:nvSpPr>
        <p:spPr/>
        <p:txBody>
          <a:bodyPr/>
          <a:lstStyle/>
          <a:p>
            <a:fld id="{5227375F-03B4-49E1-9F5F-7B622BD0E260}" type="slidenum">
              <a:rPr lang="en-GB" smtClean="0"/>
              <a:t>‹#›</a:t>
            </a:fld>
            <a:endParaRPr lang="en-GB"/>
          </a:p>
        </p:txBody>
      </p:sp>
    </p:spTree>
    <p:extLst>
      <p:ext uri="{BB962C8B-B14F-4D97-AF65-F5344CB8AC3E}">
        <p14:creationId xmlns:p14="http://schemas.microsoft.com/office/powerpoint/2010/main" val="1063419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E4C4EB-38D8-17C1-4EA5-C98890174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A9DA2F-01AE-2CB4-401E-33FFB59671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4642DE-3122-4200-DD8B-9FED056F1D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537F7-B780-4BF3-A549-E44C080A05D7}" type="datetimeFigureOut">
              <a:rPr lang="en-GB" smtClean="0"/>
              <a:t>17/03/2024</a:t>
            </a:fld>
            <a:endParaRPr lang="en-GB"/>
          </a:p>
        </p:txBody>
      </p:sp>
      <p:sp>
        <p:nvSpPr>
          <p:cNvPr id="5" name="Footer Placeholder 4">
            <a:extLst>
              <a:ext uri="{FF2B5EF4-FFF2-40B4-BE49-F238E27FC236}">
                <a16:creationId xmlns:a16="http://schemas.microsoft.com/office/drawing/2014/main" id="{F7B41CCA-A280-4CF3-BCE5-DE9A8D584D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F1BC821-D199-218D-DA0C-E70034870A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7375F-03B4-49E1-9F5F-7B622BD0E260}" type="slidenum">
              <a:rPr lang="en-GB" smtClean="0"/>
              <a:t>‹#›</a:t>
            </a:fld>
            <a:endParaRPr lang="en-GB"/>
          </a:p>
        </p:txBody>
      </p:sp>
    </p:spTree>
    <p:extLst>
      <p:ext uri="{BB962C8B-B14F-4D97-AF65-F5344CB8AC3E}">
        <p14:creationId xmlns:p14="http://schemas.microsoft.com/office/powerpoint/2010/main" val="2639673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doi.org/10.1016/j.oneear.2021.04.014" TargetMode="External"/><Relationship Id="rId3" Type="http://schemas.openxmlformats.org/officeDocument/2006/relationships/image" Target="../media/image2.svg"/><Relationship Id="rId7" Type="http://schemas.openxmlformats.org/officeDocument/2006/relationships/hyperlink" Target="https://www.sciencedirect.com/science/article/pii/S2590332221002335"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ars.els-cdn.com/content/image/1-s2.0-S2590332221002335-fx1_lrg.jpg" TargetMode="External"/><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hyperlink" Target="http://creativecommons.org/licenses/by-nc-nd/4.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hyperlink" Target="https://www.health.org.uk/sites/default/files/2023-10/Risk_factors_framework_handout_PDF.pdf"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doi.org/10.37829/HF-2023-HL03"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hyperlink" Target="https://doi.org/10.1016/S2214-109X(22)00185-1" TargetMode="External"/><Relationship Id="rId3" Type="http://schemas.openxmlformats.org/officeDocument/2006/relationships/image" Target="../media/image2.svg"/><Relationship Id="rId7" Type="http://schemas.openxmlformats.org/officeDocument/2006/relationships/hyperlink" Target="https://www.thelancet.com/journals/langlo/article/PIIS2214-109X(22)00185-1/fulltext#box1"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thelancet.com/action/showFullTableHTML?isHtml=true&amp;tableId=tbl1&amp;pii=S2214-109X%2822%2900185-1" TargetMode="External"/><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hyperlink" Target="http://creativecommons.org/licenses/by-nc-nd/4.0/"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hyperlink" Target="https://doi.org/10.1016/j.ssmph.2021.101009" TargetMode="External"/><Relationship Id="rId7" Type="http://schemas.openxmlformats.org/officeDocument/2006/relationships/image" Target="../media/image1.png"/><Relationship Id="rId2" Type="http://schemas.openxmlformats.org/officeDocument/2006/relationships/hyperlink" Target="https://www.youtube.com/watch?v=AUlwI_0GdwI" TargetMode="External"/><Relationship Id="rId1" Type="http://schemas.openxmlformats.org/officeDocument/2006/relationships/slideLayout" Target="../slideLayouts/slideLayout2.xml"/><Relationship Id="rId6" Type="http://schemas.openxmlformats.org/officeDocument/2006/relationships/hyperlink" Target="http://www.youtube.com/@cdohshortfilms6094" TargetMode="External"/><Relationship Id="rId5" Type="http://schemas.openxmlformats.org/officeDocument/2006/relationships/hyperlink" Target="https://doi.org/10.1111/1468-0009.12475" TargetMode="External"/><Relationship Id="rId10" Type="http://schemas.openxmlformats.org/officeDocument/2006/relationships/image" Target="../media/image4.svg"/><Relationship Id="rId4" Type="http://schemas.openxmlformats.org/officeDocument/2006/relationships/hyperlink" Target="https://www.youtube.com/watch?v=ak_BAbg5TWg&amp;t=25s"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healthysocieties2030.org/films-archive" TargetMode="External"/><Relationship Id="rId7" Type="http://schemas.openxmlformats.org/officeDocument/2006/relationships/image" Target="../media/image4.svg"/><Relationship Id="rId2" Type="http://schemas.openxmlformats.org/officeDocument/2006/relationships/hyperlink" Target="https://www.biteback2030.com/news/watch-video-fast-food-industry-dont-want-you-see"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hyperlink" Target="https://www.vichealth.vic.gov.au/news-publications/research-publications/harmful-industries-digital-marketing-australian-children"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youtube.com/watch?v=R-gUBzPa28U"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who.int/multi-media/details/tobacco-industry-lies"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hyperlink" Target="https://www.hsfbarbados.org/" TargetMode="External"/><Relationship Id="rId3" Type="http://schemas.openxmlformats.org/officeDocument/2006/relationships/image" Target="../media/image2.svg"/><Relationship Id="rId7" Type="http://schemas.openxmlformats.org/officeDocument/2006/relationships/hyperlink" Target="https://www.healthycaribbean.org/make-it-make-sense/"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alcoholcampaign.org/2022/03/14/i-mark/" TargetMode="External"/><Relationship Id="rId5" Type="http://schemas.openxmlformats.org/officeDocument/2006/relationships/image" Target="../media/image4.svg"/><Relationship Id="rId10" Type="http://schemas.openxmlformats.org/officeDocument/2006/relationships/hyperlink" Target="https://www.youthadvocateja.org/" TargetMode="External"/><Relationship Id="rId4" Type="http://schemas.openxmlformats.org/officeDocument/2006/relationships/image" Target="../media/image3.png"/><Relationship Id="rId9" Type="http://schemas.openxmlformats.org/officeDocument/2006/relationships/hyperlink" Target="https://www.heartfoundationja.org/"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ucam.info/wp-content/uploads/2021/07/The-seven-key-messages-of-the-alcohol-industry-2021-07-spreads-1.pdf" TargetMode="External"/><Relationship Id="rId3" Type="http://schemas.openxmlformats.org/officeDocument/2006/relationships/image" Target="../media/image1.png"/><Relationship Id="rId7" Type="http://schemas.openxmlformats.org/officeDocument/2006/relationships/hyperlink" Target="https://alcoholcampaign.org/2022/03/14/i-mar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hyperlink" Target="http://www.eucam.info/" TargetMode="External"/><Relationship Id="rId5" Type="http://schemas.openxmlformats.org/officeDocument/2006/relationships/image" Target="../media/image3.png"/><Relationship Id="rId10" Type="http://schemas.openxmlformats.org/officeDocument/2006/relationships/hyperlink" Target="mailto:eucam@eucam.info" TargetMode="External"/><Relationship Id="rId4" Type="http://schemas.openxmlformats.org/officeDocument/2006/relationships/image" Target="../media/image2.svg"/><Relationship Id="rId9" Type="http://schemas.openxmlformats.org/officeDocument/2006/relationships/hyperlink" Target="https://eucam.info/order-form-the-seven-key-messages-of-the-alcohol-industry-edition-2021/"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tobaccofreekids.org/blog/2015_01_14_legacy" TargetMode="Externa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2BDE4-30D7-BE58-A251-989F30F4150E}"/>
              </a:ext>
            </a:extLst>
          </p:cNvPr>
          <p:cNvSpPr>
            <a:spLocks noGrp="1"/>
          </p:cNvSpPr>
          <p:nvPr>
            <p:ph type="ctrTitle"/>
          </p:nvPr>
        </p:nvSpPr>
        <p:spPr>
          <a:xfrm>
            <a:off x="1524000" y="2849563"/>
            <a:ext cx="9144000" cy="2387600"/>
          </a:xfrm>
        </p:spPr>
        <p:txBody>
          <a:bodyPr>
            <a:normAutofit fontScale="90000"/>
          </a:bodyPr>
          <a:lstStyle/>
          <a:p>
            <a:r>
              <a:rPr lang="en-GB" dirty="0"/>
              <a:t>Additional suggestions for materials for evidence quest</a:t>
            </a:r>
            <a:br>
              <a:rPr lang="en-GB" dirty="0"/>
            </a:br>
            <a:br>
              <a:rPr lang="en-GB" dirty="0"/>
            </a:br>
            <a:r>
              <a:rPr lang="en-GB" sz="3600" dirty="0"/>
              <a:t>Please note, you will need to review copyright and permissions for use before showing film clips</a:t>
            </a:r>
            <a:endParaRPr lang="en-GB" dirty="0"/>
          </a:p>
        </p:txBody>
      </p:sp>
      <p:sp>
        <p:nvSpPr>
          <p:cNvPr id="3" name="Title 1">
            <a:extLst>
              <a:ext uri="{FF2B5EF4-FFF2-40B4-BE49-F238E27FC236}">
                <a16:creationId xmlns:a16="http://schemas.microsoft.com/office/drawing/2014/main" id="{41337666-9030-514D-ED09-BD440BAB452A}"/>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dirty="0"/>
              <a:t>Evidence quest</a:t>
            </a:r>
          </a:p>
        </p:txBody>
      </p:sp>
      <p:sp>
        <p:nvSpPr>
          <p:cNvPr id="4" name="Rectangle 3">
            <a:extLst>
              <a:ext uri="{FF2B5EF4-FFF2-40B4-BE49-F238E27FC236}">
                <a16:creationId xmlns:a16="http://schemas.microsoft.com/office/drawing/2014/main" id="{0A5F6F3B-D890-3C68-E756-832B703DFE70}"/>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5" name="Graphic 5" descr="Single gear with solid fill">
            <a:extLst>
              <a:ext uri="{FF2B5EF4-FFF2-40B4-BE49-F238E27FC236}">
                <a16:creationId xmlns:a16="http://schemas.microsoft.com/office/drawing/2014/main" id="{0DF0253D-C459-CB22-14C4-B0A6D2585F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 y="6249034"/>
            <a:ext cx="457200" cy="457200"/>
          </a:xfrm>
          <a:prstGeom prst="rect">
            <a:avLst/>
          </a:prstGeom>
        </p:spPr>
      </p:pic>
      <p:pic>
        <p:nvPicPr>
          <p:cNvPr id="6" name="Graphic 3" descr="Gears with solid fill">
            <a:extLst>
              <a:ext uri="{FF2B5EF4-FFF2-40B4-BE49-F238E27FC236}">
                <a16:creationId xmlns:a16="http://schemas.microsoft.com/office/drawing/2014/main" id="{7F3DE516-9498-EA5F-5909-69A09ADE77C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400" y="6391274"/>
            <a:ext cx="466725" cy="466725"/>
          </a:xfrm>
          <a:prstGeom prst="rect">
            <a:avLst/>
          </a:prstGeom>
        </p:spPr>
      </p:pic>
    </p:spTree>
    <p:extLst>
      <p:ext uri="{BB962C8B-B14F-4D97-AF65-F5344CB8AC3E}">
        <p14:creationId xmlns:p14="http://schemas.microsoft.com/office/powerpoint/2010/main" val="2125281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6772A7A-4C2B-FA45-DFC9-CAF39BAAB8D5}"/>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4" name="Rectangle 3">
            <a:extLst>
              <a:ext uri="{FF2B5EF4-FFF2-40B4-BE49-F238E27FC236}">
                <a16:creationId xmlns:a16="http://schemas.microsoft.com/office/drawing/2014/main" id="{2847D94A-BBCC-52D4-92BC-683CE9B872DC}"/>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5" name="Graphic 5" descr="Single gear with solid fill">
            <a:extLst>
              <a:ext uri="{FF2B5EF4-FFF2-40B4-BE49-F238E27FC236}">
                <a16:creationId xmlns:a16="http://schemas.microsoft.com/office/drawing/2014/main" id="{414B99BA-14F4-4500-E045-35C28BB7AB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 y="6249034"/>
            <a:ext cx="457200" cy="457200"/>
          </a:xfrm>
          <a:prstGeom prst="rect">
            <a:avLst/>
          </a:prstGeom>
        </p:spPr>
      </p:pic>
      <p:pic>
        <p:nvPicPr>
          <p:cNvPr id="6" name="Graphic 3" descr="Gears with solid fill">
            <a:extLst>
              <a:ext uri="{FF2B5EF4-FFF2-40B4-BE49-F238E27FC236}">
                <a16:creationId xmlns:a16="http://schemas.microsoft.com/office/drawing/2014/main" id="{BF0194B9-9A65-A84C-227D-46F88B4527A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400" y="6391274"/>
            <a:ext cx="466725" cy="466725"/>
          </a:xfrm>
          <a:prstGeom prst="rect">
            <a:avLst/>
          </a:prstGeom>
        </p:spPr>
      </p:pic>
      <p:sp>
        <p:nvSpPr>
          <p:cNvPr id="8" name="TextBox 7">
            <a:extLst>
              <a:ext uri="{FF2B5EF4-FFF2-40B4-BE49-F238E27FC236}">
                <a16:creationId xmlns:a16="http://schemas.microsoft.com/office/drawing/2014/main" id="{2758EA56-1E2D-6523-212D-47A247C697B0}"/>
              </a:ext>
            </a:extLst>
          </p:cNvPr>
          <p:cNvSpPr txBox="1"/>
          <p:nvPr/>
        </p:nvSpPr>
        <p:spPr>
          <a:xfrm>
            <a:off x="368147" y="2762155"/>
            <a:ext cx="11823853" cy="2862322"/>
          </a:xfrm>
          <a:prstGeom prst="rect">
            <a:avLst/>
          </a:prstGeom>
          <a:noFill/>
        </p:spPr>
        <p:txBody>
          <a:bodyPr wrap="square">
            <a:spAutoFit/>
          </a:bodyPr>
          <a:lstStyle/>
          <a:p>
            <a:pPr fontAlgn="base"/>
            <a:r>
              <a:rPr lang="en-GB" dirty="0">
                <a:effectLst/>
                <a:latin typeface="Calibri" panose="020F0502020204030204" pitchFamily="34" charset="0"/>
                <a:ea typeface="DengXian" panose="02010600030101010101" pitchFamily="2" charset="-122"/>
                <a:cs typeface="Times New Roman" panose="02020603050405020304" pitchFamily="18" charset="0"/>
              </a:rPr>
              <a:t>You could use this infographic: </a:t>
            </a:r>
            <a:r>
              <a:rPr lang="en-GB" dirty="0">
                <a:hlinkClick r:id="rId6"/>
              </a:rPr>
              <a:t>https://ars.els-cdn.com/content/image/1-s2.0-S2590332221002335-fx1_lrg.jpg</a:t>
            </a:r>
            <a:r>
              <a:rPr lang="en-GB" dirty="0"/>
              <a:t> </a:t>
            </a:r>
          </a:p>
          <a:p>
            <a:pPr fontAlgn="base"/>
            <a:endParaRPr lang="en-GB" dirty="0"/>
          </a:p>
          <a:p>
            <a:pPr fontAlgn="base"/>
            <a:r>
              <a:rPr lang="en-GB" dirty="0">
                <a:effectLst/>
                <a:latin typeface="Calibri" panose="020F0502020204030204" pitchFamily="34" charset="0"/>
                <a:ea typeface="DengXian" panose="02010600030101010101" pitchFamily="2" charset="-122"/>
                <a:cs typeface="Times New Roman" panose="02020603050405020304" pitchFamily="18" charset="0"/>
              </a:rPr>
              <a:t>From </a:t>
            </a:r>
            <a:r>
              <a:rPr lang="en-GB" dirty="0" err="1">
                <a:effectLst/>
                <a:latin typeface="Calibri" panose="020F0502020204030204" pitchFamily="34" charset="0"/>
                <a:ea typeface="DengXian" panose="02010600030101010101" pitchFamily="2" charset="-122"/>
                <a:cs typeface="Times New Roman" panose="02020603050405020304" pitchFamily="18" charset="0"/>
              </a:rPr>
              <a:t>Supran</a:t>
            </a:r>
            <a:r>
              <a:rPr lang="en-GB" dirty="0">
                <a:effectLst/>
                <a:latin typeface="Calibri" panose="020F0502020204030204" pitchFamily="34" charset="0"/>
                <a:ea typeface="DengXian" panose="02010600030101010101" pitchFamily="2" charset="-122"/>
                <a:cs typeface="Times New Roman" panose="02020603050405020304" pitchFamily="18" charset="0"/>
              </a:rPr>
              <a:t> &amp; Oreskes paper </a:t>
            </a:r>
            <a:r>
              <a:rPr lang="en-GB" b="1" dirty="0"/>
              <a:t>Rhetoric and frame analysis of ExxonMobil's climate change communications (2021) </a:t>
            </a:r>
            <a:endParaRPr lang="en-GB" b="0" i="0" dirty="0">
              <a:solidFill>
                <a:srgbClr val="333333"/>
              </a:solidFill>
              <a:effectLst/>
            </a:endParaRPr>
          </a:p>
          <a:p>
            <a:pPr algn="l" fontAlgn="base"/>
            <a:r>
              <a:rPr lang="en-GB" dirty="0">
                <a:effectLst/>
                <a:latin typeface="Calibri" panose="020F0502020204030204" pitchFamily="34" charset="0"/>
                <a:ea typeface="DengXian" panose="02010600030101010101" pitchFamily="2" charset="-122"/>
                <a:cs typeface="Times New Roman" panose="02020603050405020304" pitchFamily="18" charset="0"/>
                <a:hlinkClick r:id="rId7"/>
              </a:rPr>
              <a:t>https://www.sciencedirect.com/science/article/pii/S2590332221002335</a:t>
            </a:r>
            <a:r>
              <a:rPr lang="en-GB" dirty="0">
                <a:effectLst/>
                <a:latin typeface="Calibri" panose="020F0502020204030204" pitchFamily="34" charset="0"/>
                <a:ea typeface="DengXian" panose="02010600030101010101" pitchFamily="2" charset="-122"/>
                <a:cs typeface="Times New Roman" panose="02020603050405020304" pitchFamily="18" charset="0"/>
              </a:rPr>
              <a:t>  </a:t>
            </a:r>
          </a:p>
          <a:p>
            <a:pPr algn="l" fontAlgn="base"/>
            <a:endParaRPr lang="en-GB" b="0" i="0" dirty="0">
              <a:solidFill>
                <a:srgbClr val="333333"/>
              </a:solidFill>
              <a:latin typeface="Calibri" panose="020F0502020204030204" pitchFamily="34" charset="0"/>
              <a:ea typeface="DengXian" panose="02010600030101010101" pitchFamily="2" charset="-122"/>
              <a:cs typeface="Times New Roman" panose="02020603050405020304" pitchFamily="18" charset="0"/>
            </a:endParaRPr>
          </a:p>
          <a:p>
            <a:pPr algn="l" fontAlgn="base"/>
            <a:r>
              <a:rPr lang="en-GB" b="0" i="0" dirty="0">
                <a:solidFill>
                  <a:srgbClr val="333333"/>
                </a:solidFill>
                <a:latin typeface="Calibri" panose="020F0502020204030204" pitchFamily="34" charset="0"/>
                <a:ea typeface="DengXian" panose="02010600030101010101" pitchFamily="2" charset="-122"/>
                <a:cs typeface="Times New Roman" panose="02020603050405020304" pitchFamily="18" charset="0"/>
                <a:hlinkClick r:id="rId8"/>
              </a:rPr>
              <a:t>https://doi.org/10.1016/j.oneear.2021.04.014</a:t>
            </a:r>
            <a:r>
              <a:rPr lang="en-GB" dirty="0">
                <a:solidFill>
                  <a:srgbClr val="333333"/>
                </a:solidFill>
                <a:latin typeface="Calibri" panose="020F0502020204030204" pitchFamily="34" charset="0"/>
                <a:ea typeface="DengXian" panose="02010600030101010101" pitchFamily="2" charset="-122"/>
                <a:cs typeface="Times New Roman" panose="02020603050405020304" pitchFamily="18" charset="0"/>
              </a:rPr>
              <a:t> </a:t>
            </a:r>
          </a:p>
          <a:p>
            <a:pPr algn="l" fontAlgn="base"/>
            <a:endParaRPr lang="en-GB" b="0" i="0" dirty="0">
              <a:solidFill>
                <a:srgbClr val="333333"/>
              </a:solidFill>
              <a:latin typeface="Calibri" panose="020F0502020204030204" pitchFamily="34" charset="0"/>
              <a:ea typeface="DengXian" panose="02010600030101010101" pitchFamily="2" charset="-122"/>
              <a:cs typeface="Times New Roman" panose="02020603050405020304" pitchFamily="18" charset="0"/>
            </a:endParaRPr>
          </a:p>
          <a:p>
            <a:pPr fontAlgn="base"/>
            <a:r>
              <a:rPr lang="en-GB" dirty="0">
                <a:solidFill>
                  <a:srgbClr val="333333"/>
                </a:solidFill>
                <a:effectLst/>
                <a:latin typeface="Calibri" panose="020F0502020204030204" pitchFamily="34" charset="0"/>
                <a:ea typeface="DengXian" panose="02010600030101010101" pitchFamily="2" charset="-122"/>
                <a:cs typeface="Times New Roman" panose="02020603050405020304" pitchFamily="18" charset="0"/>
              </a:rPr>
              <a:t>Please note this is under </a:t>
            </a:r>
            <a:r>
              <a:rPr lang="en-GB" dirty="0"/>
              <a:t>a Creative Commons </a:t>
            </a:r>
            <a:r>
              <a:rPr lang="en-GB" dirty="0">
                <a:hlinkClick r:id="rId9"/>
              </a:rPr>
              <a:t>license</a:t>
            </a:r>
            <a:endParaRPr lang="en-GB" dirty="0"/>
          </a:p>
          <a:p>
            <a:pPr fontAlgn="base"/>
            <a:endParaRPr lang="en-GB" dirty="0"/>
          </a:p>
          <a:p>
            <a:pPr algn="l" fontAlgn="base"/>
            <a:endParaRPr lang="en-GB" b="0" i="0" dirty="0">
              <a:solidFill>
                <a:srgbClr val="333333"/>
              </a:solidFill>
              <a:effectLst/>
            </a:endParaRPr>
          </a:p>
        </p:txBody>
      </p:sp>
      <p:sp>
        <p:nvSpPr>
          <p:cNvPr id="2" name="Title 1">
            <a:extLst>
              <a:ext uri="{FF2B5EF4-FFF2-40B4-BE49-F238E27FC236}">
                <a16:creationId xmlns:a16="http://schemas.microsoft.com/office/drawing/2014/main" id="{4C262C9B-6996-70F5-5037-E7268D442C75}"/>
              </a:ext>
            </a:extLst>
          </p:cNvPr>
          <p:cNvSpPr txBox="1">
            <a:spLocks/>
          </p:cNvSpPr>
          <p:nvPr/>
        </p:nvSpPr>
        <p:spPr>
          <a:xfrm>
            <a:off x="0" y="18255"/>
            <a:ext cx="12192000" cy="756445"/>
          </a:xfrm>
          <a:prstGeom prst="rect">
            <a:avLst/>
          </a:prstGeom>
        </p:spPr>
        <p:txBody>
          <a:bodyPr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Tags: fossil fuel industry, commercial practices (communication and framing) </a:t>
            </a:r>
          </a:p>
        </p:txBody>
      </p:sp>
    </p:spTree>
    <p:extLst>
      <p:ext uri="{BB962C8B-B14F-4D97-AF65-F5344CB8AC3E}">
        <p14:creationId xmlns:p14="http://schemas.microsoft.com/office/powerpoint/2010/main" val="23848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C3AA98-16CB-4789-529E-BE62AF7FEEF4}"/>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5" name="Rectangle 4">
            <a:extLst>
              <a:ext uri="{FF2B5EF4-FFF2-40B4-BE49-F238E27FC236}">
                <a16:creationId xmlns:a16="http://schemas.microsoft.com/office/drawing/2014/main" id="{6C63625B-5258-B8A2-3F44-95599E48266C}"/>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6" name="Graphic 5" descr="Single gear with solid fill">
            <a:extLst>
              <a:ext uri="{FF2B5EF4-FFF2-40B4-BE49-F238E27FC236}">
                <a16:creationId xmlns:a16="http://schemas.microsoft.com/office/drawing/2014/main" id="{0ADC1B39-8A76-D9EE-E245-D466C02D6F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09338A9C-7454-1942-4E76-44CA108FF8E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400" y="6391274"/>
            <a:ext cx="466725" cy="466725"/>
          </a:xfrm>
          <a:prstGeom prst="rect">
            <a:avLst/>
          </a:prstGeom>
        </p:spPr>
      </p:pic>
      <p:sp>
        <p:nvSpPr>
          <p:cNvPr id="2" name="Title 1">
            <a:extLst>
              <a:ext uri="{FF2B5EF4-FFF2-40B4-BE49-F238E27FC236}">
                <a16:creationId xmlns:a16="http://schemas.microsoft.com/office/drawing/2014/main" id="{ACE25631-9289-3F70-663A-A61AE961044B}"/>
              </a:ext>
            </a:extLst>
          </p:cNvPr>
          <p:cNvSpPr>
            <a:spLocks noGrp="1"/>
          </p:cNvSpPr>
          <p:nvPr>
            <p:ph type="title"/>
          </p:nvPr>
        </p:nvSpPr>
        <p:spPr>
          <a:xfrm>
            <a:off x="0" y="18255"/>
            <a:ext cx="12192000" cy="756445"/>
          </a:xfrm>
        </p:spPr>
        <p:txBody>
          <a:bodyPr>
            <a:normAutofit/>
          </a:bodyPr>
          <a:lstStyle/>
          <a:p>
            <a:r>
              <a:rPr lang="en-GB" sz="2800" dirty="0"/>
              <a:t>Tags: actions &amp; solutions (cross-cutting)</a:t>
            </a:r>
          </a:p>
        </p:txBody>
      </p:sp>
      <p:sp>
        <p:nvSpPr>
          <p:cNvPr id="3" name="Content Placeholder 2">
            <a:extLst>
              <a:ext uri="{FF2B5EF4-FFF2-40B4-BE49-F238E27FC236}">
                <a16:creationId xmlns:a16="http://schemas.microsoft.com/office/drawing/2014/main" id="{319885CA-BEEA-5787-B0F4-701271275B42}"/>
              </a:ext>
            </a:extLst>
          </p:cNvPr>
          <p:cNvSpPr>
            <a:spLocks noGrp="1"/>
          </p:cNvSpPr>
          <p:nvPr>
            <p:ph idx="1"/>
          </p:nvPr>
        </p:nvSpPr>
        <p:spPr>
          <a:xfrm>
            <a:off x="393700" y="1177924"/>
            <a:ext cx="11277600" cy="5654675"/>
          </a:xfrm>
        </p:spPr>
        <p:txBody>
          <a:bodyPr>
            <a:normAutofit/>
          </a:bodyPr>
          <a:lstStyle/>
          <a:p>
            <a:pPr>
              <a:lnSpc>
                <a:spcPct val="130000"/>
              </a:lnSpc>
            </a:pPr>
            <a:r>
              <a:rPr lang="en-GB" sz="1800" dirty="0">
                <a:effectLst/>
                <a:latin typeface="Calibri" panose="020F0502020204030204" pitchFamily="34" charset="0"/>
                <a:ea typeface="DengXian" panose="02010600030101010101" pitchFamily="2" charset="-122"/>
                <a:cs typeface="Times New Roman" panose="02020603050405020304" pitchFamily="18" charset="0"/>
              </a:rPr>
              <a:t>Additional case studies could be developed using local experience or published examples. There are some </a:t>
            </a:r>
            <a:r>
              <a:rPr lang="en-GB" sz="1800" b="1" dirty="0">
                <a:effectLst/>
                <a:latin typeface="Calibri" panose="020F0502020204030204" pitchFamily="34" charset="0"/>
                <a:ea typeface="DengXian" panose="02010600030101010101" pitchFamily="2" charset="-122"/>
                <a:cs typeface="Times New Roman" panose="02020603050405020304" pitchFamily="18" charset="0"/>
              </a:rPr>
              <a:t>examples of local authority action </a:t>
            </a:r>
            <a:r>
              <a:rPr lang="en-GB" sz="1800" dirty="0">
                <a:effectLst/>
                <a:latin typeface="Calibri" panose="020F0502020204030204" pitchFamily="34" charset="0"/>
                <a:ea typeface="DengXian" panose="02010600030101010101" pitchFamily="2" charset="-122"/>
                <a:cs typeface="Times New Roman" panose="02020603050405020304" pitchFamily="18" charset="0"/>
              </a:rPr>
              <a:t>in: </a:t>
            </a:r>
            <a:r>
              <a:rPr lang="en-GB" sz="1800" dirty="0" err="1">
                <a:effectLst/>
                <a:latin typeface="Calibri" panose="020F0502020204030204" pitchFamily="34" charset="0"/>
                <a:ea typeface="DengXian" panose="02010600030101010101" pitchFamily="2" charset="-122"/>
                <a:cs typeface="Times New Roman" panose="02020603050405020304" pitchFamily="18" charset="0"/>
              </a:rPr>
              <a:t>McGeoch</a:t>
            </a:r>
            <a:r>
              <a:rPr lang="en-GB" sz="1800" dirty="0">
                <a:effectLst/>
                <a:latin typeface="Calibri" panose="020F0502020204030204" pitchFamily="34" charset="0"/>
                <a:ea typeface="DengXian" panose="02010600030101010101" pitchFamily="2" charset="-122"/>
                <a:cs typeface="Times New Roman" panose="02020603050405020304" pitchFamily="18" charset="0"/>
              </a:rPr>
              <a:t> L, </a:t>
            </a:r>
            <a:r>
              <a:rPr lang="en-GB" sz="1800" dirty="0" err="1">
                <a:effectLst/>
                <a:latin typeface="Calibri" panose="020F0502020204030204" pitchFamily="34" charset="0"/>
                <a:ea typeface="DengXian" panose="02010600030101010101" pitchFamily="2" charset="-122"/>
                <a:cs typeface="Times New Roman" panose="02020603050405020304" pitchFamily="18" charset="0"/>
              </a:rPr>
              <a:t>Ewbank</a:t>
            </a:r>
            <a:r>
              <a:rPr lang="en-GB" sz="1800" dirty="0">
                <a:effectLst/>
                <a:latin typeface="Calibri" panose="020F0502020204030204" pitchFamily="34" charset="0"/>
                <a:ea typeface="DengXian" panose="02010600030101010101" pitchFamily="2" charset="-122"/>
                <a:cs typeface="Times New Roman" panose="02020603050405020304" pitchFamily="18" charset="0"/>
              </a:rPr>
              <a:t> L, Dun-Campbell K, </a:t>
            </a:r>
            <a:r>
              <a:rPr lang="en-GB" sz="1800" dirty="0" err="1">
                <a:effectLst/>
                <a:latin typeface="Calibri" panose="020F0502020204030204" pitchFamily="34" charset="0"/>
                <a:ea typeface="DengXian" panose="02010600030101010101" pitchFamily="2" charset="-122"/>
                <a:cs typeface="Times New Roman" panose="02020603050405020304" pitchFamily="18" charset="0"/>
              </a:rPr>
              <a:t>Burale</a:t>
            </a:r>
            <a:r>
              <a:rPr lang="en-GB" sz="1800" dirty="0">
                <a:effectLst/>
                <a:latin typeface="Calibri" panose="020F0502020204030204" pitchFamily="34" charset="0"/>
                <a:ea typeface="DengXian" panose="02010600030101010101" pitchFamily="2" charset="-122"/>
                <a:cs typeface="Times New Roman" panose="02020603050405020304" pitchFamily="18" charset="0"/>
              </a:rPr>
              <a:t> H, Mulrenan C, Briggs A. Addressing the leading risk factors for ill health – a framework for local government action. The Health Foundation; 2023 (</a:t>
            </a:r>
            <a:r>
              <a:rPr lang="en-GB" sz="1800" dirty="0">
                <a:effectLst/>
                <a:latin typeface="Calibri" panose="020F0502020204030204" pitchFamily="34" charset="0"/>
                <a:ea typeface="DengXian" panose="02010600030101010101" pitchFamily="2" charset="-122"/>
                <a:cs typeface="Times New Roman" panose="02020603050405020304" pitchFamily="18" charset="0"/>
                <a:hlinkClick r:id="rId6"/>
              </a:rPr>
              <a:t>https://doi.org/10.37829/HF-2023-HL03</a:t>
            </a:r>
            <a:r>
              <a:rPr lang="en-GB" sz="1800" dirty="0">
                <a:effectLst/>
                <a:latin typeface="Calibri" panose="020F0502020204030204" pitchFamily="34" charset="0"/>
                <a:ea typeface="DengXian" panose="02010600030101010101" pitchFamily="2" charset="-122"/>
                <a:cs typeface="Times New Roman" panose="02020603050405020304" pitchFamily="18" charset="0"/>
              </a:rPr>
              <a:t>). See: Annex 1: The framework for action with examples from local authorities in England</a:t>
            </a:r>
          </a:p>
          <a:p>
            <a:pPr>
              <a:lnSpc>
                <a:spcPct val="130000"/>
              </a:lnSpc>
            </a:pPr>
            <a:r>
              <a:rPr lang="en-GB" sz="1800" dirty="0">
                <a:effectLst/>
                <a:latin typeface="Calibri" panose="020F0502020204030204" pitchFamily="34" charset="0"/>
                <a:ea typeface="DengXian" panose="02010600030101010101" pitchFamily="2" charset="-122"/>
                <a:cs typeface="Times New Roman" panose="02020603050405020304" pitchFamily="18" charset="0"/>
              </a:rPr>
              <a:t>You could also provide people with this </a:t>
            </a:r>
            <a:r>
              <a:rPr lang="en-GB" sz="1800" b="1" dirty="0">
                <a:effectLst/>
                <a:latin typeface="Calibri" panose="020F0502020204030204" pitchFamily="34" charset="0"/>
                <a:ea typeface="DengXian" panose="02010600030101010101" pitchFamily="2" charset="-122"/>
                <a:cs typeface="Times New Roman" panose="02020603050405020304" pitchFamily="18" charset="0"/>
              </a:rPr>
              <a:t>handout to help them consider public health actions</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r>
              <a:rPr lang="en-GB"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7"/>
              </a:rPr>
              <a:t>https://www.health.org.uk/sites/default/files/2023-10/Risk_factors_framework_handout_PDF.pdf</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960274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5636F4E-F492-433A-B99D-20D96DAB8A94}"/>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5" name="Rectangle 4">
            <a:extLst>
              <a:ext uri="{FF2B5EF4-FFF2-40B4-BE49-F238E27FC236}">
                <a16:creationId xmlns:a16="http://schemas.microsoft.com/office/drawing/2014/main" id="{584034A5-9D7A-E42A-D4D9-27F3513CE47C}"/>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6" name="Graphic 5" descr="Single gear with solid fill">
            <a:extLst>
              <a:ext uri="{FF2B5EF4-FFF2-40B4-BE49-F238E27FC236}">
                <a16:creationId xmlns:a16="http://schemas.microsoft.com/office/drawing/2014/main" id="{A5C98BFF-4C83-14BE-13C1-E505DEFDE6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B5E999B1-23A4-F69F-1163-E86F1915B7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400" y="6391274"/>
            <a:ext cx="466725" cy="466725"/>
          </a:xfrm>
          <a:prstGeom prst="rect">
            <a:avLst/>
          </a:prstGeom>
        </p:spPr>
      </p:pic>
      <p:sp>
        <p:nvSpPr>
          <p:cNvPr id="2" name="Title 1">
            <a:extLst>
              <a:ext uri="{FF2B5EF4-FFF2-40B4-BE49-F238E27FC236}">
                <a16:creationId xmlns:a16="http://schemas.microsoft.com/office/drawing/2014/main" id="{ACE25631-9289-3F70-663A-A61AE961044B}"/>
              </a:ext>
            </a:extLst>
          </p:cNvPr>
          <p:cNvSpPr>
            <a:spLocks noGrp="1"/>
          </p:cNvSpPr>
          <p:nvPr>
            <p:ph type="title"/>
          </p:nvPr>
        </p:nvSpPr>
        <p:spPr>
          <a:xfrm>
            <a:off x="0" y="18255"/>
            <a:ext cx="12192000" cy="756445"/>
          </a:xfrm>
        </p:spPr>
        <p:txBody>
          <a:bodyPr>
            <a:noAutofit/>
          </a:bodyPr>
          <a:lstStyle/>
          <a:p>
            <a:r>
              <a:rPr lang="en-GB" sz="2800" dirty="0"/>
              <a:t>Tags: commercial practices (cross-cutting), actions &amp; solutions (cross-cutting)</a:t>
            </a:r>
          </a:p>
        </p:txBody>
      </p:sp>
      <p:sp>
        <p:nvSpPr>
          <p:cNvPr id="3" name="Content Placeholder 2">
            <a:extLst>
              <a:ext uri="{FF2B5EF4-FFF2-40B4-BE49-F238E27FC236}">
                <a16:creationId xmlns:a16="http://schemas.microsoft.com/office/drawing/2014/main" id="{319885CA-BEEA-5787-B0F4-701271275B42}"/>
              </a:ext>
            </a:extLst>
          </p:cNvPr>
          <p:cNvSpPr>
            <a:spLocks noGrp="1"/>
          </p:cNvSpPr>
          <p:nvPr>
            <p:ph idx="1"/>
          </p:nvPr>
        </p:nvSpPr>
        <p:spPr>
          <a:xfrm>
            <a:off x="393700" y="923924"/>
            <a:ext cx="11277600" cy="5654675"/>
          </a:xfrm>
        </p:spPr>
        <p:txBody>
          <a:bodyPr>
            <a:normAutofit/>
          </a:bodyPr>
          <a:lstStyle/>
          <a:p>
            <a:pPr marL="0" indent="0">
              <a:lnSpc>
                <a:spcPct val="130000"/>
              </a:lnSpc>
              <a:buNone/>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fontAlgn="base">
              <a:lnSpc>
                <a:spcPct val="130000"/>
              </a:lnSpc>
            </a:pPr>
            <a:r>
              <a:rPr lang="en-GB" sz="1800" dirty="0">
                <a:effectLst/>
                <a:latin typeface="Calibri" panose="020F0502020204030204" pitchFamily="34" charset="0"/>
                <a:ea typeface="DengXian" panose="02010600030101010101" pitchFamily="2" charset="-122"/>
                <a:cs typeface="Times New Roman" panose="02020603050405020304" pitchFamily="18" charset="0"/>
              </a:rPr>
              <a:t>You could use this </a:t>
            </a:r>
            <a:r>
              <a:rPr lang="en-GB" sz="1800" b="1" dirty="0">
                <a:effectLst/>
                <a:latin typeface="Calibri" panose="020F0502020204030204" pitchFamily="34" charset="0"/>
                <a:ea typeface="DengXian" panose="02010600030101010101" pitchFamily="2" charset="-122"/>
                <a:cs typeface="Times New Roman" panose="02020603050405020304" pitchFamily="18" charset="0"/>
              </a:rPr>
              <a:t>table of the corporate playbook</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r>
              <a:rPr lang="en-GB" sz="1800" dirty="0">
                <a:hlinkClick r:id="rId6"/>
              </a:rPr>
              <a:t>https://www.thelancet.com/action/showFullTableHTML?isHtml=true&amp;tableId=tbl1&amp;pii=S2214-109X%2822%2900185-1</a:t>
            </a:r>
            <a:r>
              <a:rPr lang="en-GB" sz="1800" dirty="0"/>
              <a:t> </a:t>
            </a:r>
          </a:p>
          <a:p>
            <a:pPr fontAlgn="base">
              <a:lnSpc>
                <a:spcPct val="130000"/>
              </a:lnSpc>
            </a:pPr>
            <a:r>
              <a:rPr lang="en-GB" sz="1800" dirty="0"/>
              <a:t>Or the panel ‘</a:t>
            </a:r>
            <a:r>
              <a:rPr lang="en-GB" sz="1800" b="1" dirty="0"/>
              <a:t>Recommendations for the public health playbook’</a:t>
            </a:r>
            <a:r>
              <a:rPr lang="en-GB" sz="1800" dirty="0"/>
              <a:t>: </a:t>
            </a:r>
            <a:r>
              <a:rPr lang="en-GB" sz="1800" dirty="0">
                <a:hlinkClick r:id="rId7"/>
              </a:rPr>
              <a:t>https://www.thelancet.com/journals/langlo/article/PIIS2214-109X(22)00185-1/fulltext#box1</a:t>
            </a:r>
            <a:r>
              <a:rPr lang="en-GB" sz="1800" dirty="0"/>
              <a:t> </a:t>
            </a:r>
          </a:p>
          <a:p>
            <a:pPr marL="0" indent="0" fontAlgn="base">
              <a:lnSpc>
                <a:spcPct val="130000"/>
              </a:lnSpc>
              <a:buNone/>
            </a:pP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fontAlgn="base">
              <a:lnSpc>
                <a:spcPct val="130000"/>
              </a:lnSpc>
              <a:buNone/>
            </a:pPr>
            <a:r>
              <a:rPr lang="en-GB" sz="1800" dirty="0">
                <a:effectLst/>
                <a:latin typeface="Calibri" panose="020F0502020204030204" pitchFamily="34" charset="0"/>
                <a:ea typeface="DengXian" panose="02010600030101010101" pitchFamily="2" charset="-122"/>
                <a:cs typeface="Times New Roman" panose="02020603050405020304" pitchFamily="18" charset="0"/>
              </a:rPr>
              <a:t>Both from The public health playbook: ideas for challenging the corporate playbook, Lacy-Nichols, Marten, Crosbie, &amp; Moodie</a:t>
            </a:r>
            <a:r>
              <a:rPr lang="en-GB" sz="1800" dirty="0">
                <a:latin typeface="Calibri" panose="020F0502020204030204" pitchFamily="34" charset="0"/>
                <a:ea typeface="DengXian" panose="02010600030101010101" pitchFamily="2" charset="-122"/>
                <a:cs typeface="Times New Roman" panose="02020603050405020304" pitchFamily="18" charset="0"/>
              </a:rPr>
              <a:t> (2022)</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r>
              <a:rPr lang="en-GB" sz="1800" dirty="0">
                <a:effectLst/>
                <a:latin typeface="Calibri" panose="020F0502020204030204" pitchFamily="34" charset="0"/>
                <a:ea typeface="DengXian" panose="02010600030101010101" pitchFamily="2" charset="-122"/>
                <a:cs typeface="Times New Roman" panose="02020603050405020304" pitchFamily="18" charset="0"/>
                <a:hlinkClick r:id="rId8"/>
              </a:rPr>
              <a:t>https://doi.org/10.1016/S2214-109X(22)00185-1</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GB" sz="1800" b="0" i="0" dirty="0">
              <a:solidFill>
                <a:srgbClr val="333333"/>
              </a:solidFill>
              <a:latin typeface="Calibri" panose="020F0502020204030204" pitchFamily="34" charset="0"/>
              <a:ea typeface="DengXian" panose="02010600030101010101" pitchFamily="2" charset="-122"/>
              <a:cs typeface="Times New Roman" panose="02020603050405020304" pitchFamily="18" charset="0"/>
            </a:endParaRPr>
          </a:p>
          <a:p>
            <a:pPr marL="0" indent="0" fontAlgn="base">
              <a:lnSpc>
                <a:spcPct val="130000"/>
              </a:lnSpc>
              <a:buNone/>
            </a:pPr>
            <a:r>
              <a:rPr lang="en-GB" sz="1800" dirty="0">
                <a:solidFill>
                  <a:srgbClr val="333333"/>
                </a:solidFill>
                <a:effectLst/>
                <a:latin typeface="Calibri" panose="020F0502020204030204" pitchFamily="34" charset="0"/>
                <a:ea typeface="DengXian" panose="02010600030101010101" pitchFamily="2" charset="-122"/>
                <a:cs typeface="Times New Roman" panose="02020603050405020304" pitchFamily="18" charset="0"/>
              </a:rPr>
              <a:t>Please note this is under </a:t>
            </a:r>
            <a:r>
              <a:rPr lang="en-GB" sz="1800" dirty="0"/>
              <a:t>a Creative Commons </a:t>
            </a:r>
            <a:r>
              <a:rPr lang="en-GB" sz="1800" dirty="0">
                <a:hlinkClick r:id="rId9"/>
              </a:rPr>
              <a:t>license</a:t>
            </a:r>
            <a:endParaRPr lang="en-GB" sz="1800" dirty="0"/>
          </a:p>
          <a:p>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GB" dirty="0"/>
          </a:p>
        </p:txBody>
      </p:sp>
    </p:spTree>
    <p:extLst>
      <p:ext uri="{BB962C8B-B14F-4D97-AF65-F5344CB8AC3E}">
        <p14:creationId xmlns:p14="http://schemas.microsoft.com/office/powerpoint/2010/main" val="424707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EB069-94E1-0443-B69D-7E56B6A89061}"/>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3" name="Content Placeholder 2">
            <a:extLst>
              <a:ext uri="{FF2B5EF4-FFF2-40B4-BE49-F238E27FC236}">
                <a16:creationId xmlns:a16="http://schemas.microsoft.com/office/drawing/2014/main" id="{5BE41D5E-C99C-6C7F-0B33-5BB9132A706C}"/>
              </a:ext>
            </a:extLst>
          </p:cNvPr>
          <p:cNvSpPr>
            <a:spLocks noGrp="1"/>
          </p:cNvSpPr>
          <p:nvPr>
            <p:ph idx="1"/>
          </p:nvPr>
        </p:nvSpPr>
        <p:spPr/>
        <p:txBody>
          <a:bodyPr>
            <a:normAutofit lnSpcReduction="10000"/>
          </a:bodyPr>
          <a:lstStyle/>
          <a:p>
            <a:pPr>
              <a:lnSpc>
                <a:spcPct val="107000"/>
              </a:lnSpc>
              <a:spcAft>
                <a:spcPts val="80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minute film clip on manufacturing doubt: </a:t>
            </a:r>
            <a:r>
              <a:rPr lang="en-GB" sz="1800" u="sng" dirty="0">
                <a:solidFill>
                  <a:srgbClr val="0563C1"/>
                </a:solidFill>
                <a:effectLst/>
                <a:latin typeface="Calibri" panose="020F0502020204030204" pitchFamily="34" charset="0"/>
                <a:ea typeface="DengXian" panose="02010600030101010101" pitchFamily="2" charset="-122"/>
                <a:cs typeface="Times New Roman" panose="02020603050405020304" pitchFamily="18" charset="0"/>
                <a:hlinkClick r:id="rId2"/>
              </a:rPr>
              <a:t>https://www.youtube.com/watch?v=AUlwI_0GdwI</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lnSpc>
                <a:spcPct val="107000"/>
              </a:lnSpc>
              <a:spcAft>
                <a:spcPts val="800"/>
              </a:spcAft>
              <a:buNone/>
            </a:pPr>
            <a:r>
              <a:rPr lang="en-GB" sz="1800" dirty="0">
                <a:effectLst/>
                <a:latin typeface="Calibri" panose="020F0502020204030204" pitchFamily="34" charset="0"/>
                <a:ea typeface="DengXian" panose="02010600030101010101" pitchFamily="2" charset="-122"/>
                <a:cs typeface="Times New Roman" panose="02020603050405020304" pitchFamily="18" charset="0"/>
              </a:rPr>
              <a:t>Summarising the findings of this research paper: Maani, van Schalkwyk, </a:t>
            </a:r>
            <a:r>
              <a:rPr lang="en-GB" sz="1800" dirty="0" err="1">
                <a:effectLst/>
                <a:latin typeface="Calibri" panose="020F0502020204030204" pitchFamily="34" charset="0"/>
                <a:ea typeface="DengXian" panose="02010600030101010101" pitchFamily="2" charset="-122"/>
                <a:cs typeface="Times New Roman" panose="02020603050405020304" pitchFamily="18" charset="0"/>
              </a:rPr>
              <a:t>Filippidis</a:t>
            </a:r>
            <a:r>
              <a:rPr lang="en-GB" sz="1800" dirty="0">
                <a:effectLst/>
                <a:latin typeface="Calibri" panose="020F0502020204030204" pitchFamily="34" charset="0"/>
                <a:ea typeface="DengXian" panose="02010600030101010101" pitchFamily="2" charset="-122"/>
                <a:cs typeface="Times New Roman" panose="02020603050405020304" pitchFamily="18" charset="0"/>
              </a:rPr>
              <a:t>, Knai, Petticrew (2022) ‘Manufacturing doubt: Assessing the effects of independent vs industry-sponsored messaging about the harms of fossil fuels, smoking, alcohol, and sugar sweetened beverages.’ </a:t>
            </a:r>
            <a:r>
              <a:rPr lang="en-GB" sz="1800" dirty="0">
                <a:effectLst/>
                <a:latin typeface="Calibri" panose="020F0502020204030204" pitchFamily="34" charset="0"/>
                <a:ea typeface="DengXian" panose="02010600030101010101" pitchFamily="2" charset="-122"/>
                <a:cs typeface="Times New Roman" panose="02020603050405020304" pitchFamily="18" charset="0"/>
                <a:hlinkClick r:id="rId3"/>
              </a:rPr>
              <a:t>https://doi.org/10.1016/j.ssmph.2021.101009</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p>
          <a:p>
            <a:pPr>
              <a:lnSpc>
                <a:spcPct val="107000"/>
              </a:lnSpc>
              <a:spcAft>
                <a:spcPts val="80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minute clip on dark nudges and sludge: </a:t>
            </a:r>
            <a:r>
              <a:rPr lang="en-GB" sz="1800" u="sng" dirty="0">
                <a:solidFill>
                  <a:srgbClr val="0563C1"/>
                </a:solidFill>
                <a:effectLst/>
                <a:latin typeface="Calibri" panose="020F0502020204030204" pitchFamily="34" charset="0"/>
                <a:ea typeface="DengXian" panose="02010600030101010101" pitchFamily="2" charset="-122"/>
                <a:cs typeface="Times New Roman" panose="02020603050405020304" pitchFamily="18" charset="0"/>
                <a:hlinkClick r:id="rId4"/>
              </a:rPr>
              <a:t>https://www.youtube.com/watch?v=ak_BAbg5TWg&amp;t=25s</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p>
          <a:p>
            <a:pPr marL="0" indent="0">
              <a:lnSpc>
                <a:spcPct val="107000"/>
              </a:lnSpc>
              <a:spcAft>
                <a:spcPts val="800"/>
              </a:spcAft>
              <a:buNone/>
            </a:pPr>
            <a:r>
              <a:rPr lang="en-GB" sz="1800" dirty="0">
                <a:effectLst/>
                <a:latin typeface="Calibri" panose="020F0502020204030204" pitchFamily="34" charset="0"/>
                <a:ea typeface="DengXian" panose="02010600030101010101" pitchFamily="2" charset="-122"/>
                <a:cs typeface="Times New Roman" panose="02020603050405020304" pitchFamily="18" charset="0"/>
              </a:rPr>
              <a:t>Summarising the findings from this research paper: Petticrew, Maani, Pettigrew, Rutter, van Schalkwyk (2020) ‘Dark Nudges and Sludge in Big Alcohol: </a:t>
            </a:r>
            <a:r>
              <a:rPr lang="en-GB" sz="1800" dirty="0" err="1">
                <a:effectLst/>
                <a:latin typeface="Calibri" panose="020F0502020204030204" pitchFamily="34" charset="0"/>
                <a:ea typeface="DengXian" panose="02010600030101010101" pitchFamily="2" charset="-122"/>
                <a:cs typeface="Times New Roman" panose="02020603050405020304" pitchFamily="18" charset="0"/>
              </a:rPr>
              <a:t>Behavioral</a:t>
            </a:r>
            <a:r>
              <a:rPr lang="en-GB" sz="1800" dirty="0">
                <a:effectLst/>
                <a:latin typeface="Calibri" panose="020F0502020204030204" pitchFamily="34" charset="0"/>
                <a:ea typeface="DengXian" panose="02010600030101010101" pitchFamily="2" charset="-122"/>
                <a:cs typeface="Times New Roman" panose="02020603050405020304" pitchFamily="18" charset="0"/>
              </a:rPr>
              <a:t> Economics, Cognitive Biases, and Alcohol Industry Corporate Social Responsibility.’ </a:t>
            </a:r>
            <a:r>
              <a:rPr lang="en-GB" sz="1800" dirty="0">
                <a:effectLst/>
                <a:latin typeface="Calibri" panose="020F0502020204030204" pitchFamily="34" charset="0"/>
                <a:ea typeface="DengXian" panose="02010600030101010101" pitchFamily="2" charset="-122"/>
                <a:cs typeface="Times New Roman" panose="02020603050405020304" pitchFamily="18" charset="0"/>
                <a:hlinkClick r:id="rId5"/>
              </a:rPr>
              <a:t>https://doi.org/10.1111/1468-0009.12475</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p>
          <a:p>
            <a:pPr marL="0" indent="0">
              <a:lnSpc>
                <a:spcPct val="107000"/>
              </a:lnSpc>
              <a:spcAft>
                <a:spcPts val="800"/>
              </a:spcAft>
              <a:buNone/>
            </a:pPr>
            <a:endParaRPr lang="en-GB" sz="1800" dirty="0">
              <a:latin typeface="Calibri" panose="020F0502020204030204" pitchFamily="34" charset="0"/>
              <a:ea typeface="DengXian" panose="02010600030101010101" pitchFamily="2" charset="-122"/>
              <a:cs typeface="Times New Roman" panose="02020603050405020304" pitchFamily="18" charset="0"/>
            </a:endParaRPr>
          </a:p>
          <a:p>
            <a:pPr marL="0" indent="0">
              <a:lnSpc>
                <a:spcPct val="107000"/>
              </a:lnSpc>
              <a:spcAft>
                <a:spcPts val="800"/>
              </a:spcAft>
              <a:buNone/>
            </a:pPr>
            <a:r>
              <a:rPr lang="en-GB" sz="1800" dirty="0">
                <a:effectLst/>
                <a:latin typeface="Calibri" panose="020F0502020204030204" pitchFamily="34" charset="0"/>
                <a:ea typeface="DengXian" panose="02010600030101010101" pitchFamily="2" charset="-122"/>
                <a:cs typeface="Times New Roman" panose="02020603050405020304" pitchFamily="18" charset="0"/>
              </a:rPr>
              <a:t>Both films from </a:t>
            </a:r>
            <a:r>
              <a:rPr lang="en-GB" sz="1800" dirty="0">
                <a:effectLst/>
                <a:latin typeface="Calibri" panose="020F0502020204030204" pitchFamily="34" charset="0"/>
                <a:ea typeface="DengXian" panose="02010600030101010101" pitchFamily="2" charset="-122"/>
                <a:cs typeface="Times New Roman" panose="02020603050405020304" pitchFamily="18" charset="0"/>
                <a:hlinkClick r:id="rId6"/>
              </a:rPr>
              <a:t>www.youtube.com/@cdohshortfilms6094</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p>
        </p:txBody>
      </p:sp>
      <p:sp>
        <p:nvSpPr>
          <p:cNvPr id="6" name="Title 1">
            <a:extLst>
              <a:ext uri="{FF2B5EF4-FFF2-40B4-BE49-F238E27FC236}">
                <a16:creationId xmlns:a16="http://schemas.microsoft.com/office/drawing/2014/main" id="{0985D7FE-9DC9-6D3B-0332-994776ECBECD}"/>
              </a:ext>
            </a:extLst>
          </p:cNvPr>
          <p:cNvSpPr txBox="1">
            <a:spLocks/>
          </p:cNvSpPr>
          <p:nvPr/>
        </p:nvSpPr>
        <p:spPr>
          <a:xfrm>
            <a:off x="0" y="18255"/>
            <a:ext cx="12192000" cy="756445"/>
          </a:xfrm>
          <a:prstGeom prst="rect">
            <a:avLst/>
          </a:prstGeom>
        </p:spPr>
        <p:txBody>
          <a:bodyPr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Tags: Fossil fuel, tobacco, alcohol and </a:t>
            </a:r>
            <a:r>
              <a:rPr lang="en-GB" dirty="0" err="1"/>
              <a:t>ssb</a:t>
            </a:r>
            <a:r>
              <a:rPr lang="en-GB" dirty="0"/>
              <a:t> industries, commercial practices (multiple) </a:t>
            </a:r>
          </a:p>
        </p:txBody>
      </p:sp>
      <p:sp>
        <p:nvSpPr>
          <p:cNvPr id="4" name="Rectangle 3">
            <a:extLst>
              <a:ext uri="{FF2B5EF4-FFF2-40B4-BE49-F238E27FC236}">
                <a16:creationId xmlns:a16="http://schemas.microsoft.com/office/drawing/2014/main" id="{9772AB44-9C44-6D7C-21AB-F3698D9CF437}"/>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5" name="Graphic 5" descr="Single gear with solid fill">
            <a:extLst>
              <a:ext uri="{FF2B5EF4-FFF2-40B4-BE49-F238E27FC236}">
                <a16:creationId xmlns:a16="http://schemas.microsoft.com/office/drawing/2014/main" id="{53069EDB-2B5F-6226-9756-307FD875685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1DA52BC2-884B-6B5D-AEF4-29BC3745287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79400" y="6391274"/>
            <a:ext cx="466725" cy="466725"/>
          </a:xfrm>
          <a:prstGeom prst="rect">
            <a:avLst/>
          </a:prstGeom>
        </p:spPr>
      </p:pic>
    </p:spTree>
    <p:extLst>
      <p:ext uri="{BB962C8B-B14F-4D97-AF65-F5344CB8AC3E}">
        <p14:creationId xmlns:p14="http://schemas.microsoft.com/office/powerpoint/2010/main" val="454020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97B0-8207-2E88-2723-A50B96546618}"/>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3" name="Content Placeholder 2">
            <a:extLst>
              <a:ext uri="{FF2B5EF4-FFF2-40B4-BE49-F238E27FC236}">
                <a16:creationId xmlns:a16="http://schemas.microsoft.com/office/drawing/2014/main" id="{5BE41D5E-C99C-6C7F-0B33-5BB9132A706C}"/>
              </a:ext>
            </a:extLst>
          </p:cNvPr>
          <p:cNvSpPr>
            <a:spLocks noGrp="1"/>
          </p:cNvSpPr>
          <p:nvPr>
            <p:ph idx="1"/>
          </p:nvPr>
        </p:nvSpPr>
        <p:spPr/>
        <p:txBody>
          <a:bodyPr>
            <a:normAutofit/>
          </a:bodyPr>
          <a:lstStyle/>
          <a:p>
            <a:pPr>
              <a:lnSpc>
                <a:spcPct val="107000"/>
              </a:lnSpc>
              <a:spcAft>
                <a:spcPts val="800"/>
              </a:spcAft>
            </a:pPr>
            <a:r>
              <a:rPr lang="en-GB" sz="1800" dirty="0" err="1">
                <a:effectLst/>
                <a:latin typeface="Calibri" panose="020F0502020204030204" pitchFamily="34" charset="0"/>
                <a:ea typeface="DengXian" panose="02010600030101010101" pitchFamily="2" charset="-122"/>
                <a:cs typeface="Times New Roman" panose="02020603050405020304" pitchFamily="18" charset="0"/>
              </a:rPr>
              <a:t>Biteback</a:t>
            </a:r>
            <a:r>
              <a:rPr lang="en-GB" sz="1800" dirty="0">
                <a:effectLst/>
                <a:latin typeface="Calibri" panose="020F0502020204030204" pitchFamily="34" charset="0"/>
                <a:ea typeface="DengXian" panose="02010600030101010101" pitchFamily="2" charset="-122"/>
                <a:cs typeface="Times New Roman" panose="02020603050405020304" pitchFamily="18" charset="0"/>
              </a:rPr>
              <a:t> film (2 ½ min) demonstrating the impact of advertising on children – makes the point about not making choices in a vacuum: </a:t>
            </a:r>
            <a:r>
              <a:rPr lang="en-GB" sz="1800" u="sng" dirty="0">
                <a:solidFill>
                  <a:srgbClr val="0563C1"/>
                </a:solidFill>
                <a:effectLst/>
                <a:latin typeface="Calibri" panose="020F0502020204030204" pitchFamily="34" charset="0"/>
                <a:ea typeface="DengXian" panose="02010600030101010101" pitchFamily="2" charset="-122"/>
                <a:cs typeface="Times New Roman" panose="02020603050405020304" pitchFamily="18" charset="0"/>
                <a:hlinkClick r:id="rId2"/>
              </a:rPr>
              <a:t>https://www.biteback2030.com/news/watch-video-fast-food-industry-dont-want-you-see</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p>
          <a:p>
            <a:pPr>
              <a:lnSpc>
                <a:spcPct val="107000"/>
              </a:lnSpc>
              <a:spcAft>
                <a:spcPts val="80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Children’s diaries showing their responses to food advertising (1 min summary clip or 6 min UK clip): </a:t>
            </a:r>
            <a:r>
              <a:rPr lang="en-GB" sz="1800" u="sng" dirty="0">
                <a:solidFill>
                  <a:srgbClr val="0563C1"/>
                </a:solidFill>
                <a:effectLst/>
                <a:latin typeface="Calibri" panose="020F0502020204030204" pitchFamily="34" charset="0"/>
                <a:ea typeface="DengXian" panose="02010600030101010101" pitchFamily="2" charset="-122"/>
                <a:cs typeface="Times New Roman" panose="02020603050405020304" pitchFamily="18" charset="0"/>
                <a:hlinkClick r:id="rId3"/>
              </a:rPr>
              <a:t>https://www.healthysocieties2030.org/films-archive</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p>
        </p:txBody>
      </p:sp>
      <p:sp>
        <p:nvSpPr>
          <p:cNvPr id="6" name="Title 1">
            <a:extLst>
              <a:ext uri="{FF2B5EF4-FFF2-40B4-BE49-F238E27FC236}">
                <a16:creationId xmlns:a16="http://schemas.microsoft.com/office/drawing/2014/main" id="{BE0A7135-1A24-C118-05C9-0B185D059C7C}"/>
              </a:ext>
            </a:extLst>
          </p:cNvPr>
          <p:cNvSpPr txBox="1">
            <a:spLocks/>
          </p:cNvSpPr>
          <p:nvPr/>
        </p:nvSpPr>
        <p:spPr>
          <a:xfrm>
            <a:off x="0" y="18255"/>
            <a:ext cx="12192000" cy="756445"/>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t>Tags: Food industry, commercial practices (advertising) </a:t>
            </a:r>
          </a:p>
        </p:txBody>
      </p:sp>
      <p:sp>
        <p:nvSpPr>
          <p:cNvPr id="4" name="Rectangle 3">
            <a:extLst>
              <a:ext uri="{FF2B5EF4-FFF2-40B4-BE49-F238E27FC236}">
                <a16:creationId xmlns:a16="http://schemas.microsoft.com/office/drawing/2014/main" id="{3C296C77-5E43-6F8A-E03B-2AA88AB0A277}"/>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5" name="Graphic 5" descr="Single gear with solid fill">
            <a:extLst>
              <a:ext uri="{FF2B5EF4-FFF2-40B4-BE49-F238E27FC236}">
                <a16:creationId xmlns:a16="http://schemas.microsoft.com/office/drawing/2014/main" id="{7DA99A6D-49FD-23BB-C771-57868A20B5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25F3F31E-3D35-604B-08EA-71668FEA2DA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9400" y="6391274"/>
            <a:ext cx="466725" cy="466725"/>
          </a:xfrm>
          <a:prstGeom prst="rect">
            <a:avLst/>
          </a:prstGeom>
        </p:spPr>
      </p:pic>
    </p:spTree>
    <p:extLst>
      <p:ext uri="{BB962C8B-B14F-4D97-AF65-F5344CB8AC3E}">
        <p14:creationId xmlns:p14="http://schemas.microsoft.com/office/powerpoint/2010/main" val="390156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D7D86-24B9-BD05-EF53-EB65E812D37A}"/>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4" name="Rectangle 3">
            <a:extLst>
              <a:ext uri="{FF2B5EF4-FFF2-40B4-BE49-F238E27FC236}">
                <a16:creationId xmlns:a16="http://schemas.microsoft.com/office/drawing/2014/main" id="{CD4D6F95-45E6-B8D2-427F-B5F45DF29E85}"/>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5" name="Graphic 5" descr="Single gear with solid fill">
            <a:extLst>
              <a:ext uri="{FF2B5EF4-FFF2-40B4-BE49-F238E27FC236}">
                <a16:creationId xmlns:a16="http://schemas.microsoft.com/office/drawing/2014/main" id="{4397B982-65BF-1D02-C4D1-A3276014A7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D004E51C-D1F6-9307-E642-CE9DAEACA7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400" y="6391274"/>
            <a:ext cx="466725" cy="466725"/>
          </a:xfrm>
          <a:prstGeom prst="rect">
            <a:avLst/>
          </a:prstGeom>
        </p:spPr>
      </p:pic>
      <p:sp>
        <p:nvSpPr>
          <p:cNvPr id="3" name="Content Placeholder 2">
            <a:extLst>
              <a:ext uri="{FF2B5EF4-FFF2-40B4-BE49-F238E27FC236}">
                <a16:creationId xmlns:a16="http://schemas.microsoft.com/office/drawing/2014/main" id="{5BE41D5E-C99C-6C7F-0B33-5BB9132A706C}"/>
              </a:ext>
            </a:extLst>
          </p:cNvPr>
          <p:cNvSpPr>
            <a:spLocks noGrp="1"/>
          </p:cNvSpPr>
          <p:nvPr>
            <p:ph idx="1"/>
          </p:nvPr>
        </p:nvSpPr>
        <p:spPr/>
        <p:txBody>
          <a:bodyPr>
            <a:normAutofit/>
          </a:bodyPr>
          <a:lstStyle/>
          <a:p>
            <a:pPr>
              <a:lnSpc>
                <a:spcPct val="107000"/>
              </a:lnSpc>
              <a:spcAft>
                <a:spcPts val="800"/>
              </a:spcAft>
            </a:pPr>
            <a:r>
              <a:rPr lang="en-GB" sz="1800" dirty="0" err="1">
                <a:effectLst/>
                <a:latin typeface="Calibri" panose="020F0502020204030204" pitchFamily="34" charset="0"/>
                <a:ea typeface="DengXian" panose="02010600030101010101" pitchFamily="2" charset="-122"/>
                <a:cs typeface="Times New Roman" panose="02020603050405020304" pitchFamily="18" charset="0"/>
              </a:rPr>
              <a:t>Vichealth</a:t>
            </a:r>
            <a:r>
              <a:rPr lang="en-GB" sz="1800" dirty="0">
                <a:effectLst/>
                <a:latin typeface="Calibri" panose="020F0502020204030204" pitchFamily="34" charset="0"/>
                <a:ea typeface="DengXian" panose="02010600030101010101" pitchFamily="2" charset="-122"/>
                <a:cs typeface="Times New Roman" panose="02020603050405020304" pitchFamily="18" charset="0"/>
              </a:rPr>
              <a:t> critical thinking tactics, under 4minute film clip, includes young people talking about the different advertising techniques used: </a:t>
            </a:r>
            <a:r>
              <a:rPr lang="en-GB" sz="1800" u="sng" dirty="0">
                <a:solidFill>
                  <a:srgbClr val="0563C1"/>
                </a:solidFill>
                <a:effectLst/>
                <a:latin typeface="Calibri" panose="020F0502020204030204" pitchFamily="34" charset="0"/>
                <a:ea typeface="DengXian" panose="02010600030101010101" pitchFamily="2" charset="-122"/>
                <a:cs typeface="Times New Roman" panose="02020603050405020304" pitchFamily="18" charset="0"/>
                <a:hlinkClick r:id="rId6"/>
              </a:rPr>
              <a:t>https://www.youtube.com/watch?v=R-gUBzPa28U</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p>
          <a:p>
            <a:pPr marL="0" indent="0">
              <a:lnSpc>
                <a:spcPct val="107000"/>
              </a:lnSpc>
              <a:spcAft>
                <a:spcPts val="800"/>
              </a:spcAft>
              <a:buNone/>
            </a:pPr>
            <a:r>
              <a:rPr lang="en-GB" sz="1800" dirty="0">
                <a:latin typeface="Calibri" panose="020F0502020204030204" pitchFamily="34" charset="0"/>
                <a:ea typeface="DengXian" panose="02010600030101010101" pitchFamily="2" charset="-122"/>
                <a:cs typeface="Times New Roman" panose="02020603050405020304" pitchFamily="18" charset="0"/>
              </a:rPr>
              <a:t>This is from VicHealth </a:t>
            </a:r>
            <a:r>
              <a:rPr lang="en-GB" sz="1800" dirty="0">
                <a:latin typeface="Calibri" panose="020F0502020204030204" pitchFamily="34" charset="0"/>
                <a:ea typeface="DengXian" panose="02010600030101010101" pitchFamily="2" charset="-122"/>
                <a:cs typeface="Times New Roman" panose="02020603050405020304" pitchFamily="18" charset="0"/>
                <a:hlinkClick r:id="rId7"/>
              </a:rPr>
              <a:t>https://www.vichealth.vic.gov.au/news-publications/research-publications/harmful-industries-digital-marketing-australian-children</a:t>
            </a:r>
            <a:r>
              <a:rPr lang="en-GB" sz="1800" dirty="0">
                <a:latin typeface="Calibri" panose="020F0502020204030204" pitchFamily="34" charset="0"/>
                <a:ea typeface="DengXian" panose="02010600030101010101" pitchFamily="2" charset="-122"/>
                <a:cs typeface="Times New Roman" panose="02020603050405020304" pitchFamily="18" charset="0"/>
              </a:rPr>
              <a:t> </a:t>
            </a:r>
          </a:p>
        </p:txBody>
      </p:sp>
      <p:sp>
        <p:nvSpPr>
          <p:cNvPr id="6" name="Title 1">
            <a:extLst>
              <a:ext uri="{FF2B5EF4-FFF2-40B4-BE49-F238E27FC236}">
                <a16:creationId xmlns:a16="http://schemas.microsoft.com/office/drawing/2014/main" id="{B3828A0F-E756-3CE3-AB61-D98DE629490F}"/>
              </a:ext>
            </a:extLst>
          </p:cNvPr>
          <p:cNvSpPr txBox="1">
            <a:spLocks/>
          </p:cNvSpPr>
          <p:nvPr/>
        </p:nvSpPr>
        <p:spPr>
          <a:xfrm>
            <a:off x="0" y="18255"/>
            <a:ext cx="12192000" cy="756445"/>
          </a:xfrm>
          <a:prstGeom prst="rect">
            <a:avLst/>
          </a:prstGeom>
        </p:spPr>
        <p:txBody>
          <a:bodyPr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t>Tags: public health action (supporting critical thinking), commercial practices (advertising) </a:t>
            </a:r>
          </a:p>
        </p:txBody>
      </p:sp>
    </p:spTree>
    <p:extLst>
      <p:ext uri="{BB962C8B-B14F-4D97-AF65-F5344CB8AC3E}">
        <p14:creationId xmlns:p14="http://schemas.microsoft.com/office/powerpoint/2010/main" val="122330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1F8-598F-6EEF-97FB-0CA2F40A627A}"/>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4" name="Rectangle 3">
            <a:extLst>
              <a:ext uri="{FF2B5EF4-FFF2-40B4-BE49-F238E27FC236}">
                <a16:creationId xmlns:a16="http://schemas.microsoft.com/office/drawing/2014/main" id="{F441E386-53D2-D496-95D8-E5949BC53EEA}"/>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5" name="Graphic 5" descr="Single gear with solid fill">
            <a:extLst>
              <a:ext uri="{FF2B5EF4-FFF2-40B4-BE49-F238E27FC236}">
                <a16:creationId xmlns:a16="http://schemas.microsoft.com/office/drawing/2014/main" id="{B660CB9E-424C-23D5-A2C5-88788B41C9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C1F649FD-0A7F-BB3F-EBF5-60D4AF15F2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400" y="6391274"/>
            <a:ext cx="466725" cy="466725"/>
          </a:xfrm>
          <a:prstGeom prst="rect">
            <a:avLst/>
          </a:prstGeom>
        </p:spPr>
      </p:pic>
      <p:sp>
        <p:nvSpPr>
          <p:cNvPr id="3" name="Content Placeholder 2">
            <a:extLst>
              <a:ext uri="{FF2B5EF4-FFF2-40B4-BE49-F238E27FC236}">
                <a16:creationId xmlns:a16="http://schemas.microsoft.com/office/drawing/2014/main" id="{5BE41D5E-C99C-6C7F-0B33-5BB9132A706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Under 2 minute clip from WHO, STOP and the Global </a:t>
            </a:r>
            <a:r>
              <a:rPr lang="en-GB" sz="1800" dirty="0" err="1">
                <a:effectLst/>
                <a:latin typeface="Calibri" panose="020F0502020204030204" pitchFamily="34" charset="0"/>
                <a:ea typeface="DengXian" panose="02010600030101010101" pitchFamily="2" charset="-122"/>
                <a:cs typeface="Times New Roman" panose="02020603050405020304" pitchFamily="18" charset="0"/>
              </a:rPr>
              <a:t>Center</a:t>
            </a:r>
            <a:r>
              <a:rPr lang="en-GB" sz="1800" dirty="0">
                <a:effectLst/>
                <a:latin typeface="Calibri" panose="020F0502020204030204" pitchFamily="34" charset="0"/>
                <a:ea typeface="DengXian" panose="02010600030101010101" pitchFamily="2" charset="-122"/>
                <a:cs typeface="Times New Roman" panose="02020603050405020304" pitchFamily="18" charset="0"/>
              </a:rPr>
              <a:t> for Good Governance in Tobacco Control </a:t>
            </a:r>
            <a:r>
              <a:rPr lang="en-GB" sz="1800" dirty="0">
                <a:effectLst/>
                <a:latin typeface="Calibri" panose="020F0502020204030204" pitchFamily="34" charset="0"/>
                <a:ea typeface="DengXian" panose="02010600030101010101" pitchFamily="2" charset="-122"/>
                <a:cs typeface="Times New Roman" panose="02020603050405020304" pitchFamily="18" charset="0"/>
                <a:hlinkClick r:id="rId6"/>
              </a:rPr>
              <a:t>https://www.who.int/multi-media/details/tobacco-industry-lies#</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p>
        </p:txBody>
      </p:sp>
      <p:sp>
        <p:nvSpPr>
          <p:cNvPr id="6" name="Title 1">
            <a:extLst>
              <a:ext uri="{FF2B5EF4-FFF2-40B4-BE49-F238E27FC236}">
                <a16:creationId xmlns:a16="http://schemas.microsoft.com/office/drawing/2014/main" id="{A712AA57-C6F4-FDFD-3D06-8AF686ACF54F}"/>
              </a:ext>
            </a:extLst>
          </p:cNvPr>
          <p:cNvSpPr txBox="1">
            <a:spLocks/>
          </p:cNvSpPr>
          <p:nvPr/>
        </p:nvSpPr>
        <p:spPr>
          <a:xfrm>
            <a:off x="0" y="18255"/>
            <a:ext cx="12192000" cy="756445"/>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t>Tags: Tobacco industry, commercial practices (multiple) </a:t>
            </a:r>
          </a:p>
        </p:txBody>
      </p:sp>
    </p:spTree>
    <p:extLst>
      <p:ext uri="{BB962C8B-B14F-4D97-AF65-F5344CB8AC3E}">
        <p14:creationId xmlns:p14="http://schemas.microsoft.com/office/powerpoint/2010/main" val="2942278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1EB1-0CAA-2AFF-7461-994D2871850D}"/>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4" name="Rectangle 3">
            <a:extLst>
              <a:ext uri="{FF2B5EF4-FFF2-40B4-BE49-F238E27FC236}">
                <a16:creationId xmlns:a16="http://schemas.microsoft.com/office/drawing/2014/main" id="{2A424641-16AF-9287-C057-C0D24FFAC782}"/>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5" name="Graphic 5" descr="Single gear with solid fill">
            <a:extLst>
              <a:ext uri="{FF2B5EF4-FFF2-40B4-BE49-F238E27FC236}">
                <a16:creationId xmlns:a16="http://schemas.microsoft.com/office/drawing/2014/main" id="{8A41583C-2899-A45C-B00D-4391E0B4ED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C5970463-050D-6E4F-AE8D-5D5C240B926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400" y="6391274"/>
            <a:ext cx="466725" cy="466725"/>
          </a:xfrm>
          <a:prstGeom prst="rect">
            <a:avLst/>
          </a:prstGeom>
        </p:spPr>
      </p:pic>
      <p:sp>
        <p:nvSpPr>
          <p:cNvPr id="3" name="Content Placeholder 2">
            <a:extLst>
              <a:ext uri="{FF2B5EF4-FFF2-40B4-BE49-F238E27FC236}">
                <a16:creationId xmlns:a16="http://schemas.microsoft.com/office/drawing/2014/main" id="{5BE41D5E-C99C-6C7F-0B33-5BB9132A706C}"/>
              </a:ext>
            </a:extLst>
          </p:cNvPr>
          <p:cNvSpPr>
            <a:spLocks noGrp="1"/>
          </p:cNvSpPr>
          <p:nvPr>
            <p:ph idx="1"/>
          </p:nvPr>
        </p:nvSpPr>
        <p:spPr/>
        <p:txBody>
          <a:bodyPr>
            <a:normAutofit/>
          </a:bodyPr>
          <a:lstStyle/>
          <a:p>
            <a:pPr>
              <a:lnSpc>
                <a:spcPct val="107000"/>
              </a:lnSpc>
              <a:spcAft>
                <a:spcPts val="800"/>
              </a:spcAft>
            </a:pPr>
            <a:r>
              <a:rPr lang="en-GB" sz="1800" dirty="0">
                <a:latin typeface="Calibri" panose="020F0502020204030204" pitchFamily="34" charset="0"/>
                <a:ea typeface="DengXian" panose="02010600030101010101" pitchFamily="2" charset="-122"/>
                <a:cs typeface="Times New Roman" panose="02020603050405020304" pitchFamily="18" charset="0"/>
              </a:rPr>
              <a:t>2</a:t>
            </a:r>
            <a:r>
              <a:rPr lang="en-GB" sz="1800" dirty="0">
                <a:effectLst/>
                <a:latin typeface="Calibri" panose="020F0502020204030204" pitchFamily="34" charset="0"/>
                <a:ea typeface="DengXian" panose="02010600030101010101" pitchFamily="2" charset="-122"/>
                <a:cs typeface="Times New Roman" panose="02020603050405020304" pitchFamily="18" charset="0"/>
              </a:rPr>
              <a:t> minute film clip which is a film abstract for </a:t>
            </a:r>
            <a:r>
              <a:rPr lang="en-GB" sz="1800" dirty="0" err="1">
                <a:effectLst/>
                <a:latin typeface="Calibri" panose="020F0502020204030204" pitchFamily="34" charset="0"/>
                <a:ea typeface="DengXian" panose="02010600030101010101" pitchFamily="2" charset="-122"/>
                <a:cs typeface="Times New Roman" panose="02020603050405020304" pitchFamily="18" charset="0"/>
              </a:rPr>
              <a:t>Supran</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&amp; Oreskes paper ‘Assessing ExxonMobil's climate change communications (1977–2014)’ 2017 Environ. Res. Lett. 12 084019 DOI 10.1088/1748-9326/aa815f  </a:t>
            </a:r>
            <a:r>
              <a:rPr lang="en-GB" sz="1800" u="sng" dirty="0">
                <a:solidFill>
                  <a:srgbClr val="0563C1"/>
                </a:solidFill>
                <a:effectLst/>
                <a:latin typeface="Calibri" panose="020F0502020204030204" pitchFamily="34" charset="0"/>
                <a:ea typeface="DengXian" panose="02010600030101010101" pitchFamily="2" charset="-122"/>
                <a:cs typeface="Times New Roman" panose="02020603050405020304" pitchFamily="18" charset="0"/>
              </a:rPr>
              <a:t>https://iopscience.iop.org/article/10.1088/1748-9326/aa815f#artAbst</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6" name="Title 1">
            <a:extLst>
              <a:ext uri="{FF2B5EF4-FFF2-40B4-BE49-F238E27FC236}">
                <a16:creationId xmlns:a16="http://schemas.microsoft.com/office/drawing/2014/main" id="{71941A44-3A37-C358-EFC2-A6454285FA31}"/>
              </a:ext>
            </a:extLst>
          </p:cNvPr>
          <p:cNvSpPr txBox="1">
            <a:spLocks/>
          </p:cNvSpPr>
          <p:nvPr/>
        </p:nvSpPr>
        <p:spPr>
          <a:xfrm>
            <a:off x="0" y="18255"/>
            <a:ext cx="12192000" cy="756445"/>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t>Tags: Fossil fuel industry, commercial practices (communications) </a:t>
            </a:r>
          </a:p>
        </p:txBody>
      </p:sp>
    </p:spTree>
    <p:extLst>
      <p:ext uri="{BB962C8B-B14F-4D97-AF65-F5344CB8AC3E}">
        <p14:creationId xmlns:p14="http://schemas.microsoft.com/office/powerpoint/2010/main" val="307505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748A74B-B98B-A35E-18E2-389991EF1978}"/>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5" name="Rectangle 4">
            <a:extLst>
              <a:ext uri="{FF2B5EF4-FFF2-40B4-BE49-F238E27FC236}">
                <a16:creationId xmlns:a16="http://schemas.microsoft.com/office/drawing/2014/main" id="{C2FAAA5F-E279-6AEB-CC2B-74B1AA761727}"/>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6" name="Graphic 5" descr="Single gear with solid fill">
            <a:extLst>
              <a:ext uri="{FF2B5EF4-FFF2-40B4-BE49-F238E27FC236}">
                <a16:creationId xmlns:a16="http://schemas.microsoft.com/office/drawing/2014/main" id="{B31E9889-9343-52D0-1762-34C88B630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7BE4B190-0FED-219C-3D61-AD7F6A966B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400" y="6391274"/>
            <a:ext cx="466725" cy="466725"/>
          </a:xfrm>
          <a:prstGeom prst="rect">
            <a:avLst/>
          </a:prstGeom>
        </p:spPr>
      </p:pic>
      <p:sp>
        <p:nvSpPr>
          <p:cNvPr id="3" name="TextBox 2">
            <a:extLst>
              <a:ext uri="{FF2B5EF4-FFF2-40B4-BE49-F238E27FC236}">
                <a16:creationId xmlns:a16="http://schemas.microsoft.com/office/drawing/2014/main" id="{5523356C-C8BD-5ED5-03F1-DBF7F40D2796}"/>
              </a:ext>
            </a:extLst>
          </p:cNvPr>
          <p:cNvSpPr txBox="1"/>
          <p:nvPr/>
        </p:nvSpPr>
        <p:spPr>
          <a:xfrm>
            <a:off x="533400" y="1479034"/>
            <a:ext cx="10515600" cy="4801314"/>
          </a:xfrm>
          <a:prstGeom prst="rect">
            <a:avLst/>
          </a:prstGeom>
          <a:noFill/>
        </p:spPr>
        <p:txBody>
          <a:bodyPr wrap="square">
            <a:spAutoFit/>
          </a:bodyPr>
          <a:lstStyle/>
          <a:p>
            <a:r>
              <a:rPr lang="en-GB" dirty="0">
                <a:effectLst/>
                <a:latin typeface="Calibri" panose="020F0502020204030204" pitchFamily="34" charset="0"/>
                <a:ea typeface="DengXian" panose="02010600030101010101" pitchFamily="2" charset="-122"/>
                <a:cs typeface="Times New Roman" panose="02020603050405020304" pitchFamily="18" charset="0"/>
              </a:rPr>
              <a:t>You could share some of 20 second clips from the Healthy Caribbean Coalition’s Make it Make Sense campaign:</a:t>
            </a:r>
            <a:endParaRPr lang="en-GB" dirty="0">
              <a:hlinkClick r:id="rId6"/>
            </a:endParaRPr>
          </a:p>
          <a:p>
            <a:r>
              <a:rPr lang="en-GB" dirty="0">
                <a:hlinkClick r:id="rId7"/>
              </a:rPr>
              <a:t>https://www.healthycaribbean.org/make-it-make-sense/</a:t>
            </a:r>
            <a:r>
              <a:rPr lang="en-GB" dirty="0"/>
              <a:t> </a:t>
            </a:r>
          </a:p>
          <a:p>
            <a:r>
              <a:rPr lang="en-GB" dirty="0"/>
              <a:t>They cover:</a:t>
            </a:r>
          </a:p>
          <a:p>
            <a:pPr marL="342900" indent="-342900">
              <a:buAutoNum type="arabicPeriod"/>
            </a:pPr>
            <a:r>
              <a:rPr lang="en-GB" dirty="0"/>
              <a:t>Healthy food policy</a:t>
            </a:r>
          </a:p>
          <a:p>
            <a:pPr marL="342900" indent="-342900">
              <a:buAutoNum type="arabicPeriod"/>
            </a:pPr>
            <a:r>
              <a:rPr lang="en-GB" dirty="0"/>
              <a:t>Marketing </a:t>
            </a:r>
          </a:p>
          <a:p>
            <a:pPr marL="342900" indent="-342900">
              <a:buAutoNum type="arabicPeriod"/>
            </a:pPr>
            <a:r>
              <a:rPr lang="en-GB" dirty="0"/>
              <a:t>Sponsorship </a:t>
            </a:r>
          </a:p>
          <a:p>
            <a:pPr marL="342900" indent="-342900">
              <a:buAutoNum type="arabicPeriod"/>
            </a:pPr>
            <a:r>
              <a:rPr lang="en-GB" dirty="0"/>
              <a:t>Protecting health policy from conflicted interests </a:t>
            </a:r>
          </a:p>
          <a:p>
            <a:endParaRPr lang="en-GB" dirty="0"/>
          </a:p>
          <a:p>
            <a:r>
              <a:rPr lang="en-GB" dirty="0"/>
              <a:t>As stated on their website, in 2022, ‘the Healthy Caribbean Coalition (HCC) in partnership with the </a:t>
            </a:r>
            <a:r>
              <a:rPr lang="en-GB" dirty="0">
                <a:hlinkClick r:id="rId8"/>
              </a:rPr>
              <a:t>Heart and Stroke Foundation of Barbados (HSFB)</a:t>
            </a:r>
            <a:r>
              <a:rPr lang="en-GB" dirty="0"/>
              <a:t>, the </a:t>
            </a:r>
            <a:r>
              <a:rPr lang="en-GB" dirty="0">
                <a:hlinkClick r:id="rId9"/>
              </a:rPr>
              <a:t>Heart Foundation of Jamaica (HFJ) </a:t>
            </a:r>
            <a:r>
              <a:rPr lang="en-GB" dirty="0"/>
              <a:t>and the </a:t>
            </a:r>
            <a:r>
              <a:rPr lang="en-GB" dirty="0">
                <a:hlinkClick r:id="rId10"/>
              </a:rPr>
              <a:t>Jamaica Youth Advocacy Network (JYAN)</a:t>
            </a:r>
            <a:r>
              <a:rPr lang="en-GB" dirty="0"/>
              <a:t> re-launched “Make It Make Sense” — a regional, digital media campaign to build support for healthy food and nutrition policies by highlighting conflicts of interest and interference around policy development.’ </a:t>
            </a:r>
          </a:p>
          <a:p>
            <a:endParaRPr lang="en-GB" dirty="0"/>
          </a:p>
          <a:p>
            <a:r>
              <a:rPr lang="en-GB" dirty="0"/>
              <a:t>They encourage sharing of their webpage – there are also links on the main campaign web-page to contact them for use of materials </a:t>
            </a:r>
            <a:endParaRPr lang="en-GB" b="1" dirty="0"/>
          </a:p>
          <a:p>
            <a:endParaRPr lang="en-GB" dirty="0"/>
          </a:p>
        </p:txBody>
      </p:sp>
      <p:sp>
        <p:nvSpPr>
          <p:cNvPr id="2" name="Title 1">
            <a:extLst>
              <a:ext uri="{FF2B5EF4-FFF2-40B4-BE49-F238E27FC236}">
                <a16:creationId xmlns:a16="http://schemas.microsoft.com/office/drawing/2014/main" id="{26AB74D8-95A4-39B0-C3DA-ED7E0496CA45}"/>
              </a:ext>
            </a:extLst>
          </p:cNvPr>
          <p:cNvSpPr txBox="1">
            <a:spLocks/>
          </p:cNvSpPr>
          <p:nvPr/>
        </p:nvSpPr>
        <p:spPr>
          <a:xfrm>
            <a:off x="0" y="18255"/>
            <a:ext cx="12192000" cy="756445"/>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Tags: food industry, commercial practices (multiple) </a:t>
            </a:r>
          </a:p>
        </p:txBody>
      </p:sp>
    </p:spTree>
    <p:extLst>
      <p:ext uri="{BB962C8B-B14F-4D97-AF65-F5344CB8AC3E}">
        <p14:creationId xmlns:p14="http://schemas.microsoft.com/office/powerpoint/2010/main" val="38628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FD46FF-3E4A-6626-8357-F7AEF428C28F}"/>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5" name="Rectangle 4">
            <a:extLst>
              <a:ext uri="{FF2B5EF4-FFF2-40B4-BE49-F238E27FC236}">
                <a16:creationId xmlns:a16="http://schemas.microsoft.com/office/drawing/2014/main" id="{252DA711-7FEC-A4DB-6C15-A4E3135C15E9}"/>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6" name="Graphic 5" descr="Single gear with solid fill">
            <a:extLst>
              <a:ext uri="{FF2B5EF4-FFF2-40B4-BE49-F238E27FC236}">
                <a16:creationId xmlns:a16="http://schemas.microsoft.com/office/drawing/2014/main" id="{3832A684-EFCF-19DD-779D-08B9FDBE25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70EE7B0D-7F9C-85F5-E555-B87DB19704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9400" y="6391274"/>
            <a:ext cx="466725" cy="466725"/>
          </a:xfrm>
          <a:prstGeom prst="rect">
            <a:avLst/>
          </a:prstGeom>
        </p:spPr>
      </p:pic>
      <p:sp>
        <p:nvSpPr>
          <p:cNvPr id="3" name="TextBox 2">
            <a:extLst>
              <a:ext uri="{FF2B5EF4-FFF2-40B4-BE49-F238E27FC236}">
                <a16:creationId xmlns:a16="http://schemas.microsoft.com/office/drawing/2014/main" id="{F04D4A2B-734E-85E5-00E5-8DFD22AADB1C}"/>
              </a:ext>
            </a:extLst>
          </p:cNvPr>
          <p:cNvSpPr txBox="1"/>
          <p:nvPr/>
        </p:nvSpPr>
        <p:spPr>
          <a:xfrm>
            <a:off x="801392" y="1509509"/>
            <a:ext cx="10565108" cy="4247317"/>
          </a:xfrm>
          <a:prstGeom prst="rect">
            <a:avLst/>
          </a:prstGeom>
          <a:noFill/>
        </p:spPr>
        <p:txBody>
          <a:bodyPr wrap="square">
            <a:spAutoFit/>
          </a:bodyPr>
          <a:lstStyle/>
          <a:p>
            <a:r>
              <a:rPr lang="en-GB" dirty="0">
                <a:effectLst/>
                <a:latin typeface="Calibri" panose="020F0502020204030204" pitchFamily="34" charset="0"/>
                <a:ea typeface="DengXian" panose="02010600030101010101" pitchFamily="2" charset="-122"/>
                <a:cs typeface="Times New Roman" panose="02020603050405020304" pitchFamily="18" charset="0"/>
              </a:rPr>
              <a:t>You could use some or all of the material from this leaflet: </a:t>
            </a:r>
            <a:endParaRPr lang="en-GB" dirty="0">
              <a:hlinkClick r:id="rId7"/>
            </a:endParaRPr>
          </a:p>
          <a:p>
            <a:endParaRPr lang="en-GB" dirty="0">
              <a:hlinkClick r:id="rId8"/>
            </a:endParaRPr>
          </a:p>
          <a:p>
            <a:r>
              <a:rPr lang="en-GB" dirty="0">
                <a:hlinkClick r:id="rId8"/>
              </a:rPr>
              <a:t>https://eucam.info/wp-content/uploads/2021/07/The-seven-key-messages-of-the-alcohol-industry-2021-07-spreads-1.pdf</a:t>
            </a:r>
            <a:r>
              <a:rPr lang="en-GB" dirty="0"/>
              <a:t> </a:t>
            </a:r>
          </a:p>
          <a:p>
            <a:endParaRPr lang="en-GB" dirty="0"/>
          </a:p>
          <a:p>
            <a:r>
              <a:rPr lang="en-GB" dirty="0"/>
              <a:t>You can order a printed version via this </a:t>
            </a:r>
            <a:r>
              <a:rPr lang="en-GB" dirty="0">
                <a:hlinkClick r:id="rId9"/>
              </a:rPr>
              <a:t>link</a:t>
            </a:r>
            <a:r>
              <a:rPr lang="en-GB" dirty="0"/>
              <a:t> (€ 1.50 per copy)</a:t>
            </a:r>
          </a:p>
          <a:p>
            <a:endParaRPr lang="en-GB" dirty="0"/>
          </a:p>
          <a:p>
            <a:r>
              <a:rPr lang="en-GB" dirty="0"/>
              <a:t>This second edition of the European Centre for monitoring Alcohol Marketing (EUCAM)’s The Seven Key Messages of the Alcohol Industry is written by Ir. Wim van Dalen, Dutch Institute for Alcohol Policy STAP, with support from: </a:t>
            </a:r>
            <a:r>
              <a:rPr lang="en-GB" dirty="0" err="1"/>
              <a:t>Nijole</a:t>
            </a:r>
            <a:r>
              <a:rPr lang="en-GB" dirty="0"/>
              <a:t> </a:t>
            </a:r>
            <a:r>
              <a:rPr lang="en-GB" dirty="0" err="1"/>
              <a:t>Gostautaite</a:t>
            </a:r>
            <a:r>
              <a:rPr lang="en-GB" dirty="0"/>
              <a:t> </a:t>
            </a:r>
            <a:r>
              <a:rPr lang="en-GB" dirty="0" err="1"/>
              <a:t>Midttun</a:t>
            </a:r>
            <a:r>
              <a:rPr lang="en-GB" dirty="0"/>
              <a:t>, MD Lithuanian Tobacco and Alcohol Control Coalition, </a:t>
            </a:r>
            <a:r>
              <a:rPr lang="en-GB" dirty="0" err="1"/>
              <a:t>Dr.</a:t>
            </a:r>
            <a:r>
              <a:rPr lang="en-GB" dirty="0"/>
              <a:t> Katherine </a:t>
            </a:r>
            <a:r>
              <a:rPr lang="en-GB" dirty="0" err="1"/>
              <a:t>Robaina</a:t>
            </a:r>
            <a:r>
              <a:rPr lang="en-GB" dirty="0"/>
              <a:t>, University of Auckland (NZ), </a:t>
            </a:r>
            <a:r>
              <a:rPr lang="en-GB" dirty="0" err="1"/>
              <a:t>Dr.</a:t>
            </a:r>
            <a:r>
              <a:rPr lang="en-GB" dirty="0"/>
              <a:t> Katherine Severi, Institute of Alcohol Studies (UK), Prof. Thomas </a:t>
            </a:r>
            <a:r>
              <a:rPr lang="en-GB" dirty="0" err="1"/>
              <a:t>Babor</a:t>
            </a:r>
            <a:r>
              <a:rPr lang="en-GB" dirty="0"/>
              <a:t>, University of Connecticut (US), Prof. Jim McCambridge, University of York (UK), Prof. Gerard Hastings, University of Stirling (UK).</a:t>
            </a:r>
          </a:p>
          <a:p>
            <a:r>
              <a:rPr lang="en-GB" dirty="0"/>
              <a:t>e </a:t>
            </a:r>
            <a:r>
              <a:rPr lang="en-GB" dirty="0">
                <a:hlinkClick r:id="rId10"/>
              </a:rPr>
              <a:t>eucam@eucam.info</a:t>
            </a:r>
            <a:r>
              <a:rPr lang="en-GB" dirty="0"/>
              <a:t> </a:t>
            </a:r>
          </a:p>
          <a:p>
            <a:r>
              <a:rPr lang="en-GB" dirty="0"/>
              <a:t>w </a:t>
            </a:r>
            <a:r>
              <a:rPr lang="en-GB" dirty="0">
                <a:hlinkClick r:id="rId11"/>
              </a:rPr>
              <a:t>www.eucam.info</a:t>
            </a:r>
            <a:r>
              <a:rPr lang="en-GB" dirty="0"/>
              <a:t> </a:t>
            </a:r>
          </a:p>
        </p:txBody>
      </p:sp>
      <p:sp>
        <p:nvSpPr>
          <p:cNvPr id="2" name="Title 1">
            <a:extLst>
              <a:ext uri="{FF2B5EF4-FFF2-40B4-BE49-F238E27FC236}">
                <a16:creationId xmlns:a16="http://schemas.microsoft.com/office/drawing/2014/main" id="{B7B65AC5-FCC0-4BA3-9F98-22A7DD65BF86}"/>
              </a:ext>
            </a:extLst>
          </p:cNvPr>
          <p:cNvSpPr txBox="1">
            <a:spLocks/>
          </p:cNvSpPr>
          <p:nvPr/>
        </p:nvSpPr>
        <p:spPr>
          <a:xfrm>
            <a:off x="0" y="18255"/>
            <a:ext cx="12192000" cy="756445"/>
          </a:xfrm>
          <a:prstGeom prst="rect">
            <a:avLst/>
          </a:prstGeom>
        </p:spPr>
        <p:txBody>
          <a:bodyPr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Tags: alcohol industry, commercial practices (multiple) </a:t>
            </a:r>
          </a:p>
        </p:txBody>
      </p:sp>
    </p:spTree>
    <p:extLst>
      <p:ext uri="{BB962C8B-B14F-4D97-AF65-F5344CB8AC3E}">
        <p14:creationId xmlns:p14="http://schemas.microsoft.com/office/powerpoint/2010/main" val="59312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F30ACDC-4582-98FE-8082-D811D8FA7A0B}"/>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5" name="Rectangle 4">
            <a:extLst>
              <a:ext uri="{FF2B5EF4-FFF2-40B4-BE49-F238E27FC236}">
                <a16:creationId xmlns:a16="http://schemas.microsoft.com/office/drawing/2014/main" id="{B23CB97E-7683-12F2-0274-CF0D669E8256}"/>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6" name="Graphic 5" descr="Single gear with solid fill">
            <a:extLst>
              <a:ext uri="{FF2B5EF4-FFF2-40B4-BE49-F238E27FC236}">
                <a16:creationId xmlns:a16="http://schemas.microsoft.com/office/drawing/2014/main" id="{50148EDC-DFEE-697E-9B80-5BBB76B784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1B9DDA56-ECF1-9C68-E7C1-2C94962DFD8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400" y="6391274"/>
            <a:ext cx="466725" cy="466725"/>
          </a:xfrm>
          <a:prstGeom prst="rect">
            <a:avLst/>
          </a:prstGeom>
        </p:spPr>
      </p:pic>
      <p:sp>
        <p:nvSpPr>
          <p:cNvPr id="3" name="TextBox 2">
            <a:extLst>
              <a:ext uri="{FF2B5EF4-FFF2-40B4-BE49-F238E27FC236}">
                <a16:creationId xmlns:a16="http://schemas.microsoft.com/office/drawing/2014/main" id="{C8054B4D-24D7-9B0C-35D2-BFB4727F5E7A}"/>
              </a:ext>
            </a:extLst>
          </p:cNvPr>
          <p:cNvSpPr txBox="1"/>
          <p:nvPr/>
        </p:nvSpPr>
        <p:spPr>
          <a:xfrm>
            <a:off x="610892" y="1762308"/>
            <a:ext cx="10857208" cy="1754326"/>
          </a:xfrm>
          <a:prstGeom prst="rect">
            <a:avLst/>
          </a:prstGeom>
          <a:noFill/>
        </p:spPr>
        <p:txBody>
          <a:bodyPr wrap="square">
            <a:spAutoFit/>
          </a:bodyPr>
          <a:lstStyle/>
          <a:p>
            <a:r>
              <a:rPr lang="en-GB" dirty="0">
                <a:effectLst/>
                <a:latin typeface="Calibri" panose="020F0502020204030204" pitchFamily="34" charset="0"/>
                <a:ea typeface="DengXian" panose="02010600030101010101" pitchFamily="2" charset="-122"/>
                <a:cs typeface="Times New Roman" panose="02020603050405020304" pitchFamily="18" charset="0"/>
              </a:rPr>
              <a:t>You could use the 1minute film clip from this link along with information about how the campaign was developed </a:t>
            </a:r>
            <a:endParaRPr lang="en-GB" dirty="0">
              <a:hlinkClick r:id="rId6"/>
            </a:endParaRPr>
          </a:p>
          <a:p>
            <a:r>
              <a:rPr lang="en-GB" dirty="0">
                <a:hlinkClick r:id="rId6"/>
              </a:rPr>
              <a:t>https://www.tobaccofreekids.org/blog/2015_01_14_legacy</a:t>
            </a:r>
            <a:endParaRPr lang="en-GB" dirty="0"/>
          </a:p>
          <a:p>
            <a:endParaRPr lang="en-GB" dirty="0"/>
          </a:p>
          <a:p>
            <a:r>
              <a:rPr lang="en-GB" dirty="0"/>
              <a:t>This is from the Tobacco Unfiltered blog </a:t>
            </a:r>
          </a:p>
          <a:p>
            <a:endParaRPr lang="en-GB" dirty="0"/>
          </a:p>
          <a:p>
            <a:endParaRPr lang="en-GB" dirty="0"/>
          </a:p>
        </p:txBody>
      </p:sp>
      <p:sp>
        <p:nvSpPr>
          <p:cNvPr id="2" name="Title 1">
            <a:extLst>
              <a:ext uri="{FF2B5EF4-FFF2-40B4-BE49-F238E27FC236}">
                <a16:creationId xmlns:a16="http://schemas.microsoft.com/office/drawing/2014/main" id="{2FFD122F-0449-42D5-EE81-CCE66CAFB817}"/>
              </a:ext>
            </a:extLst>
          </p:cNvPr>
          <p:cNvSpPr txBox="1">
            <a:spLocks/>
          </p:cNvSpPr>
          <p:nvPr/>
        </p:nvSpPr>
        <p:spPr>
          <a:xfrm>
            <a:off x="0" y="18255"/>
            <a:ext cx="12192000" cy="756445"/>
          </a:xfrm>
          <a:prstGeom prst="rect">
            <a:avLst/>
          </a:prstGeom>
        </p:spPr>
        <p:txBody>
          <a:bodyPr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Tags: tobacco industry, public health actions (counter-marketing) </a:t>
            </a:r>
          </a:p>
        </p:txBody>
      </p:sp>
    </p:spTree>
    <p:extLst>
      <p:ext uri="{BB962C8B-B14F-4D97-AF65-F5344CB8AC3E}">
        <p14:creationId xmlns:p14="http://schemas.microsoft.com/office/powerpoint/2010/main" val="152830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TotalTime>
  <Words>1364</Words>
  <Application>Microsoft Office PowerPoint</Application>
  <PresentationFormat>Widescreen</PresentationFormat>
  <Paragraphs>78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Additional suggestions for materials for evidence quest  Please note, you will need to review copyright and permissions for use before showing film clips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Tags: actions &amp; solutions (cross-cutting)</vt:lpstr>
      <vt:lpstr>Tags: commercial practices (cross-cutting), actions &amp; solutions (cross-cutting)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Ideas for evidence quest</dc:title>
  <dc:creator>Anna Brook</dc:creator>
  <cp:lastModifiedBy>Anna Brook</cp:lastModifiedBy>
  <cp:revision>16</cp:revision>
  <dcterms:created xsi:type="dcterms:W3CDTF">2023-05-18T19:04:51Z</dcterms:created>
  <dcterms:modified xsi:type="dcterms:W3CDTF">2024-03-17T14:12:05Z</dcterms:modified>
</cp:coreProperties>
</file>