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7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6692" autoAdjust="0"/>
  </p:normalViewPr>
  <p:slideViewPr>
    <p:cSldViewPr snapToGrid="0">
      <p:cViewPr varScale="1">
        <p:scale>
          <a:sx n="84" d="100"/>
          <a:sy n="84" d="100"/>
        </p:scale>
        <p:origin x="14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C30E5C-2A6A-46EB-B75D-E20F6482BAC2}" type="datetimeFigureOut">
              <a:rPr lang="en-GB" smtClean="0"/>
              <a:t>17/03/2024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280C1-B247-411A-96B4-522379F1A8A0}" type="slidenum">
              <a:rPr lang="en-GB" smtClean="0"/>
              <a:t>‹#›</a:t>
            </a:fld>
            <a:endParaRPr lang="en-GB"/>
          </a:p>
        </p:txBody>
      </p:sp>
    </p:spTree>
    <p:extLst>
      <p:ext uri="{BB962C8B-B14F-4D97-AF65-F5344CB8AC3E}">
        <p14:creationId xmlns:p14="http://schemas.microsoft.com/office/powerpoint/2010/main" val="79672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Option to remove the bullet points about finding mechanisms and solutions if not doing the exercise </a:t>
            </a:r>
          </a:p>
          <a:p>
            <a:r>
              <a:rPr lang="en-GB" dirty="0"/>
              <a:t>Option to change the amount of time groups have at different groups of evidence. </a:t>
            </a:r>
          </a:p>
          <a:p>
            <a:r>
              <a:rPr lang="en-GB" dirty="0"/>
              <a:t>In testing, 5 was generally not enough but no more than 10mins was needed per station.  </a:t>
            </a:r>
          </a:p>
        </p:txBody>
      </p:sp>
      <p:sp>
        <p:nvSpPr>
          <p:cNvPr id="4" name="Slide Number Placeholder 3"/>
          <p:cNvSpPr>
            <a:spLocks noGrp="1"/>
          </p:cNvSpPr>
          <p:nvPr>
            <p:ph type="sldNum" sz="quarter" idx="5"/>
          </p:nvPr>
        </p:nvSpPr>
        <p:spPr/>
        <p:txBody>
          <a:bodyPr/>
          <a:lstStyle/>
          <a:p>
            <a:fld id="{655280C1-B247-411A-96B4-522379F1A8A0}" type="slidenum">
              <a:rPr lang="en-GB" smtClean="0"/>
              <a:t>1</a:t>
            </a:fld>
            <a:endParaRPr lang="en-GB"/>
          </a:p>
        </p:txBody>
      </p:sp>
    </p:spTree>
    <p:extLst>
      <p:ext uri="{BB962C8B-B14F-4D97-AF65-F5344CB8AC3E}">
        <p14:creationId xmlns:p14="http://schemas.microsoft.com/office/powerpoint/2010/main" val="283279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Acknowledgements </a:t>
            </a:r>
          </a:p>
          <a:p>
            <a:endParaRPr lang="en-GB" b="1" dirty="0"/>
          </a:p>
          <a:p>
            <a:r>
              <a:rPr lang="en-GB" b="1" dirty="0"/>
              <a:t>Many thanks: </a:t>
            </a:r>
          </a:p>
          <a:p>
            <a:r>
              <a:rPr lang="en-GB" dirty="0"/>
              <a:t>For their work which is included in the poster set specifically: Nason Maani, Geoffrey </a:t>
            </a:r>
            <a:r>
              <a:rPr lang="en-GB" dirty="0" err="1"/>
              <a:t>Supran</a:t>
            </a:r>
            <a:r>
              <a:rPr lang="en-GB" dirty="0"/>
              <a:t> and Naomi Oreskes, Ben Hawkins &amp; Jim McCambridge, NCD Alliance &amp; SPECTRUM Consortium, Tobacco Tactics, Emily Eaton, Stuart Tannock, Anne Landman, May van Schalkwyk and Mark Petticrew. </a:t>
            </a:r>
          </a:p>
          <a:p>
            <a:r>
              <a:rPr lang="en-GB" dirty="0"/>
              <a:t>To Amy Barnes for design of the poster templates and several of the posters. </a:t>
            </a:r>
          </a:p>
          <a:p>
            <a:r>
              <a:rPr lang="en-GB" dirty="0"/>
              <a:t>To Anna Gilmore and Jeff Collin for assistance in seeking permission for relevant materials. </a:t>
            </a:r>
          </a:p>
          <a:p>
            <a:endParaRPr lang="en-GB" b="1"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These materials were developed as a set by: Anna Brook with Katherine Körner, May van Schalkwyk &amp; Mark Petticrew</a:t>
            </a:r>
          </a:p>
          <a:p>
            <a:pPr marL="171450" indent="-171450">
              <a:buFont typeface="Arial" panose="020B0604020202020204" pitchFamily="34" charset="0"/>
              <a:buChar char="•"/>
            </a:pPr>
            <a:r>
              <a:rPr lang="en-GB" dirty="0"/>
              <a:t>With contributions from our action research partners including: Amy Barnes, Samuel Bostock, Emma Gibson, Susan Hampshaw, Tim Howells, Greg Stenson, Caroline Temperton, Maddy Ardern, Megan Doran, Stefanie Gissing, Matt Greensmith, Jo James, Edward O’Malley, Katie Powell, Emily Reed and Vicky Smyth.</a:t>
            </a:r>
          </a:p>
          <a:p>
            <a:pPr marL="171450" indent="-171450">
              <a:buFont typeface="Arial" panose="020B0604020202020204" pitchFamily="34" charset="0"/>
              <a:buChar char="•"/>
            </a:pPr>
            <a:r>
              <a:rPr lang="en-GB" dirty="0"/>
              <a:t>We acknowledge and appreciate the evidence developed by the many dedicated researchers whose work is cited and used throughout, the experience, tools, frameworks and case studies shared by practitioners and advocates, and the helpful feedback from our action research participants which also helped to shape these materials.</a:t>
            </a:r>
          </a:p>
        </p:txBody>
      </p:sp>
      <p:sp>
        <p:nvSpPr>
          <p:cNvPr id="4" name="Slide Number Placeholder 3"/>
          <p:cNvSpPr>
            <a:spLocks noGrp="1"/>
          </p:cNvSpPr>
          <p:nvPr>
            <p:ph type="sldNum" sz="quarter" idx="5"/>
          </p:nvPr>
        </p:nvSpPr>
        <p:spPr/>
        <p:txBody>
          <a:bodyPr/>
          <a:lstStyle/>
          <a:p>
            <a:fld id="{6F7F2ACA-913B-46A8-A64B-68780F63F82F}" type="slidenum">
              <a:rPr lang="en-GB" smtClean="0"/>
              <a:t>2</a:t>
            </a:fld>
            <a:endParaRPr lang="en-GB"/>
          </a:p>
        </p:txBody>
      </p:sp>
    </p:spTree>
    <p:extLst>
      <p:ext uri="{BB962C8B-B14F-4D97-AF65-F5344CB8AC3E}">
        <p14:creationId xmlns:p14="http://schemas.microsoft.com/office/powerpoint/2010/main" val="3078823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DBC5D-8811-4671-E406-19E69BE691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15D8A49-861F-6241-C727-40BBBAE500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7D8C472-FDD4-DB87-6560-82A558EB3154}"/>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2BD276AF-EE58-BBAB-6317-DDBD5AEA12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7EC856-65AD-A29A-5631-C1DF77585B65}"/>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1666992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9535-96EB-8C3B-96E1-72704E5BB6E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FD4B27-6422-A2A6-3ADE-F17312B3E9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8A68A6-85B5-3CB0-0EF2-E7C72DE86981}"/>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0C2AFEFA-185B-E32A-05E8-3B03E54D09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FBEC92-CF61-D0B1-1A01-6888983AFFEA}"/>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303900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95DF4E-B5FD-4461-D586-F7CFD913FDA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C1160F-1B97-485C-40C8-3A8E89B6D9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A90209-754F-EFC0-FAC5-B0D153F44938}"/>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CEAF69ED-FC53-CF6E-8EB0-45F8FD35C1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112B08-7110-54F1-29FC-C8A679FBBA8B}"/>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156284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3E5A4-DD1D-17AD-28E1-F62A8D8F9A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704F53C-FF62-FBF6-411D-F4A03BB221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D8DC-3BA7-5256-6829-1B72CACEE311}"/>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D3B56273-4C36-A1EF-9A78-ED5CD6B6BA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E8740-7997-F6DB-1271-118B1F12008F}"/>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213456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F6C1C-191C-6386-4D9F-E5E20B4B96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953631-BE59-A050-9389-45FED20A7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641917-2B11-46DE-3B46-C787D9BC248F}"/>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0E47B613-534D-FECE-8379-F203EB891B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78BEE8-1B0F-6F2F-3BCE-5D975498FF05}"/>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288476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C5A29-C850-E239-759F-D821963AE1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3E9EC-A6EA-C237-A8F4-56304A4E1D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566C10-A646-D1EA-3C53-80CB04EF92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CEB992B-5B6F-48A8-0BBB-51F935C0E446}"/>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6" name="Footer Placeholder 5">
            <a:extLst>
              <a:ext uri="{FF2B5EF4-FFF2-40B4-BE49-F238E27FC236}">
                <a16:creationId xmlns:a16="http://schemas.microsoft.com/office/drawing/2014/main" id="{4614FEF3-3629-E8B2-FC36-B68B53FD91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B0E980-1FC2-B979-850E-DA0A0A1CE13A}"/>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8499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E8FE-FE1F-27EB-0CBD-E3BF3CAA652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5F69EE-7BAC-EE45-48D1-8C4999D397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6E40C9-21AD-39BC-9CBB-E41E57A451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64D412-16F5-7C5B-9197-7D00A14359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50A6C6-A1A9-8FD0-195C-2F31B4E3E4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03DD9A-CD13-08AC-1C01-57D6DEFA4DD4}"/>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8" name="Footer Placeholder 7">
            <a:extLst>
              <a:ext uri="{FF2B5EF4-FFF2-40B4-BE49-F238E27FC236}">
                <a16:creationId xmlns:a16="http://schemas.microsoft.com/office/drawing/2014/main" id="{4A4028D6-3EE0-F3F4-4A3C-E7CEE40D242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2DFCA6-764E-09F3-A733-C620C05F15F8}"/>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3746593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44F35-3B78-C42D-E772-688CA2B813B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59E714-BD9B-8E85-499E-2000792D81E7}"/>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4" name="Footer Placeholder 3">
            <a:extLst>
              <a:ext uri="{FF2B5EF4-FFF2-40B4-BE49-F238E27FC236}">
                <a16:creationId xmlns:a16="http://schemas.microsoft.com/office/drawing/2014/main" id="{11C6E15C-6C2B-E551-7AF1-6F7D6D9DAB7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5D00B15-980B-C4DC-1A4D-33418014B513}"/>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1251022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22B4F-7E5F-798E-1855-B7BB5B9FE0AC}"/>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3" name="Footer Placeholder 2">
            <a:extLst>
              <a:ext uri="{FF2B5EF4-FFF2-40B4-BE49-F238E27FC236}">
                <a16:creationId xmlns:a16="http://schemas.microsoft.com/office/drawing/2014/main" id="{E111A182-7364-A4D6-09CD-CCE172D943C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13DCA7E-6965-FC4C-1492-020FAC7E9781}"/>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226273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2CF1F-707A-975F-9539-12A87C540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6C981A-0087-F603-CB04-13C4AE3975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9ACA64-1D2E-2732-6D84-8D44180B4F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E51515-A653-F53D-1D3F-5F2C1C3CECDD}"/>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6" name="Footer Placeholder 5">
            <a:extLst>
              <a:ext uri="{FF2B5EF4-FFF2-40B4-BE49-F238E27FC236}">
                <a16:creationId xmlns:a16="http://schemas.microsoft.com/office/drawing/2014/main" id="{2594F168-BC05-0905-9874-346745D28B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9017DF-4FF7-A118-0412-F5C08F3B3AAB}"/>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3785659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9EA3-2AE5-89AB-5499-32E6340BF0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C8A7C5-4E58-EE1E-2D94-D66E391206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FB2C58-2468-BE31-D7EE-29741670EC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64076A-5990-BC09-14E4-DA73B310BE68}"/>
              </a:ext>
            </a:extLst>
          </p:cNvPr>
          <p:cNvSpPr>
            <a:spLocks noGrp="1"/>
          </p:cNvSpPr>
          <p:nvPr>
            <p:ph type="dt" sz="half" idx="10"/>
          </p:nvPr>
        </p:nvSpPr>
        <p:spPr/>
        <p:txBody>
          <a:bodyPr/>
          <a:lstStyle/>
          <a:p>
            <a:fld id="{20B63367-BF7A-464A-9498-EEB5EE3B1116}" type="datetimeFigureOut">
              <a:rPr lang="en-GB" smtClean="0"/>
              <a:t>17/03/2024</a:t>
            </a:fld>
            <a:endParaRPr lang="en-GB"/>
          </a:p>
        </p:txBody>
      </p:sp>
      <p:sp>
        <p:nvSpPr>
          <p:cNvPr id="6" name="Footer Placeholder 5">
            <a:extLst>
              <a:ext uri="{FF2B5EF4-FFF2-40B4-BE49-F238E27FC236}">
                <a16:creationId xmlns:a16="http://schemas.microsoft.com/office/drawing/2014/main" id="{37DC003A-5BA3-E0DD-BCBC-23F361F31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C1C9E-C0BA-15AD-A287-75A4E4404976}"/>
              </a:ext>
            </a:extLst>
          </p:cNvPr>
          <p:cNvSpPr>
            <a:spLocks noGrp="1"/>
          </p:cNvSpPr>
          <p:nvPr>
            <p:ph type="sldNum" sz="quarter" idx="12"/>
          </p:nvPr>
        </p:nvSpPr>
        <p:spPr/>
        <p:txBody>
          <a:bodyPr/>
          <a:lstStyle/>
          <a:p>
            <a:fld id="{8861F939-C4E8-41E2-802B-EB24A038C80E}" type="slidenum">
              <a:rPr lang="en-GB" smtClean="0"/>
              <a:t>‹#›</a:t>
            </a:fld>
            <a:endParaRPr lang="en-GB"/>
          </a:p>
        </p:txBody>
      </p:sp>
    </p:spTree>
    <p:extLst>
      <p:ext uri="{BB962C8B-B14F-4D97-AF65-F5344CB8AC3E}">
        <p14:creationId xmlns:p14="http://schemas.microsoft.com/office/powerpoint/2010/main" val="226550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533990-F616-06F7-8199-E0AEC02928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FB7E91-ABB8-55C5-21A3-E9903D300D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AEBDED-F6A4-F354-E6B1-F2C45AD7E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63367-BF7A-464A-9498-EEB5EE3B1116}" type="datetimeFigureOut">
              <a:rPr lang="en-GB" smtClean="0"/>
              <a:t>17/03/2024</a:t>
            </a:fld>
            <a:endParaRPr lang="en-GB"/>
          </a:p>
        </p:txBody>
      </p:sp>
      <p:sp>
        <p:nvSpPr>
          <p:cNvPr id="5" name="Footer Placeholder 4">
            <a:extLst>
              <a:ext uri="{FF2B5EF4-FFF2-40B4-BE49-F238E27FC236}">
                <a16:creationId xmlns:a16="http://schemas.microsoft.com/office/drawing/2014/main" id="{6CD39295-0EF4-E1BD-B59B-6A3DDED5D6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E6B6F4-2200-6C88-9AF6-10CAB165CE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1F939-C4E8-41E2-802B-EB24A038C80E}" type="slidenum">
              <a:rPr lang="en-GB" smtClean="0"/>
              <a:t>‹#›</a:t>
            </a:fld>
            <a:endParaRPr lang="en-GB"/>
          </a:p>
        </p:txBody>
      </p:sp>
    </p:spTree>
    <p:extLst>
      <p:ext uri="{BB962C8B-B14F-4D97-AF65-F5344CB8AC3E}">
        <p14:creationId xmlns:p14="http://schemas.microsoft.com/office/powerpoint/2010/main" val="1349484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2E32-9E13-CB97-C641-3C429F556598}"/>
              </a:ext>
            </a:extLst>
          </p:cNvPr>
          <p:cNvSpPr>
            <a:spLocks noGrp="1"/>
          </p:cNvSpPr>
          <p:nvPr>
            <p:ph type="title"/>
          </p:nvPr>
        </p:nvSpPr>
        <p:spPr>
          <a:xfrm>
            <a:off x="0" y="1"/>
            <a:ext cx="12192000" cy="1036320"/>
          </a:xfrm>
          <a:solidFill>
            <a:schemeClr val="accent6">
              <a:lumMod val="40000"/>
              <a:lumOff val="60000"/>
            </a:schemeClr>
          </a:solidFill>
        </p:spPr>
        <p:txBody>
          <a:bodyPr>
            <a:normAutofit/>
          </a:bodyPr>
          <a:lstStyle/>
          <a:p>
            <a:r>
              <a:rPr lang="en-GB" dirty="0"/>
              <a:t>      Group exercise: evidence quest</a:t>
            </a:r>
          </a:p>
        </p:txBody>
      </p:sp>
      <p:sp>
        <p:nvSpPr>
          <p:cNvPr id="3" name="Content Placeholder 2">
            <a:extLst>
              <a:ext uri="{FF2B5EF4-FFF2-40B4-BE49-F238E27FC236}">
                <a16:creationId xmlns:a16="http://schemas.microsoft.com/office/drawing/2014/main" id="{E2B99EFE-236D-BC2D-ACEB-0A98C545E44A}"/>
              </a:ext>
            </a:extLst>
          </p:cNvPr>
          <p:cNvSpPr>
            <a:spLocks noGrp="1"/>
          </p:cNvSpPr>
          <p:nvPr>
            <p:ph idx="1"/>
          </p:nvPr>
        </p:nvSpPr>
        <p:spPr>
          <a:xfrm>
            <a:off x="762000" y="1318645"/>
            <a:ext cx="10515600" cy="4351338"/>
          </a:xfrm>
        </p:spPr>
        <p:txBody>
          <a:bodyPr>
            <a:normAutofit fontScale="92500" lnSpcReduction="20000"/>
          </a:bodyPr>
          <a:lstStyle/>
          <a:p>
            <a:r>
              <a:rPr lang="en-GB" dirty="0"/>
              <a:t>There is evidence set up around the room </a:t>
            </a:r>
          </a:p>
          <a:p>
            <a:r>
              <a:rPr lang="en-GB" dirty="0"/>
              <a:t>Please spread out around the different groups of evidence </a:t>
            </a:r>
          </a:p>
          <a:p>
            <a:r>
              <a:rPr lang="en-GB" dirty="0"/>
              <a:t>You will spend a short amount of time digesting – and discussing – different groups of evidence attached to the walls</a:t>
            </a:r>
          </a:p>
          <a:p>
            <a:r>
              <a:rPr lang="en-GB" dirty="0"/>
              <a:t>Every 5-10 minutes you will be asked to move on to the next group of evidence </a:t>
            </a:r>
          </a:p>
          <a:p>
            <a:r>
              <a:rPr lang="en-GB" dirty="0"/>
              <a:t>You should each have been given:</a:t>
            </a:r>
          </a:p>
          <a:p>
            <a:pPr lvl="1"/>
            <a:r>
              <a:rPr lang="en-GB" dirty="0"/>
              <a:t>A handout with questions on it </a:t>
            </a:r>
          </a:p>
          <a:p>
            <a:pPr lvl="1"/>
            <a:r>
              <a:rPr lang="en-GB" dirty="0"/>
              <a:t>A handout with a reminder of the frameworks for </a:t>
            </a:r>
            <a:r>
              <a:rPr lang="en-GB" dirty="0" err="1"/>
              <a:t>CDoH</a:t>
            </a:r>
            <a:r>
              <a:rPr lang="en-GB" dirty="0"/>
              <a:t> mechanisms and commercial practices and possible public health action</a:t>
            </a:r>
          </a:p>
          <a:p>
            <a:r>
              <a:rPr lang="en-GB" dirty="0"/>
              <a:t>Please make notes on these sheets of examples of the practices and actions you find around the room </a:t>
            </a:r>
          </a:p>
          <a:p>
            <a:endParaRPr lang="en-GB" dirty="0"/>
          </a:p>
        </p:txBody>
      </p:sp>
      <p:pic>
        <p:nvPicPr>
          <p:cNvPr id="5" name="Graphic 4" descr="Meeting with solid fill">
            <a:extLst>
              <a:ext uri="{FF2B5EF4-FFF2-40B4-BE49-F238E27FC236}">
                <a16:creationId xmlns:a16="http://schemas.microsoft.com/office/drawing/2014/main" id="{6D58836B-2030-50E8-C62D-2267E6A3F7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248900" y="0"/>
            <a:ext cx="914400" cy="914400"/>
          </a:xfrm>
          <a:prstGeom prst="rect">
            <a:avLst/>
          </a:prstGeom>
        </p:spPr>
      </p:pic>
      <p:pic>
        <p:nvPicPr>
          <p:cNvPr id="7" name="Graphic 6" descr="Folder Search with solid fill">
            <a:extLst>
              <a:ext uri="{FF2B5EF4-FFF2-40B4-BE49-F238E27FC236}">
                <a16:creationId xmlns:a16="http://schemas.microsoft.com/office/drawing/2014/main" id="{157547D8-93C6-2F1D-D50C-AB22734AD74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63300" y="0"/>
            <a:ext cx="914400" cy="914400"/>
          </a:xfrm>
          <a:prstGeom prst="rect">
            <a:avLst/>
          </a:prstGeom>
        </p:spPr>
      </p:pic>
      <p:sp>
        <p:nvSpPr>
          <p:cNvPr id="4" name="Rectangle 3">
            <a:extLst>
              <a:ext uri="{FF2B5EF4-FFF2-40B4-BE49-F238E27FC236}">
                <a16:creationId xmlns:a16="http://schemas.microsoft.com/office/drawing/2014/main" id="{86D7B8EC-0BA3-3BC2-6A29-0749F6DB9B8C}"/>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pic>
        <p:nvPicPr>
          <p:cNvPr id="6" name="Graphic 5" descr="Single gear with solid fill">
            <a:extLst>
              <a:ext uri="{FF2B5EF4-FFF2-40B4-BE49-F238E27FC236}">
                <a16:creationId xmlns:a16="http://schemas.microsoft.com/office/drawing/2014/main" id="{A22E6071-7DED-8ADC-584A-E1449E20F76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9535" y="6249034"/>
            <a:ext cx="457200" cy="457200"/>
          </a:xfrm>
          <a:prstGeom prst="rect">
            <a:avLst/>
          </a:prstGeom>
        </p:spPr>
      </p:pic>
      <p:pic>
        <p:nvPicPr>
          <p:cNvPr id="8" name="Graphic 3" descr="Gears with solid fill">
            <a:extLst>
              <a:ext uri="{FF2B5EF4-FFF2-40B4-BE49-F238E27FC236}">
                <a16:creationId xmlns:a16="http://schemas.microsoft.com/office/drawing/2014/main" id="{857116C1-5A54-674F-8FE7-FDF29CB98E5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239282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72E32-9E13-CB97-C641-3C429F556598}"/>
              </a:ext>
            </a:extLst>
          </p:cNvPr>
          <p:cNvSpPr>
            <a:spLocks noGrp="1"/>
          </p:cNvSpPr>
          <p:nvPr>
            <p:ph type="title"/>
          </p:nvPr>
        </p:nvSpPr>
        <p:spPr>
          <a:xfrm>
            <a:off x="0" y="1"/>
            <a:ext cx="12192000" cy="1036320"/>
          </a:xfrm>
          <a:solidFill>
            <a:schemeClr val="accent6">
              <a:lumMod val="40000"/>
              <a:lumOff val="60000"/>
            </a:schemeClr>
          </a:solidFill>
        </p:spPr>
        <p:txBody>
          <a:bodyPr>
            <a:normAutofit/>
          </a:bodyPr>
          <a:lstStyle/>
          <a:p>
            <a:r>
              <a:rPr lang="en-GB" dirty="0"/>
              <a:t>      Evidence quest acknowledgements </a:t>
            </a:r>
          </a:p>
        </p:txBody>
      </p:sp>
      <p:sp>
        <p:nvSpPr>
          <p:cNvPr id="7" name="Rectangle 6">
            <a:extLst>
              <a:ext uri="{FF2B5EF4-FFF2-40B4-BE49-F238E27FC236}">
                <a16:creationId xmlns:a16="http://schemas.microsoft.com/office/drawing/2014/main" id="{7CD811DC-5F54-D92D-461A-4DED358A94F0}"/>
              </a:ext>
            </a:extLst>
          </p:cNvPr>
          <p:cNvSpPr/>
          <p:nvPr/>
        </p:nvSpPr>
        <p:spPr>
          <a:xfrm>
            <a:off x="1" y="6238874"/>
            <a:ext cx="12192000" cy="619125"/>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7000"/>
              </a:lnSpc>
              <a:spcAft>
                <a:spcPts val="800"/>
              </a:spcAft>
            </a:pPr>
            <a:r>
              <a:rPr lang="en-GB" sz="1400" dirty="0">
                <a:solidFill>
                  <a:schemeClr val="accent6">
                    <a:lumMod val="50000"/>
                  </a:schemeClr>
                </a:solidFill>
                <a:effectLst/>
                <a:ea typeface="DengXian" panose="02010600030101010101" pitchFamily="2" charset="-122"/>
                <a:cs typeface="Times New Roman" panose="02020603050405020304" pitchFamily="18" charset="0"/>
              </a:rPr>
              <a:t>This document is part of CDoH Essentials (2024) Brook et al</a:t>
            </a:r>
          </a:p>
        </p:txBody>
      </p:sp>
      <p:sp>
        <p:nvSpPr>
          <p:cNvPr id="4" name="TextBox 3">
            <a:extLst>
              <a:ext uri="{FF2B5EF4-FFF2-40B4-BE49-F238E27FC236}">
                <a16:creationId xmlns:a16="http://schemas.microsoft.com/office/drawing/2014/main" id="{47FD6780-D89F-150F-9306-DFBD6B9303D3}"/>
              </a:ext>
            </a:extLst>
          </p:cNvPr>
          <p:cNvSpPr txBox="1"/>
          <p:nvPr/>
        </p:nvSpPr>
        <p:spPr>
          <a:xfrm>
            <a:off x="546735" y="1982251"/>
            <a:ext cx="11111865" cy="4524315"/>
          </a:xfrm>
          <a:prstGeom prst="rect">
            <a:avLst/>
          </a:prstGeom>
          <a:noFill/>
        </p:spPr>
        <p:txBody>
          <a:bodyPr wrap="square" rtlCol="0">
            <a:spAutoFit/>
          </a:bodyPr>
          <a:lstStyle/>
          <a:p>
            <a:r>
              <a:rPr lang="en-GB" b="1" dirty="0"/>
              <a:t>Many thanks: </a:t>
            </a:r>
          </a:p>
          <a:p>
            <a:r>
              <a:rPr lang="en-GB" dirty="0"/>
              <a:t>For their work which is included in the poster set specifically: Nason Maani, Geoffrey </a:t>
            </a:r>
            <a:r>
              <a:rPr lang="en-GB" dirty="0" err="1"/>
              <a:t>Supran</a:t>
            </a:r>
            <a:r>
              <a:rPr lang="en-GB" dirty="0"/>
              <a:t> and Naomi Oreskes, Ben Hawkins &amp; Jim McCambridge, NCD Alliance &amp; SPECTRUM Consortium, Tobacco Tactics, Emily Eaton, Stuart Tannock, Anne Landman, May van Schalkwyk and Mark Petticrew. </a:t>
            </a:r>
          </a:p>
          <a:p>
            <a:r>
              <a:rPr lang="en-GB" dirty="0"/>
              <a:t>To Amy Barnes for design of the poster templates and several of the posters. </a:t>
            </a:r>
          </a:p>
          <a:p>
            <a:r>
              <a:rPr lang="en-GB" dirty="0"/>
              <a:t>To Anna Gilmore and Jeff Collin for assistance in seeking permission for relevant materials. </a:t>
            </a:r>
          </a:p>
          <a:p>
            <a:endParaRPr lang="en-GB" b="1" dirty="0"/>
          </a:p>
          <a:p>
            <a:r>
              <a:rPr lang="en-GB" dirty="0"/>
              <a:t>These materials were developed as a set by: Anna Brook with Katherine Körner, May van Schalkwyk &amp; Mark Petticrew</a:t>
            </a:r>
          </a:p>
          <a:p>
            <a:r>
              <a:rPr lang="en-GB" dirty="0"/>
              <a:t>With contributions from our action research partners including: Amy Barnes, Samuel Bostock, Emma Gibson, Susan Hampshaw, Tim Howells, Greg Stenson, Caroline Temperton, Maddy Ardern, Megan Doran, Stefanie Gissing, Matt Greensmith, Jo James, Edward O’Malley, Katie Powell, Emily Reed and Vicky Smyth.</a:t>
            </a:r>
          </a:p>
          <a:p>
            <a:r>
              <a:rPr lang="en-GB" dirty="0"/>
              <a:t>We acknowledge and appreciate the evidence developed by the many dedicated researchers whose work is cited and used throughout, the experience, tools, frameworks and case studies shared by practitioners and advocates, and the helpful feedback from our action research participants which also helped to shape these materials. </a:t>
            </a:r>
          </a:p>
          <a:p>
            <a:endParaRPr lang="en-GB" dirty="0"/>
          </a:p>
          <a:p>
            <a:endParaRPr lang="en-GB" dirty="0"/>
          </a:p>
        </p:txBody>
      </p:sp>
      <p:pic>
        <p:nvPicPr>
          <p:cNvPr id="5" name="Graphic 5" descr="Single gear with solid fill">
            <a:extLst>
              <a:ext uri="{FF2B5EF4-FFF2-40B4-BE49-F238E27FC236}">
                <a16:creationId xmlns:a16="http://schemas.microsoft.com/office/drawing/2014/main" id="{F03D41FB-1F20-2D7B-DD26-E4B75C4E069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535" y="6249034"/>
            <a:ext cx="457200" cy="457200"/>
          </a:xfrm>
          <a:prstGeom prst="rect">
            <a:avLst/>
          </a:prstGeom>
        </p:spPr>
      </p:pic>
      <p:pic>
        <p:nvPicPr>
          <p:cNvPr id="6" name="Graphic 3" descr="Gears with solid fill">
            <a:extLst>
              <a:ext uri="{FF2B5EF4-FFF2-40B4-BE49-F238E27FC236}">
                <a16:creationId xmlns:a16="http://schemas.microsoft.com/office/drawing/2014/main" id="{4525BD92-1C8E-9E04-F35E-5928023EBB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9400" y="6391274"/>
            <a:ext cx="466725" cy="466725"/>
          </a:xfrm>
          <a:prstGeom prst="rect">
            <a:avLst/>
          </a:prstGeom>
        </p:spPr>
      </p:pic>
    </p:spTree>
    <p:extLst>
      <p:ext uri="{BB962C8B-B14F-4D97-AF65-F5344CB8AC3E}">
        <p14:creationId xmlns:p14="http://schemas.microsoft.com/office/powerpoint/2010/main" val="659877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622</Words>
  <Application>Microsoft Office PowerPoint</Application>
  <PresentationFormat>Widescreen</PresentationFormat>
  <Paragraphs>35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Group exercise: evidence quest</vt:lpstr>
      <vt:lpstr>      Evidence quest acknowledgements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Commercial Determinants affect health, case study exercise</dc:title>
  <dc:creator>Anna Brook</dc:creator>
  <cp:lastModifiedBy>Anna Brook</cp:lastModifiedBy>
  <cp:revision>5</cp:revision>
  <dcterms:created xsi:type="dcterms:W3CDTF">2023-05-09T11:15:55Z</dcterms:created>
  <dcterms:modified xsi:type="dcterms:W3CDTF">2024-03-17T14:12:16Z</dcterms:modified>
</cp:coreProperties>
</file>