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489" autoAdjust="0"/>
  </p:normalViewPr>
  <p:slideViewPr>
    <p:cSldViewPr snapToGrid="0">
      <p:cViewPr varScale="1">
        <p:scale>
          <a:sx n="93" d="100"/>
          <a:sy n="93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E124F-17AD-4768-9398-60D19A89BF4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AFC9B-18A5-4C5C-A1AC-08787346A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9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AFC9B-18A5-4C5C-A1AC-08787346A9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9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BC5D-8811-4671-E406-19E69BE69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D8A49-861F-6241-C727-40BBBAE50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8C472-FDD4-DB87-6560-82A558EB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76AF-EE58-BBAB-6317-DDBD5AEA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EC856-65AD-A29A-5631-C1DF7758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9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9535-96EB-8C3B-96E1-72704E5B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D4B27-6422-A2A6-3ADE-F17312B3E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A68A6-85B5-3CB0-0EF2-E7C72DE8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FEFA-185B-E32A-05E8-3B03E54D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BEC92-CF61-D0B1-1A01-6888983A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00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5DF4E-B5FD-4461-D586-F7CFD913F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1160F-1B97-485C-40C8-3A8E89B6D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90209-754F-EFC0-FAC5-B0D153F4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F69ED-FC53-CF6E-8EB0-45F8FD35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12B08-7110-54F1-29FC-C8A679FB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4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E5A4-DD1D-17AD-28E1-F62A8D8F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4F53C-FF62-FBF6-411D-F4A03BB22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D8DC-3BA7-5256-6829-1B72CACE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6273-4C36-A1EF-9A78-ED5CD6B6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8740-7997-F6DB-1271-118B1F12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56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6C1C-191C-6386-4D9F-E5E20B4B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53631-BE59-A050-9389-45FED20A7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1917-2B11-46DE-3B46-C787D9BC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7B613-534D-FECE-8379-F203EB89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BEE8-1B0F-6F2F-3BCE-5D975498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6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C5A29-C850-E239-759F-D821963A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3E9EC-A6EA-C237-A8F4-56304A4E1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66C10-A646-D1EA-3C53-80CB04EF9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B992B-5B6F-48A8-0BBB-51F935C0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4FEF3-3629-E8B2-FC36-B68B53FD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0E980-1FC2-B979-850E-DA0A0A1C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E8FE-FE1F-27EB-0CBD-E3BF3CAA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F69EE-7BAC-EE45-48D1-8C4999D39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E40C9-21AD-39BC-9CBB-E41E57A45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4D412-16F5-7C5B-9197-7D00A1435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0A6C6-A1A9-8FD0-195C-2F31B4E3E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3DD9A-CD13-08AC-1C01-57D6DEFA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028D6-3EE0-F3F4-4A3C-E7CEE40D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DFCA6-764E-09F3-A733-C620C05F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9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4F35-3B78-C42D-E772-688CA2B8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9E714-BD9B-8E85-499E-2000792D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6E15C-6C2B-E551-7AF1-6F7D6D9D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0B15-980B-C4DC-1A4D-33418014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2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22B4F-7E5F-798E-1855-B7BB5B9F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11A182-7364-A4D6-09CD-CCE172D9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DCA7E-6965-FC4C-1492-020FAC7E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3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CF1F-707A-975F-9539-12A87C54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C981A-0087-F603-CB04-13C4AE39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ACA64-1D2E-2732-6D84-8D44180B4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51515-A653-F53D-1D3F-5F2C1C3C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4F168-BC05-0905-9874-346745D2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017DF-4FF7-A118-0412-F5C08F3B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9EA3-2AE5-89AB-5499-32E6340B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8A7C5-4E58-EE1E-2D94-D66E39120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B2C58-2468-BE31-D7EE-29741670E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076A-5990-BC09-14E4-DA73B310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C003A-5BA3-E0DD-BCBC-23F361F3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C1C9E-C0BA-15AD-A287-75A4E440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0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533990-F616-06F7-8199-E0AEC029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7E91-ABB8-55C5-21A3-E9903D300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EBDED-F6A4-F354-E6B1-F2C45AD7E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3367-BF7A-464A-9498-EEB5EE3B1116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9295-0EF4-E1BD-B59B-6A3DDED5D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B6F4-2200-6C88-9AF6-10CAB165C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F939-C4E8-41E2-802B-EB24A038C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48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2E32-9E13-CB97-C641-3C429F55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63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      Group exercise: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9EFE-236D-BC2D-ACEB-0A98C545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your small group, </a:t>
            </a:r>
            <a:r>
              <a:rPr lang="en-GB" b="1" dirty="0"/>
              <a:t>review the case study </a:t>
            </a:r>
            <a:r>
              <a:rPr lang="en-GB" dirty="0"/>
              <a:t>you have been given</a:t>
            </a:r>
          </a:p>
          <a:p>
            <a:r>
              <a:rPr lang="en-GB" b="1" dirty="0"/>
              <a:t>Pick out the mechanisms </a:t>
            </a:r>
            <a:r>
              <a:rPr lang="en-GB" dirty="0"/>
              <a:t>through which the Commercial Determinants of Health are affecting health and health inequalities</a:t>
            </a:r>
          </a:p>
          <a:p>
            <a:r>
              <a:rPr lang="en-GB" dirty="0"/>
              <a:t>See if you can </a:t>
            </a:r>
            <a:r>
              <a:rPr lang="en-GB" b="1" dirty="0"/>
              <a:t>identify ways these could be addressed </a:t>
            </a:r>
            <a:r>
              <a:rPr lang="en-GB" dirty="0"/>
              <a:t>to improve health and equality </a:t>
            </a:r>
          </a:p>
          <a:p>
            <a:r>
              <a:rPr lang="en-GB" dirty="0"/>
              <a:t>If you have time:</a:t>
            </a:r>
          </a:p>
          <a:p>
            <a:pPr lvl="1"/>
            <a:r>
              <a:rPr lang="en-GB" dirty="0"/>
              <a:t>you could think about </a:t>
            </a:r>
            <a:r>
              <a:rPr lang="en-GB" b="1" dirty="0"/>
              <a:t>whose roles </a:t>
            </a:r>
            <a:r>
              <a:rPr lang="en-GB" dirty="0"/>
              <a:t>would be involved in addressing them</a:t>
            </a:r>
          </a:p>
          <a:p>
            <a:pPr lvl="1"/>
            <a:r>
              <a:rPr lang="en-GB" dirty="0"/>
              <a:t>please try to think about any </a:t>
            </a:r>
            <a:r>
              <a:rPr lang="en-GB" b="1" dirty="0"/>
              <a:t>structural and preventative options </a:t>
            </a:r>
            <a:r>
              <a:rPr lang="en-GB" dirty="0"/>
              <a:t>that could help in the case study  </a:t>
            </a:r>
          </a:p>
          <a:p>
            <a:endParaRPr lang="en-GB" dirty="0"/>
          </a:p>
        </p:txBody>
      </p:sp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6D58836B-2030-50E8-C62D-2267E6A3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49989" y="9594"/>
            <a:ext cx="914400" cy="914400"/>
          </a:xfrm>
          <a:prstGeom prst="rect">
            <a:avLst/>
          </a:prstGeom>
        </p:spPr>
      </p:pic>
      <p:pic>
        <p:nvPicPr>
          <p:cNvPr id="7" name="Graphic 6" descr="Folder Search with solid fill">
            <a:extLst>
              <a:ext uri="{FF2B5EF4-FFF2-40B4-BE49-F238E27FC236}">
                <a16:creationId xmlns:a16="http://schemas.microsoft.com/office/drawing/2014/main" id="{157547D8-93C6-2F1D-D50C-AB22734AD7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64389" y="9594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0D64C8C-B87E-296B-52FB-701DF20C37E5}"/>
              </a:ext>
            </a:extLst>
          </p:cNvPr>
          <p:cNvSpPr/>
          <p:nvPr/>
        </p:nvSpPr>
        <p:spPr>
          <a:xfrm>
            <a:off x="1" y="6248499"/>
            <a:ext cx="12192000" cy="619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This document is part of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CDoH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Essentials (2024) Brook et al</a:t>
            </a:r>
          </a:p>
        </p:txBody>
      </p:sp>
      <p:pic>
        <p:nvPicPr>
          <p:cNvPr id="12" name="Graphic 5" descr="Single gear with solid fill">
            <a:extLst>
              <a:ext uri="{FF2B5EF4-FFF2-40B4-BE49-F238E27FC236}">
                <a16:creationId xmlns:a16="http://schemas.microsoft.com/office/drawing/2014/main" id="{772E4D68-888D-9B7D-E24C-BA118FEA2B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535" y="6249034"/>
            <a:ext cx="457200" cy="457200"/>
          </a:xfrm>
          <a:prstGeom prst="rect">
            <a:avLst/>
          </a:prstGeom>
        </p:spPr>
      </p:pic>
      <p:pic>
        <p:nvPicPr>
          <p:cNvPr id="13" name="Graphic 3" descr="Gears with solid fill">
            <a:extLst>
              <a:ext uri="{FF2B5EF4-FFF2-40B4-BE49-F238E27FC236}">
                <a16:creationId xmlns:a16="http://schemas.microsoft.com/office/drawing/2014/main" id="{43D7E16C-DE58-FAB2-F442-D7094DFE2D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400" y="6391274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2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Group exercise: case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Commercial Determinants affect health, case study exercise</dc:title>
  <dc:creator>Anna Brook</dc:creator>
  <cp:lastModifiedBy>Anna Brook</cp:lastModifiedBy>
  <cp:revision>5</cp:revision>
  <dcterms:created xsi:type="dcterms:W3CDTF">2023-05-09T11:15:55Z</dcterms:created>
  <dcterms:modified xsi:type="dcterms:W3CDTF">2024-03-17T11:57:11Z</dcterms:modified>
</cp:coreProperties>
</file>