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3" r:id="rId2"/>
    <p:sldId id="271" r:id="rId3"/>
    <p:sldId id="274" r:id="rId4"/>
    <p:sldId id="298" r:id="rId5"/>
    <p:sldId id="261" r:id="rId6"/>
    <p:sldId id="275" r:id="rId7"/>
    <p:sldId id="262" r:id="rId8"/>
    <p:sldId id="276" r:id="rId9"/>
    <p:sldId id="299" r:id="rId10"/>
    <p:sldId id="277" r:id="rId11"/>
    <p:sldId id="307" r:id="rId12"/>
    <p:sldId id="297" r:id="rId13"/>
    <p:sldId id="301" r:id="rId14"/>
    <p:sldId id="296" r:id="rId15"/>
    <p:sldId id="302" r:id="rId16"/>
    <p:sldId id="295" r:id="rId17"/>
    <p:sldId id="263" r:id="rId18"/>
    <p:sldId id="294" r:id="rId19"/>
    <p:sldId id="303" r:id="rId20"/>
    <p:sldId id="30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CCCCFF"/>
    <a:srgbClr val="FF9999"/>
    <a:srgbClr val="C5E0B4"/>
    <a:srgbClr val="FBE5D6"/>
    <a:srgbClr val="FF7C80"/>
    <a:srgbClr val="000000"/>
    <a:srgbClr val="A9E2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0858" autoAdjust="0"/>
  </p:normalViewPr>
  <p:slideViewPr>
    <p:cSldViewPr snapToGrid="0">
      <p:cViewPr varScale="1">
        <p:scale>
          <a:sx n="77" d="100"/>
          <a:sy n="77" d="100"/>
        </p:scale>
        <p:origin x="17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B5D4E7-7EBE-4449-848E-976CC76BE5B9}" type="datetimeFigureOut">
              <a:rPr lang="en-GB" smtClean="0"/>
              <a:t>25/04/2024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15B39-9B15-4838-8762-E2AB8C43BD8E}" type="slidenum">
              <a:rPr lang="en-GB" smtClean="0"/>
              <a:t>‹#›</a:t>
            </a:fld>
            <a:endParaRPr lang="en-GB"/>
          </a:p>
        </p:txBody>
      </p:sp>
    </p:spTree>
    <p:extLst>
      <p:ext uri="{BB962C8B-B14F-4D97-AF65-F5344CB8AC3E}">
        <p14:creationId xmlns:p14="http://schemas.microsoft.com/office/powerpoint/2010/main" val="1324536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eb.archive.org/web/20200327123115/https:/www.bat.com/group/sites/UK__9D9KCY.nsf/vwPagesWebLive/DOAWWEKR/$file/BAT_Sustainability_Strategy_Report_2019.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iris.who.int/bitstream/handle/10665/250131/9789241511247-eng.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thelancet.com/journals/lanpub/article/PIIS2468-2667(21)00098-0/fulltext#bib18"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thelancet.com/journals/lanpub/article/PIIS2468-2667(21)00098-0/fulltext#bib11" TargetMode="External"/><Relationship Id="rId4" Type="http://schemas.openxmlformats.org/officeDocument/2006/relationships/hyperlink" Target="https://www.thelancet.com/journals/lanpub/article/PIIS2468-2667(21)00098-0/fulltex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uppublishing.com/doi/full/10.3366/scot.2020.0304" TargetMode="External"/><Relationship Id="rId7" Type="http://schemas.openxmlformats.org/officeDocument/2006/relationships/hyperlink" Target="https://journals-sagepub-com.sheffield.idm.oclc.org/doi/full/10.1177/0952076712452290#bibr29-0952076712452290"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journals-sagepub-com.sheffield.idm.oclc.org/doi/full/10.1177/0952076712452290#bibr28-0952076712452290" TargetMode="External"/><Relationship Id="rId5" Type="http://schemas.openxmlformats.org/officeDocument/2006/relationships/hyperlink" Target="https://journals-sagepub-com.sheffield.idm.oclc.org/doi/full/10.1177/0952076712452290#bibr27-0952076712452290" TargetMode="External"/><Relationship Id="rId4" Type="http://schemas.openxmlformats.org/officeDocument/2006/relationships/hyperlink" Target="https://journals-sagepub-com.sheffield.idm.oclc.org/doi/full/10.1177/095207671245229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pps.who.int/iris/bitstream/handle/10665/179423/WHO_NMH_PND_15.6_eng.pdf" TargetMode="External"/><Relationship Id="rId7" Type="http://schemas.openxmlformats.org/officeDocument/2006/relationships/hyperlink" Target="https://tobaccotactics.org/wiki/tobacco-industry-and-tax/"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tobaccotactics.org/article/price-and-tax/#ttref-note-14" TargetMode="External"/><Relationship Id="rId5" Type="http://schemas.openxmlformats.org/officeDocument/2006/relationships/hyperlink" Target="https://tobaccotactics.org/article/price-and-tax/#ttref-note-16" TargetMode="External"/><Relationship Id="rId4" Type="http://schemas.openxmlformats.org/officeDocument/2006/relationships/hyperlink" Target="https://doi.org/10.1257/aer.96.4.1013"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obaccotactics.org/wiki/hill-&amp;-knowlto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tobaccotactics.org/wiki/tobacco-industry-research-committe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gbr01.safelinks.protection.outlook.com/?url=https%3A%2F%2Fwww.biteback2030.com%2Fnews%2Fwatch-video-fast-food-industry-dont-want-you-see&amp;data=05%7C02%7Canna.brook1%40nhs.net%7Ca4d0f36ae034463dc33c08dc235d4a53%7C37c354b285b047f5b22207b48d774ee3%7C0%7C0%7C638424130948768193%7CUnknown%7CTWFpbGZsb3d8eyJWIjoiMC4wLjAwMDAiLCJQIjoiV2luMzIiLCJBTiI6Ik1haWwiLCJXVCI6Mn0%3D%7C0%7C%7C%7C&amp;sdata=spYSAINkloUn25jQJ%2Bx%2Fsiy3aBnRfBmJYTa31wKW1TI%3D&amp;reserved=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Acknowledgements </a:t>
            </a:r>
          </a:p>
          <a:p>
            <a:endParaRPr lang="en-GB"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These materials were developed as a set by: Anna Brook with Katherine Körner, May van Schalkwyk &amp; Mark Petticrew</a:t>
            </a:r>
          </a:p>
          <a:p>
            <a:pPr marL="171450" indent="-171450">
              <a:buFont typeface="Arial" panose="020B0604020202020204" pitchFamily="34" charset="0"/>
              <a:buChar char="•"/>
            </a:pPr>
            <a:r>
              <a:rPr lang="en-GB" dirty="0"/>
              <a:t>With contributions from our action research partners including: Amy Barnes, Samuel Bostock, Emma Gibson, Susan Hampshaw, Tim Howells, Greg Stenson, Caroline Temperton, Maddy Ardern, Megan Doran, Stefanie Gissing, Matt Greensmith, Jo James, Edward O’Malley, Katie Powell, Emily Reed and Vicky Smyth.</a:t>
            </a:r>
          </a:p>
          <a:p>
            <a:pPr marL="171450" indent="-171450">
              <a:buFont typeface="Arial" panose="020B0604020202020204" pitchFamily="34" charset="0"/>
              <a:buChar char="•"/>
            </a:pPr>
            <a:r>
              <a:rPr lang="en-GB" dirty="0"/>
              <a:t>We acknowledge and appreciate the evidence developed by the many dedicated researchers whose work is cited and used throughout, the experience, tools, frameworks and case studies shared by practitioners and advocates, and the helpful feedback from our action research participants which also helped to shape these materials.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And to the researchers and organisations who have kindly agreed for their evidence to be included, especially for this section of materials: </a:t>
            </a:r>
            <a:r>
              <a:rPr lang="en-GB" sz="1200" dirty="0"/>
              <a:t>Anna Gilmore, Ben Hawkins, Jim McCambridge, Tobacco Tactics,  </a:t>
            </a:r>
            <a:r>
              <a:rPr lang="en-GB" sz="1200" dirty="0" err="1"/>
              <a:t>BiteBack</a:t>
            </a:r>
            <a:r>
              <a:rPr lang="en-GB" sz="1200" dirty="0"/>
              <a:t>, Kathrin Lauber, Anne Landman, May van Schalkwyk </a:t>
            </a:r>
            <a:r>
              <a:rPr lang="en-GB" dirty="0"/>
              <a:t>but please see acknowledgements on each slide and in the notes. </a:t>
            </a:r>
          </a:p>
        </p:txBody>
      </p:sp>
      <p:sp>
        <p:nvSpPr>
          <p:cNvPr id="4" name="Slide Number Placeholder 3"/>
          <p:cNvSpPr>
            <a:spLocks noGrp="1"/>
          </p:cNvSpPr>
          <p:nvPr>
            <p:ph type="sldNum" sz="quarter" idx="5"/>
          </p:nvPr>
        </p:nvSpPr>
        <p:spPr/>
        <p:txBody>
          <a:bodyPr/>
          <a:lstStyle/>
          <a:p>
            <a:fld id="{6F7F2ACA-913B-46A8-A64B-68780F63F82F}" type="slidenum">
              <a:rPr lang="en-GB" smtClean="0"/>
              <a:t>1</a:t>
            </a:fld>
            <a:endParaRPr lang="en-GB"/>
          </a:p>
        </p:txBody>
      </p:sp>
    </p:spTree>
    <p:extLst>
      <p:ext uri="{BB962C8B-B14F-4D97-AF65-F5344CB8AC3E}">
        <p14:creationId xmlns:p14="http://schemas.microsoft.com/office/powerpoint/2010/main" val="3078823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b="1" i="0" u="none" strike="noStrike" dirty="0">
                <a:solidFill>
                  <a:srgbClr val="000000"/>
                </a:solidFill>
                <a:effectLst/>
                <a:latin typeface="Arial" panose="020B0604020202020204" pitchFamily="34" charset="0"/>
              </a:rPr>
              <a:t>Supply chain and waste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221E1F"/>
                </a:solidFill>
                <a:latin typeface="Shaker 2 Lancet"/>
              </a:rPr>
              <a:t>Practices involved in the creation, distribution, retail, and waste management of products or services 	</a:t>
            </a:r>
          </a:p>
          <a:p>
            <a:pPr marL="0" indent="0">
              <a:buFontTx/>
              <a:buNone/>
            </a:pPr>
            <a:endParaRPr lang="en-GB" sz="1200" b="0" i="0" u="none" strike="noStrike" dirty="0">
              <a:solidFill>
                <a:srgbClr val="000000"/>
              </a:solidFill>
              <a:effectLst/>
              <a:latin typeface="Arial" panose="020B0604020202020204" pitchFamily="34" charset="0"/>
            </a:endParaRPr>
          </a:p>
          <a:p>
            <a:r>
              <a:rPr lang="en-GB" sz="1200" dirty="0">
                <a:effectLst/>
                <a:latin typeface="Arial" panose="020B060402020202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6F7F2ACA-913B-46A8-A64B-68780F63F82F}" type="slidenum">
              <a:rPr lang="en-GB" smtClean="0"/>
              <a:t>10</a:t>
            </a:fld>
            <a:endParaRPr lang="en-GB"/>
          </a:p>
        </p:txBody>
      </p:sp>
    </p:spTree>
    <p:extLst>
      <p:ext uri="{BB962C8B-B14F-4D97-AF65-F5344CB8AC3E}">
        <p14:creationId xmlns:p14="http://schemas.microsoft.com/office/powerpoint/2010/main" val="752994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Extract from Tobacco Tactics website: </a:t>
            </a:r>
          </a:p>
          <a:p>
            <a:r>
              <a:rPr lang="en-GB" dirty="0"/>
              <a:t>Tobacco companies’ stated goals for reducing carbon emissions do not, however, reflect these acknowledged causes. In the same report, BAT stated its goal to be the reduction of scope 1 and 2 emissions by 30% by 2025</a:t>
            </a:r>
            <a:r>
              <a:rPr lang="en-GB" baseline="30000" dirty="0"/>
              <a:t> (ref below)</a:t>
            </a:r>
            <a:r>
              <a:rPr lang="en-GB" dirty="0"/>
              <a:t>. Scope 1 and 2 emissions refer to those under a company’s “direct control”. These exclude so-called scope 3 emissions, or those embedded in the purchase of goods and services, transportation and distribution, capital goods, and activities influenced but not controlled by companies. </a:t>
            </a:r>
          </a:p>
          <a:p>
            <a:endParaRPr lang="en-GB" dirty="0"/>
          </a:p>
          <a:p>
            <a:r>
              <a:rPr lang="en-GB" dirty="0"/>
              <a:t>References for this information from Tobacco </a:t>
            </a:r>
            <a:r>
              <a:rPr lang="en-GB"/>
              <a:t>Tactics site:</a:t>
            </a:r>
            <a:endParaRPr lang="en-GB" dirty="0"/>
          </a:p>
          <a:p>
            <a:r>
              <a:rPr lang="en-GB" dirty="0"/>
              <a:t>British American Tobacco, </a:t>
            </a:r>
            <a:r>
              <a:rPr lang="en-GB" dirty="0">
                <a:hlinkClick r:id="rId3"/>
              </a:rPr>
              <a:t>Sustainability Strategy Report 2019</a:t>
            </a:r>
            <a:r>
              <a:rPr lang="en-GB" dirty="0"/>
              <a:t>, BAT website, March 2020, accessed April 2020</a:t>
            </a:r>
          </a:p>
        </p:txBody>
      </p:sp>
      <p:sp>
        <p:nvSpPr>
          <p:cNvPr id="4" name="Slide Number Placeholder 3"/>
          <p:cNvSpPr>
            <a:spLocks noGrp="1"/>
          </p:cNvSpPr>
          <p:nvPr>
            <p:ph type="sldNum" sz="quarter" idx="5"/>
          </p:nvPr>
        </p:nvSpPr>
        <p:spPr/>
        <p:txBody>
          <a:bodyPr/>
          <a:lstStyle/>
          <a:p>
            <a:fld id="{9C515B39-9B15-4838-8762-E2AB8C43BD8E}" type="slidenum">
              <a:rPr lang="en-GB" smtClean="0"/>
              <a:t>11</a:t>
            </a:fld>
            <a:endParaRPr lang="en-GB"/>
          </a:p>
        </p:txBody>
      </p:sp>
    </p:spTree>
    <p:extLst>
      <p:ext uri="{BB962C8B-B14F-4D97-AF65-F5344CB8AC3E}">
        <p14:creationId xmlns:p14="http://schemas.microsoft.com/office/powerpoint/2010/main" val="3137830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b="1" i="0" u="none" strike="noStrike" dirty="0">
                <a:solidFill>
                  <a:srgbClr val="000000"/>
                </a:solidFill>
                <a:effectLst/>
                <a:latin typeface="Arial" panose="020B0604020202020204" pitchFamily="34" charset="0"/>
              </a:rPr>
              <a:t>Labour &amp; employment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221E1F"/>
                </a:solidFill>
                <a:effectLst/>
                <a:latin typeface="Arial" panose="020B0604020202020204" pitchFamily="34" charset="0"/>
              </a:rPr>
              <a:t>P</a:t>
            </a:r>
            <a:r>
              <a:rPr lang="en-GB" sz="1800" b="0" i="0" u="none" strike="noStrike" baseline="0" dirty="0">
                <a:solidFill>
                  <a:srgbClr val="221E1F"/>
                </a:solidFill>
                <a:latin typeface="Shaker 2 Lancet"/>
              </a:rPr>
              <a:t>ractices to manage people employed directly within, or under contract to, the organisation within its supply chain 	</a:t>
            </a:r>
          </a:p>
          <a:p>
            <a:endParaRPr lang="en-GB" sz="1200" dirty="0">
              <a:effectLst/>
              <a:latin typeface="Arial" panose="020B060402020202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F7F2ACA-913B-46A8-A64B-68780F63F82F}" type="slidenum">
              <a:rPr lang="en-GB" smtClean="0"/>
              <a:t>12</a:t>
            </a:fld>
            <a:endParaRPr lang="en-GB"/>
          </a:p>
        </p:txBody>
      </p:sp>
    </p:spTree>
    <p:extLst>
      <p:ext uri="{BB962C8B-B14F-4D97-AF65-F5344CB8AC3E}">
        <p14:creationId xmlns:p14="http://schemas.microsoft.com/office/powerpoint/2010/main" val="2536599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Gilmore et al, 2023, Lancet series on Commercial Determinants of Health paper 1</a:t>
            </a:r>
          </a:p>
          <a:p>
            <a:r>
              <a:rPr lang="en-GB" dirty="0"/>
              <a:t>Quoting data from: </a:t>
            </a:r>
            <a:r>
              <a:rPr lang="en-GB" sz="1800" b="0" i="0" u="none" strike="noStrike" baseline="0" dirty="0">
                <a:solidFill>
                  <a:srgbClr val="000000"/>
                </a:solidFill>
                <a:latin typeface="ScalaLancetPro"/>
              </a:rPr>
              <a:t>Strategic Organizing </a:t>
            </a:r>
            <a:r>
              <a:rPr lang="en-GB" sz="1800" b="0" i="0" u="none" strike="noStrike" baseline="0" dirty="0" err="1">
                <a:solidFill>
                  <a:srgbClr val="000000"/>
                </a:solidFill>
                <a:latin typeface="ScalaLancetPro"/>
              </a:rPr>
              <a:t>Center</a:t>
            </a:r>
            <a:r>
              <a:rPr lang="en-GB" sz="1800" b="0" i="0" u="none" strike="noStrike" baseline="0" dirty="0">
                <a:solidFill>
                  <a:srgbClr val="000000"/>
                </a:solidFill>
                <a:latin typeface="ScalaLancetPro"/>
              </a:rPr>
              <a:t>. Primed for pain: Amazon’s epidemic </a:t>
            </a:r>
            <a:r>
              <a:rPr lang="en-GB" sz="1800" b="0" i="0" u="none" strike="noStrike" baseline="0" dirty="0">
                <a:solidFill>
                  <a:srgbClr val="211D1E"/>
                </a:solidFill>
                <a:latin typeface="ScalaLancetPro"/>
              </a:rPr>
              <a:t>of workplace injuries. Washington, DC: Strategic Organizing </a:t>
            </a:r>
            <a:r>
              <a:rPr lang="en-GB" sz="1800" b="0" i="0" u="none" strike="noStrike" baseline="0" dirty="0" err="1">
                <a:solidFill>
                  <a:srgbClr val="211D1E"/>
                </a:solidFill>
                <a:latin typeface="ScalaLancetPro"/>
              </a:rPr>
              <a:t>Center</a:t>
            </a:r>
            <a:r>
              <a:rPr lang="en-GB" sz="1800" b="0" i="0" u="none" strike="noStrike" baseline="0" dirty="0">
                <a:solidFill>
                  <a:srgbClr val="211D1E"/>
                </a:solidFill>
                <a:latin typeface="ScalaLancetPro"/>
              </a:rPr>
              <a:t>, 2021. </a:t>
            </a:r>
            <a:endParaRPr lang="en-GB" dirty="0"/>
          </a:p>
        </p:txBody>
      </p:sp>
      <p:sp>
        <p:nvSpPr>
          <p:cNvPr id="4" name="Slide Number Placeholder 3"/>
          <p:cNvSpPr>
            <a:spLocks noGrp="1"/>
          </p:cNvSpPr>
          <p:nvPr>
            <p:ph type="sldNum" sz="quarter" idx="5"/>
          </p:nvPr>
        </p:nvSpPr>
        <p:spPr/>
        <p:txBody>
          <a:bodyPr/>
          <a:lstStyle/>
          <a:p>
            <a:fld id="{9C515B39-9B15-4838-8762-E2AB8C43BD8E}" type="slidenum">
              <a:rPr lang="en-GB" smtClean="0"/>
              <a:t>13</a:t>
            </a:fld>
            <a:endParaRPr lang="en-GB"/>
          </a:p>
        </p:txBody>
      </p:sp>
    </p:spTree>
    <p:extLst>
      <p:ext uri="{BB962C8B-B14F-4D97-AF65-F5344CB8AC3E}">
        <p14:creationId xmlns:p14="http://schemas.microsoft.com/office/powerpoint/2010/main" val="185337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b="1" i="0" u="none" strike="noStrike" dirty="0">
                <a:solidFill>
                  <a:srgbClr val="000000"/>
                </a:solidFill>
                <a:effectLst/>
                <a:latin typeface="Arial" panose="020B0604020202020204" pitchFamily="34" charset="0"/>
              </a:rPr>
              <a:t>Financial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221E1F"/>
                </a:solidFill>
                <a:latin typeface="Shaker 2 Lancet"/>
              </a:rPr>
              <a:t>Practices to support financial position of the organisation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221E1F"/>
                </a:solidFill>
                <a:latin typeface="Shaker 2 Lancet"/>
              </a:rPr>
              <a:t>For example tax avoidance and evasion or lobbying to avoid the introduction of policies that may adversely affect the organisation or industry’s financial position </a:t>
            </a:r>
          </a:p>
          <a:p>
            <a:pPr marL="0" indent="0">
              <a:buFontTx/>
              <a:buNone/>
            </a:pPr>
            <a:endParaRPr lang="en-GB" sz="1200" b="0" i="0" u="none" strike="noStrike" dirty="0">
              <a:solidFill>
                <a:srgbClr val="000000"/>
              </a:solidFill>
              <a:effectLst/>
              <a:latin typeface="Arial" panose="020B0604020202020204" pitchFamily="34" charset="0"/>
            </a:endParaRPr>
          </a:p>
          <a:p>
            <a:r>
              <a:rPr lang="en-GB" sz="1200" dirty="0">
                <a:effectLst/>
                <a:latin typeface="Arial" panose="020B060402020202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6F7F2ACA-913B-46A8-A64B-68780F63F82F}" type="slidenum">
              <a:rPr lang="en-GB" smtClean="0"/>
              <a:t>14</a:t>
            </a:fld>
            <a:endParaRPr lang="en-GB"/>
          </a:p>
        </p:txBody>
      </p:sp>
    </p:spTree>
    <p:extLst>
      <p:ext uri="{BB962C8B-B14F-4D97-AF65-F5344CB8AC3E}">
        <p14:creationId xmlns:p14="http://schemas.microsoft.com/office/powerpoint/2010/main" val="771891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Extract from the paper: </a:t>
            </a:r>
          </a:p>
          <a:p>
            <a:pPr algn="l" fontAlgn="base"/>
            <a:r>
              <a:rPr lang="en-GB" b="1" i="0" dirty="0">
                <a:solidFill>
                  <a:srgbClr val="2A2A2A"/>
                </a:solidFill>
                <a:effectLst/>
                <a:latin typeface="Source Sans Pro" panose="020B0503030403020204" pitchFamily="34" charset="0"/>
              </a:rPr>
              <a:t>‘What may work to prevent or mitigate industry interference?</a:t>
            </a:r>
          </a:p>
          <a:p>
            <a:pPr algn="l" fontAlgn="base"/>
            <a:r>
              <a:rPr lang="en-GB" b="0" i="0" dirty="0">
                <a:solidFill>
                  <a:srgbClr val="2A2A2A"/>
                </a:solidFill>
                <a:effectLst/>
                <a:latin typeface="Merriweather" panose="00000500000000000000" pitchFamily="2" charset="0"/>
              </a:rPr>
              <a:t>Participants highlighted several ways in which industry interference could be addressed or mitigated. First, technical support from organisations such as the WHO, as well as targeted evidence were highlighted as key to robust, well-designed policies. Participants specifically noted that resources to pre-empt concerns and arguments raised by industry would be helpful. Second, a clearly communicated public health rationale and framing may help garner public support and avoid inadvertently feeding into opposing narratives. Similarly, fostering a broad public health presence in the public debate emerged as a potential way to mitigate the strong presence of industry positions in the media. This should focus on conveying the evidence and rationale underlying SSB taxation; additionally, the ‘polluter pays’ principle was highlighted as a potentially useful framing tool. Several respondents suggested that public health actors should also challenge the strong involvement of commercial actors in policy development given their clear conflicts of interest, while others remained favourable towards partnership working. Third, a strong, unified coalition which includes but is not limited to health was highlighted as important to countering well-organised anti-tax efforts. Lastly, the need for effective transparency measures surrounding political and charitable donations, lobbying and research funding was emphasised repeatedly.’</a:t>
            </a:r>
          </a:p>
          <a:p>
            <a:r>
              <a:rPr lang="en-GB" dirty="0"/>
              <a:t>https://academic.oup.com/eurpub/article/32/5/786/6696765?login=false </a:t>
            </a:r>
          </a:p>
          <a:p>
            <a:endParaRPr lang="en-GB" dirty="0"/>
          </a:p>
          <a:p>
            <a:r>
              <a:rPr lang="en-GB" dirty="0"/>
              <a:t>Background: ‘The evidence for meaningful health effects is strongest for taxes on sugar-sweetened beverages, with suggestions that SSB prices would need to be raised by 20%, or more. Such taxes lead to more than proportional reductions in SSB consumption and net reductions in caloric intake, and thus contribute to improving nutrition and reducing overweight, obesity and NCDs.’ </a:t>
            </a:r>
            <a:r>
              <a:rPr lang="en-GB" sz="1200" dirty="0">
                <a:hlinkClick r:id="rId3"/>
              </a:rPr>
              <a:t>https://iris.who.int/bitstream/handle/10665/250131/9789241511247-eng.pdf</a:t>
            </a:r>
            <a:r>
              <a:rPr lang="en-GB" sz="1200" dirty="0"/>
              <a:t> Fiscal Policies</a:t>
            </a:r>
          </a:p>
          <a:p>
            <a:r>
              <a:rPr lang="en-GB" sz="1200" dirty="0"/>
              <a:t>for Diet and Prevention of Noncommunicable Diseases, Technical Meeting Report</a:t>
            </a:r>
          </a:p>
          <a:p>
            <a:r>
              <a:rPr lang="en-GB" sz="1200" dirty="0"/>
              <a:t>5–6 May 2015, Geneva, Switzerland, WHO</a:t>
            </a:r>
          </a:p>
          <a:p>
            <a:endParaRPr lang="en-GB" dirty="0"/>
          </a:p>
          <a:p>
            <a:endParaRPr lang="en-GB" dirty="0"/>
          </a:p>
        </p:txBody>
      </p:sp>
      <p:sp>
        <p:nvSpPr>
          <p:cNvPr id="4" name="Slide Number Placeholder 3"/>
          <p:cNvSpPr>
            <a:spLocks noGrp="1"/>
          </p:cNvSpPr>
          <p:nvPr>
            <p:ph type="sldNum" sz="quarter" idx="5"/>
          </p:nvPr>
        </p:nvSpPr>
        <p:spPr/>
        <p:txBody>
          <a:bodyPr/>
          <a:lstStyle/>
          <a:p>
            <a:fld id="{9C515B39-9B15-4838-8762-E2AB8C43BD8E}" type="slidenum">
              <a:rPr lang="en-GB" smtClean="0"/>
              <a:t>15</a:t>
            </a:fld>
            <a:endParaRPr lang="en-GB"/>
          </a:p>
        </p:txBody>
      </p:sp>
    </p:spTree>
    <p:extLst>
      <p:ext uri="{BB962C8B-B14F-4D97-AF65-F5344CB8AC3E}">
        <p14:creationId xmlns:p14="http://schemas.microsoft.com/office/powerpoint/2010/main" val="60928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b="1" i="0" u="none" strike="noStrike" dirty="0">
                <a:solidFill>
                  <a:srgbClr val="000000"/>
                </a:solidFill>
                <a:effectLst/>
                <a:latin typeface="Arial" panose="020B0604020202020204" pitchFamily="34" charset="0"/>
              </a:rPr>
              <a:t>Reputation</a:t>
            </a:r>
            <a:endParaRPr lang="en-GB" sz="1200" b="0" i="0" u="none" strike="noStrike" dirty="0">
              <a:solidFill>
                <a:srgbClr val="000000"/>
              </a:solidFill>
              <a:effectLst/>
              <a:latin typeface="Arial" panose="020B0604020202020204" pitchFamily="34" charset="0"/>
            </a:endParaRPr>
          </a:p>
          <a:p>
            <a:r>
              <a:rPr lang="en-GB" sz="1800" b="0" i="0" u="none" strike="noStrike" baseline="0" dirty="0">
                <a:solidFill>
                  <a:srgbClr val="221E1F"/>
                </a:solidFill>
                <a:latin typeface="Shaker 2 Lancet"/>
              </a:rPr>
              <a:t>Efforts to shape legitimacy and credibility, reduce risk, and enhance corporate brand image 	</a:t>
            </a:r>
          </a:p>
          <a:p>
            <a:endParaRPr lang="en-GB" dirty="0"/>
          </a:p>
        </p:txBody>
      </p:sp>
      <p:sp>
        <p:nvSpPr>
          <p:cNvPr id="4" name="Slide Number Placeholder 3"/>
          <p:cNvSpPr>
            <a:spLocks noGrp="1"/>
          </p:cNvSpPr>
          <p:nvPr>
            <p:ph type="sldNum" sz="quarter" idx="5"/>
          </p:nvPr>
        </p:nvSpPr>
        <p:spPr/>
        <p:txBody>
          <a:bodyPr/>
          <a:lstStyle/>
          <a:p>
            <a:fld id="{6F7F2ACA-913B-46A8-A64B-68780F63F82F}" type="slidenum">
              <a:rPr lang="en-GB" smtClean="0"/>
              <a:t>16</a:t>
            </a:fld>
            <a:endParaRPr lang="en-GB"/>
          </a:p>
        </p:txBody>
      </p:sp>
    </p:spTree>
    <p:extLst>
      <p:ext uri="{BB962C8B-B14F-4D97-AF65-F5344CB8AC3E}">
        <p14:creationId xmlns:p14="http://schemas.microsoft.com/office/powerpoint/2010/main" val="3297006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211D1E"/>
                </a:solidFill>
                <a:latin typeface="ScalaLancetPro"/>
              </a:rPr>
              <a:t>For example funding youth programmes as a tactic to influence favourably government perspectives of the tobacco industry with the aim of preventing or delaying regulation of the industry (ref: Landman, A., Ling, P. M., &amp; Glantz, S. A. (2002). Tobacco industry youth smoking prevention programs: Protecting the industry and hurting tobacco control. American Journal of Public Health, 92(6), 917–930 https://ajph.aphapublications.org/doi/full/10.2105/AJPH.92.6.917) </a:t>
            </a:r>
          </a:p>
          <a:p>
            <a:endParaRPr lang="en-GB" dirty="0"/>
          </a:p>
        </p:txBody>
      </p:sp>
      <p:sp>
        <p:nvSpPr>
          <p:cNvPr id="4" name="Slide Number Placeholder 3"/>
          <p:cNvSpPr>
            <a:spLocks noGrp="1"/>
          </p:cNvSpPr>
          <p:nvPr>
            <p:ph type="sldNum" sz="quarter" idx="5"/>
          </p:nvPr>
        </p:nvSpPr>
        <p:spPr/>
        <p:txBody>
          <a:bodyPr/>
          <a:lstStyle/>
          <a:p>
            <a:fld id="{9C515B39-9B15-4838-8762-E2AB8C43BD8E}" type="slidenum">
              <a:rPr lang="en-GB" smtClean="0"/>
              <a:t>17</a:t>
            </a:fld>
            <a:endParaRPr lang="en-GB"/>
          </a:p>
        </p:txBody>
      </p:sp>
    </p:spTree>
    <p:extLst>
      <p:ext uri="{BB962C8B-B14F-4D97-AF65-F5344CB8AC3E}">
        <p14:creationId xmlns:p14="http://schemas.microsoft.com/office/powerpoint/2010/main" val="1481456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b="1" i="0" u="none" strike="noStrike" dirty="0">
                <a:solidFill>
                  <a:srgbClr val="000000"/>
                </a:solidFill>
                <a:effectLst/>
                <a:latin typeface="Arial" panose="020B0604020202020204" pitchFamily="34" charset="0"/>
              </a:rPr>
              <a:t>Affecting underlying drivers &amp; determinants </a:t>
            </a:r>
          </a:p>
          <a:p>
            <a:pPr marL="0" indent="0">
              <a:buFontTx/>
              <a:buNone/>
            </a:pPr>
            <a:endParaRPr lang="en-GB" sz="1200" b="0" i="0" u="none" strike="noStrike" dirty="0">
              <a:solidFill>
                <a:srgbClr val="000000"/>
              </a:solidFill>
              <a:effectLst/>
              <a:latin typeface="Arial" panose="020B0604020202020204" pitchFamily="34" charset="0"/>
            </a:endParaRPr>
          </a:p>
          <a:p>
            <a:r>
              <a:rPr lang="en-GB" b="1" dirty="0"/>
              <a:t>Individual responsibility</a:t>
            </a:r>
          </a:p>
          <a:p>
            <a:r>
              <a:rPr lang="en-GB" dirty="0"/>
              <a:t>Frame and reframe discussion and debate</a:t>
            </a:r>
          </a:p>
          <a:p>
            <a:r>
              <a:rPr lang="en-GB" dirty="0"/>
              <a:t>Promote narratives of personal or individual responsibility, moderation, consumer freedoms, free markets, the nanny state, government intrusion, and businesses as part of the 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Eg</a:t>
            </a:r>
            <a:r>
              <a:rPr lang="en-GB" dirty="0"/>
              <a:t> The plastics industry coined the term litterbug and created a campaign focused on personal responsibility for waste to distract from proposed regulations of their production practices (ref Public Health Playbook, Lacy-Nichols et al 2022)</a:t>
            </a:r>
            <a:endParaRPr lang="en-GB" sz="1200" dirty="0">
              <a:effectLst/>
              <a:latin typeface="Arial" panose="020B0604020202020204" pitchFamily="34" charset="0"/>
              <a:ea typeface="Calibri" panose="020F0502020204030204" pitchFamily="34" charset="0"/>
            </a:endParaRPr>
          </a:p>
          <a:p>
            <a:endParaRPr lang="en-GB" dirty="0"/>
          </a:p>
          <a:p>
            <a:r>
              <a:rPr lang="en-GB" dirty="0"/>
              <a:t>Lower regulation etc </a:t>
            </a:r>
          </a:p>
          <a:p>
            <a:endParaRPr lang="en-GB" dirty="0"/>
          </a:p>
          <a:p>
            <a:r>
              <a:rPr lang="en-GB" b="1" dirty="0"/>
              <a:t>Power</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cs typeface="Times New Roman" panose="02020603050405020304" pitchFamily="18" charset="0"/>
              </a:rPr>
              <a:t>At the 2021 UN Climate Change Conference (COP26), there were more delegates associated with the fossil fuel industry than with any single country. (REF)</a:t>
            </a:r>
          </a:p>
          <a:p>
            <a:endParaRPr lang="en-GB" dirty="0"/>
          </a:p>
        </p:txBody>
      </p:sp>
      <p:sp>
        <p:nvSpPr>
          <p:cNvPr id="4" name="Slide Number Placeholder 3"/>
          <p:cNvSpPr>
            <a:spLocks noGrp="1"/>
          </p:cNvSpPr>
          <p:nvPr>
            <p:ph type="sldNum" sz="quarter" idx="5"/>
          </p:nvPr>
        </p:nvSpPr>
        <p:spPr/>
        <p:txBody>
          <a:bodyPr/>
          <a:lstStyle/>
          <a:p>
            <a:fld id="{6F7F2ACA-913B-46A8-A64B-68780F63F82F}" type="slidenum">
              <a:rPr lang="en-GB" smtClean="0"/>
              <a:t>18</a:t>
            </a:fld>
            <a:endParaRPr lang="en-GB"/>
          </a:p>
        </p:txBody>
      </p:sp>
    </p:spTree>
    <p:extLst>
      <p:ext uri="{BB962C8B-B14F-4D97-AF65-F5344CB8AC3E}">
        <p14:creationId xmlns:p14="http://schemas.microsoft.com/office/powerpoint/2010/main" val="823928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Individualisation of the issue:</a:t>
            </a:r>
          </a:p>
          <a:p>
            <a:pPr marL="171450" indent="-171450">
              <a:buFontTx/>
              <a:buChar char="-"/>
            </a:pPr>
            <a:r>
              <a:rPr lang="en-GB" dirty="0"/>
              <a:t>The ‘problem’ gambler</a:t>
            </a:r>
          </a:p>
          <a:p>
            <a:pPr marL="0" indent="0">
              <a:buFontTx/>
              <a:buNone/>
            </a:pPr>
            <a:r>
              <a:rPr lang="en-GB" dirty="0"/>
              <a:t>Leading to </a:t>
            </a:r>
          </a:p>
          <a:p>
            <a:pPr marL="0" indent="0">
              <a:buFontTx/>
              <a:buNone/>
            </a:pPr>
            <a:r>
              <a:rPr lang="en-GB" dirty="0"/>
              <a:t>Individualisation of the solution</a:t>
            </a:r>
          </a:p>
          <a:p>
            <a:pPr marL="171450" indent="-171450">
              <a:buFontTx/>
              <a:buChar char="-"/>
            </a:pPr>
            <a:r>
              <a:rPr lang="en-GB" dirty="0"/>
              <a:t>‘responsible’ gambling </a:t>
            </a:r>
          </a:p>
          <a:p>
            <a:endParaRPr lang="en-GB" dirty="0"/>
          </a:p>
          <a:p>
            <a:r>
              <a:rPr lang="en-GB" dirty="0"/>
              <a:t>Analysis of ‘when the fun stops’ found:</a:t>
            </a:r>
          </a:p>
          <a:p>
            <a:pPr marL="171450" indent="-171450">
              <a:buFont typeface="Arial" panose="020B0604020202020204" pitchFamily="34" charset="0"/>
              <a:buChar char="•"/>
            </a:pPr>
            <a:r>
              <a:rPr lang="en-GB" dirty="0"/>
              <a:t>portraying any harms caused by their products as limited to an atypical minority, </a:t>
            </a:r>
          </a:p>
          <a:p>
            <a:pPr marL="171450" indent="-171450">
              <a:buFont typeface="Arial" panose="020B0604020202020204" pitchFamily="34" charset="0"/>
              <a:buChar char="•"/>
            </a:pPr>
            <a:r>
              <a:rPr lang="en-GB" dirty="0"/>
              <a:t>rejecting upstream determinants of harm, </a:t>
            </a:r>
          </a:p>
          <a:p>
            <a:pPr marL="171450" indent="-171450">
              <a:buFont typeface="Arial" panose="020B0604020202020204" pitchFamily="34" charset="0"/>
              <a:buChar char="•"/>
            </a:pPr>
            <a:r>
              <a:rPr lang="en-GB" dirty="0"/>
              <a:t>promoting individually-targeted voluntary measures,</a:t>
            </a:r>
          </a:p>
          <a:p>
            <a:pPr marL="0" indent="0">
              <a:buFont typeface="Arial" panose="020B0604020202020204" pitchFamily="34" charset="0"/>
              <a:buNone/>
            </a:pPr>
            <a:r>
              <a:rPr lang="en-GB" dirty="0"/>
              <a:t>all contrary to the evidence of what works in health promotion </a:t>
            </a:r>
          </a:p>
          <a:p>
            <a:pPr marL="0" indent="0">
              <a:buFont typeface="Arial" panose="020B0604020202020204" pitchFamily="34" charset="0"/>
              <a:buNone/>
            </a:pPr>
            <a:endParaRPr lang="en-GB" dirty="0"/>
          </a:p>
          <a:p>
            <a:r>
              <a:rPr lang="en-GB" dirty="0"/>
              <a:t>No evidence to support ‘safer gambling’ messages (Newell et al) </a:t>
            </a:r>
          </a:p>
          <a:p>
            <a:endParaRPr lang="en-GB" dirty="0"/>
          </a:p>
          <a:p>
            <a:r>
              <a:rPr lang="en-GB" dirty="0"/>
              <a:t>Refs</a:t>
            </a:r>
          </a:p>
          <a:p>
            <a:r>
              <a:rPr lang="en-GB" b="0" i="0" dirty="0">
                <a:solidFill>
                  <a:srgbClr val="505050"/>
                </a:solidFill>
                <a:effectLst/>
                <a:latin typeface="Source Sans Pro" panose="020B0503030403020204" pitchFamily="34" charset="0"/>
              </a:rPr>
              <a:t>In our study, no evidence was found for a protective effect of the most common UK safer gambling message. Alternative interventions should be considered as part of an evidence-based public health approach to reducing gambling-related harm. Newell et al 2022 https://www.thelancet.com/journals/lanpub/article/PIIS2468-2667(21)00279-6/fulltext </a:t>
            </a:r>
          </a:p>
          <a:p>
            <a:endParaRPr lang="en-GB" b="0" i="0" dirty="0">
              <a:solidFill>
                <a:srgbClr val="505050"/>
              </a:solidFill>
              <a:effectLst/>
              <a:latin typeface="Source Sans Pro" panose="020B0503030403020204" pitchFamily="34" charset="0"/>
            </a:endParaRPr>
          </a:p>
          <a:p>
            <a:r>
              <a:rPr lang="en-GB" dirty="0"/>
              <a:t>van Schalkwyk MCI, Maani N, McKee M, Thomas S, Knai C, Petticrew M (2021)“When the Fun Stops, Stop”: An analysis of the provenance, framing and evidence of a ‘responsible gambling’ campaign. </a:t>
            </a:r>
            <a:r>
              <a:rPr lang="en-GB" dirty="0" err="1"/>
              <a:t>PLoS</a:t>
            </a:r>
            <a:r>
              <a:rPr lang="en-GB" dirty="0"/>
              <a:t> ONE 16(8): e0255145. https://doi. org/10.1371/journal.pone.0255145 </a:t>
            </a:r>
            <a:endParaRPr lang="en-GB" b="0" i="0" dirty="0">
              <a:solidFill>
                <a:srgbClr val="505050"/>
              </a:solidFill>
              <a:effectLst/>
              <a:latin typeface="Source Sans Pro" panose="020B0503030403020204" pitchFamily="34" charset="0"/>
            </a:endParaRPr>
          </a:p>
          <a:p>
            <a:endParaRPr lang="en-GB" b="0" i="0" dirty="0">
              <a:solidFill>
                <a:srgbClr val="505050"/>
              </a:solidFill>
              <a:effectLst/>
              <a:latin typeface="Source Sans Pro" panose="020B0503030403020204" pitchFamily="34" charset="0"/>
            </a:endParaRPr>
          </a:p>
          <a:p>
            <a:endParaRPr lang="en-GB" b="0" i="0" dirty="0">
              <a:solidFill>
                <a:srgbClr val="505050"/>
              </a:solidFill>
              <a:effectLst/>
              <a:latin typeface="Source Sans Pro" panose="020B0503030403020204" pitchFamily="34" charset="0"/>
            </a:endParaRPr>
          </a:p>
          <a:p>
            <a:r>
              <a:rPr lang="en-GB" b="0" i="0" dirty="0">
                <a:solidFill>
                  <a:srgbClr val="505050"/>
                </a:solidFill>
                <a:effectLst/>
                <a:latin typeface="Source Sans Pro" panose="020B0503030403020204" pitchFamily="34" charset="0"/>
              </a:rPr>
              <a:t>Extracts:</a:t>
            </a:r>
          </a:p>
          <a:p>
            <a:r>
              <a:rPr lang="en-GB" dirty="0"/>
              <a:t>The analysis showed that the Senet Group’s framing of the problem, its causes, and proposed responses resemble those adopted by other industries and industry-funded groups. This involves portraying any harms caused by their products as limited to an atypical minority, rejecting upstream determinants of harm, and promoting individually-targeted voluntary measures, all contrary to the evidence of what works in health promotion, and what would characterise a public health approach. Neither the existing evidence base nor the evidence presented by the Senet Group support their claims about the campaign’s effectiveness. These findings add to concerns about industry-funded campaigns in other areas. To minimise conflicts of interest, interventions intended to address gambling-related harms, such as public education campaigns, should be evidence-based and developed, implemented and evaluated completely independent of the industry and industry-funded organisations van Schalkwyk et al 2021</a:t>
            </a:r>
            <a:endParaRPr lang="en-GB" b="0" i="0" dirty="0">
              <a:solidFill>
                <a:srgbClr val="505050"/>
              </a:solidFill>
              <a:effectLst/>
              <a:latin typeface="Source Sans Pro" panose="020B0503030403020204" pitchFamily="34" charset="0"/>
            </a:endParaRPr>
          </a:p>
          <a:p>
            <a:endParaRPr lang="en-GB" b="0" i="0" dirty="0">
              <a:solidFill>
                <a:srgbClr val="505050"/>
              </a:solidFill>
              <a:effectLst/>
              <a:latin typeface="Source Sans Pro" panose="020B0503030403020204" pitchFamily="34" charset="0"/>
            </a:endParaRPr>
          </a:p>
          <a:p>
            <a:r>
              <a:rPr lang="en-GB" dirty="0"/>
              <a:t>In 2014 four of the UK’s then largest gambling companies (William Hill, Ladbrokes, Coral, and Paddy Power) formed the Senet Group</a:t>
            </a:r>
            <a:endParaRPr lang="en-GB" b="0" i="0" dirty="0">
              <a:solidFill>
                <a:srgbClr val="505050"/>
              </a:solidFill>
              <a:effectLst/>
              <a:latin typeface="Source Sans Pro" panose="020B0503030403020204" pitchFamily="34" charset="0"/>
            </a:endParaRPr>
          </a:p>
          <a:p>
            <a:endParaRPr lang="en-GB" b="0" i="0" dirty="0">
              <a:solidFill>
                <a:srgbClr val="505050"/>
              </a:solidFill>
              <a:effectLst/>
              <a:latin typeface="Source Sans Pro" panose="020B0503030403020204" pitchFamily="34" charset="0"/>
            </a:endParaRPr>
          </a:p>
          <a:p>
            <a:pPr algn="l"/>
            <a:r>
              <a:rPr lang="en-GB" b="0" i="0" dirty="0">
                <a:solidFill>
                  <a:srgbClr val="505050"/>
                </a:solidFill>
                <a:effectLst/>
                <a:latin typeface="Source Sans Pro" panose="020B0503030403020204" pitchFamily="34" charset="0"/>
              </a:rPr>
              <a:t>As documented by Schüll,</a:t>
            </a:r>
            <a:r>
              <a:rPr lang="en-GB" b="0" i="0" u="none" strike="noStrike" baseline="30000" dirty="0">
                <a:solidFill>
                  <a:srgbClr val="00549E"/>
                </a:solidFill>
                <a:effectLst/>
                <a:latin typeface="Source Sans Pro" panose="020B0503030403020204" pitchFamily="34" charset="0"/>
                <a:hlinkClick r:id="rId3"/>
              </a:rPr>
              <a:t>18</a:t>
            </a:r>
            <a:r>
              <a:rPr lang="en-GB" b="0" i="0" u="none" strike="noStrike" baseline="30000" dirty="0">
                <a:solidFill>
                  <a:srgbClr val="00549E"/>
                </a:solidFill>
                <a:effectLst/>
                <a:latin typeface="Source Sans Pro" panose="020B0503030403020204" pitchFamily="34" charset="0"/>
              </a:rPr>
              <a:t> </a:t>
            </a:r>
            <a:r>
              <a:rPr lang="en-GB" b="0" i="0" dirty="0">
                <a:solidFill>
                  <a:srgbClr val="505050"/>
                </a:solidFill>
                <a:effectLst/>
                <a:latin typeface="Source Sans Pro" panose="020B0503030403020204" pitchFamily="34" charset="0"/>
              </a:rPr>
              <a:t> the design of electronic gaming machines seeks to optimise speed, length, and intensity of play, creating products that extract maximum revenue per available customer. In addition, the use of simple estimates of the prevalence of problem gambling and comparisons over time are highly problematic and involve misleading indicators of harm, and should not form the basis of policy making.</a:t>
            </a:r>
            <a:r>
              <a:rPr lang="en-GB" b="0" i="0" u="none" strike="noStrike" baseline="30000" dirty="0">
                <a:solidFill>
                  <a:srgbClr val="00549E"/>
                </a:solidFill>
                <a:effectLst/>
                <a:latin typeface="Source Sans Pro" panose="020B0503030403020204" pitchFamily="34" charset="0"/>
                <a:hlinkClick r:id="rId4"/>
              </a:rPr>
              <a:t>7</a:t>
            </a:r>
            <a:r>
              <a:rPr lang="en-GB" b="0" i="0" u="none" strike="noStrike" baseline="30000" dirty="0">
                <a:solidFill>
                  <a:srgbClr val="00549E"/>
                </a:solidFill>
                <a:effectLst/>
                <a:latin typeface="Source Sans Pro" panose="020B0503030403020204" pitchFamily="34" charset="0"/>
              </a:rPr>
              <a:t> </a:t>
            </a:r>
            <a:r>
              <a:rPr lang="en-GB" b="0" i="0" baseline="30000" dirty="0">
                <a:solidFill>
                  <a:srgbClr val="505050"/>
                </a:solidFill>
                <a:effectLst/>
                <a:latin typeface="Source Sans Pro" panose="020B0503030403020204" pitchFamily="34" charset="0"/>
              </a:rPr>
              <a:t>, </a:t>
            </a:r>
            <a:r>
              <a:rPr lang="en-GB" b="0" i="0" dirty="0">
                <a:solidFill>
                  <a:srgbClr val="505050"/>
                </a:solidFill>
                <a:effectLst/>
                <a:latin typeface="Source Sans Pro" panose="020B0503030403020204" pitchFamily="34" charset="0"/>
              </a:rPr>
              <a:t> </a:t>
            </a:r>
            <a:r>
              <a:rPr lang="en-GB" b="0" i="0" u="none" strike="noStrike" baseline="30000" dirty="0">
                <a:solidFill>
                  <a:srgbClr val="00549E"/>
                </a:solidFill>
                <a:effectLst/>
                <a:latin typeface="Source Sans Pro" panose="020B0503030403020204" pitchFamily="34" charset="0"/>
                <a:hlinkClick r:id="rId4"/>
              </a:rPr>
              <a:t>13</a:t>
            </a:r>
            <a:r>
              <a:rPr lang="en-GB" b="0" i="0" baseline="30000" dirty="0">
                <a:solidFill>
                  <a:srgbClr val="505050"/>
                </a:solidFill>
                <a:effectLst/>
                <a:latin typeface="Source Sans Pro" panose="020B0503030403020204" pitchFamily="34" charset="0"/>
              </a:rPr>
              <a:t>, </a:t>
            </a:r>
            <a:r>
              <a:rPr lang="en-GB" b="0" i="0" dirty="0">
                <a:solidFill>
                  <a:srgbClr val="505050"/>
                </a:solidFill>
                <a:effectLst/>
                <a:latin typeface="Source Sans Pro" panose="020B0503030403020204" pitchFamily="34" charset="0"/>
              </a:rPr>
              <a:t> </a:t>
            </a:r>
            <a:r>
              <a:rPr lang="en-GB" b="0" i="0" u="none" strike="noStrike" baseline="30000" dirty="0">
                <a:solidFill>
                  <a:srgbClr val="00549E"/>
                </a:solidFill>
                <a:effectLst/>
                <a:latin typeface="Source Sans Pro" panose="020B0503030403020204" pitchFamily="34" charset="0"/>
                <a:hlinkClick r:id="rId4"/>
              </a:rPr>
              <a:t>70</a:t>
            </a:r>
            <a:r>
              <a:rPr lang="en-GB" b="0" i="0" dirty="0">
                <a:solidFill>
                  <a:srgbClr val="505050"/>
                </a:solidFill>
                <a:effectLst/>
                <a:latin typeface="Source Sans Pro" panose="020B0503030403020204" pitchFamily="34" charset="0"/>
              </a:rPr>
              <a:t> The claim that only a minority is harmed is highly contested by some advocates and researchers in the field. Using prevalence within the entire population is misleading; if the denominator is restricted to the gambling population or, even more so, to those who gamble regularly, a different picture emerges.</a:t>
            </a:r>
            <a:r>
              <a:rPr lang="en-GB" b="0" i="0" u="none" strike="noStrike" baseline="30000" dirty="0">
                <a:solidFill>
                  <a:srgbClr val="00549E"/>
                </a:solidFill>
                <a:effectLst/>
                <a:latin typeface="Source Sans Pro" panose="020B0503030403020204" pitchFamily="34" charset="0"/>
                <a:hlinkClick r:id="rId3"/>
              </a:rPr>
              <a:t>18</a:t>
            </a:r>
            <a:r>
              <a:rPr lang="en-GB" b="0" i="0" u="none" strike="noStrike" baseline="30000" dirty="0">
                <a:solidFill>
                  <a:srgbClr val="00549E"/>
                </a:solidFill>
                <a:effectLst/>
                <a:latin typeface="Source Sans Pro" panose="020B0503030403020204" pitchFamily="34" charset="0"/>
              </a:rPr>
              <a:t> </a:t>
            </a:r>
            <a:r>
              <a:rPr lang="en-GB" b="0" i="0" dirty="0">
                <a:solidFill>
                  <a:srgbClr val="505050"/>
                </a:solidFill>
                <a:effectLst/>
                <a:latin typeface="Source Sans Pro" panose="020B0503030403020204" pitchFamily="34" charset="0"/>
              </a:rPr>
              <a:t> For example, Livingstone and Woolley found that over half of those who regularly use electronic gaming machines either have, or are at risk of, problem gambling.</a:t>
            </a:r>
            <a:r>
              <a:rPr lang="en-GB" b="0" i="0" u="none" strike="noStrike" baseline="30000" dirty="0">
                <a:solidFill>
                  <a:srgbClr val="00549E"/>
                </a:solidFill>
                <a:effectLst/>
                <a:latin typeface="Source Sans Pro" panose="020B0503030403020204" pitchFamily="34" charset="0"/>
                <a:hlinkClick r:id="rId5"/>
              </a:rPr>
              <a:t>11</a:t>
            </a:r>
            <a:endParaRPr lang="en-GB" b="0" i="0" dirty="0">
              <a:solidFill>
                <a:srgbClr val="505050"/>
              </a:solidFill>
              <a:effectLst/>
              <a:latin typeface="Source Sans Pro" panose="020B0503030403020204" pitchFamily="34" charset="0"/>
            </a:endParaRPr>
          </a:p>
          <a:p>
            <a:r>
              <a:rPr lang="en-GB" dirty="0"/>
              <a:t>https://www.thelancet.com/journals/lanpub/article/PIIS2468-2667(21)00098-0/fulltext </a:t>
            </a:r>
          </a:p>
        </p:txBody>
      </p:sp>
      <p:sp>
        <p:nvSpPr>
          <p:cNvPr id="4" name="Slide Number Placeholder 3"/>
          <p:cNvSpPr>
            <a:spLocks noGrp="1"/>
          </p:cNvSpPr>
          <p:nvPr>
            <p:ph type="sldNum" sz="quarter" idx="5"/>
          </p:nvPr>
        </p:nvSpPr>
        <p:spPr/>
        <p:txBody>
          <a:bodyPr/>
          <a:lstStyle/>
          <a:p>
            <a:fld id="{9C515B39-9B15-4838-8762-E2AB8C43BD8E}" type="slidenum">
              <a:rPr lang="en-GB" smtClean="0"/>
              <a:t>19</a:t>
            </a:fld>
            <a:endParaRPr lang="en-GB"/>
          </a:p>
        </p:txBody>
      </p:sp>
    </p:spTree>
    <p:extLst>
      <p:ext uri="{BB962C8B-B14F-4D97-AF65-F5344CB8AC3E}">
        <p14:creationId xmlns:p14="http://schemas.microsoft.com/office/powerpoint/2010/main" val="1185558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b="1" i="0" u="none" strike="noStrike" dirty="0">
                <a:solidFill>
                  <a:srgbClr val="000000"/>
                </a:solidFill>
                <a:effectLst/>
                <a:latin typeface="Arial" panose="020B0604020202020204" pitchFamily="34" charset="0"/>
              </a:rPr>
              <a:t>Already covered earlier </a:t>
            </a:r>
            <a:r>
              <a:rPr lang="en-GB" sz="1200" b="0" i="0" u="none" strike="noStrike" dirty="0">
                <a:solidFill>
                  <a:srgbClr val="000000"/>
                </a:solidFill>
                <a:effectLst/>
                <a:latin typeface="Arial" panose="020B0604020202020204" pitchFamily="34" charset="0"/>
              </a:rPr>
              <a:t>(</a:t>
            </a:r>
            <a:r>
              <a:rPr lang="en-GB" sz="1200" b="1" i="0" u="none" strike="noStrike" dirty="0">
                <a:solidFill>
                  <a:srgbClr val="000000"/>
                </a:solidFill>
                <a:effectLst/>
                <a:latin typeface="Arial" panose="020B0604020202020204" pitchFamily="34" charset="0"/>
              </a:rPr>
              <a:t>quick re-cap - not needed if going straight from presentation in section 2 to 3a</a:t>
            </a:r>
            <a:r>
              <a:rPr lang="en-GB" sz="1200" b="0" i="0" u="none" strike="noStrike" dirty="0">
                <a:solidFill>
                  <a:srgbClr val="000000"/>
                </a:solidFill>
                <a:effectLst/>
                <a:latin typeface="Arial" panose="020B0604020202020204" pitchFamily="34" charset="0"/>
              </a:rPr>
              <a:t>): </a:t>
            </a:r>
          </a:p>
          <a:p>
            <a:pPr marL="285750" indent="-285750">
              <a:buFontTx/>
              <a:buChar char="-"/>
            </a:pPr>
            <a:r>
              <a:rPr lang="en-GB" sz="1200" b="0" i="0" u="none" strike="noStrike" dirty="0">
                <a:solidFill>
                  <a:srgbClr val="000000"/>
                </a:solidFill>
                <a:effectLst/>
                <a:latin typeface="Arial" panose="020B0604020202020204" pitchFamily="34" charset="0"/>
              </a:rPr>
              <a:t>Why this is important: people are dying &amp; struggling with poor health too early with substantial inequalities </a:t>
            </a:r>
          </a:p>
          <a:p>
            <a:pPr marL="285750" indent="-285750">
              <a:buFontTx/>
              <a:buChar char="-"/>
            </a:pPr>
            <a:r>
              <a:rPr lang="en-GB" sz="1200" b="0" i="0" u="none" strike="noStrike" dirty="0">
                <a:solidFill>
                  <a:srgbClr val="000000"/>
                </a:solidFill>
                <a:effectLst/>
                <a:latin typeface="Arial" panose="020B0604020202020204" pitchFamily="34" charset="0"/>
              </a:rPr>
              <a:t>This is driven largely by non-communicable diseases (mainly cancer, cardiovascular disease, chronic respiratory diseases, and diabetes) </a:t>
            </a:r>
          </a:p>
          <a:p>
            <a:pPr marL="285750" indent="-285750">
              <a:buFontTx/>
              <a:buChar char="-"/>
            </a:pPr>
            <a:r>
              <a:rPr lang="en-GB" sz="1200" b="0" i="0" u="none" strike="noStrike" dirty="0">
                <a:solidFill>
                  <a:srgbClr val="000000"/>
                </a:solidFill>
                <a:effectLst/>
                <a:latin typeface="Arial" panose="020B0604020202020204" pitchFamily="34" charset="0"/>
              </a:rPr>
              <a:t>Commercial determinants make a large contribution to early deaths and ill-health </a:t>
            </a:r>
          </a:p>
          <a:p>
            <a:pPr marL="285750" indent="-285750">
              <a:buFontTx/>
              <a:buChar char="-"/>
            </a:pPr>
            <a:r>
              <a:rPr lang="en-GB" sz="1200" b="0" i="0" u="none" strike="noStrike" dirty="0">
                <a:solidFill>
                  <a:srgbClr val="000000"/>
                </a:solidFill>
                <a:effectLst/>
                <a:latin typeface="Arial" panose="020B0604020202020204" pitchFamily="34" charset="0"/>
              </a:rPr>
              <a:t>We need to rebalance the system in favour of people’s interests and address </a:t>
            </a:r>
            <a:r>
              <a:rPr lang="en-GB" sz="1200" b="0" i="0" u="none" strike="noStrike" dirty="0" err="1">
                <a:solidFill>
                  <a:srgbClr val="000000"/>
                </a:solidFill>
                <a:effectLst/>
                <a:latin typeface="Arial" panose="020B0604020202020204" pitchFamily="34" charset="0"/>
              </a:rPr>
              <a:t>CDoH</a:t>
            </a:r>
            <a:r>
              <a:rPr lang="en-GB" sz="1200" b="0" i="0" u="none" strike="noStrike" dirty="0">
                <a:solidFill>
                  <a:srgbClr val="000000"/>
                </a:solidFill>
                <a:effectLst/>
                <a:latin typeface="Arial" panose="020B0604020202020204" pitchFamily="34" charset="0"/>
              </a:rPr>
              <a:t> if we are to protect our residents from harm </a:t>
            </a:r>
          </a:p>
          <a:p>
            <a:endParaRPr lang="en-GB" sz="1200" b="1" i="0" u="none" strike="noStrike" dirty="0">
              <a:solidFill>
                <a:srgbClr val="000000"/>
              </a:solidFill>
              <a:effectLst/>
              <a:latin typeface="Arial" panose="020B0604020202020204" pitchFamily="34" charset="0"/>
            </a:endParaRPr>
          </a:p>
          <a:p>
            <a:pPr marL="0" indent="0">
              <a:buFontTx/>
              <a:buNone/>
            </a:pPr>
            <a:r>
              <a:rPr lang="en-GB" sz="1200" b="0" i="0" u="none" strike="noStrike" dirty="0">
                <a:solidFill>
                  <a:srgbClr val="000000"/>
                </a:solidFill>
                <a:effectLst/>
                <a:latin typeface="Arial" panose="020B0604020202020204" pitchFamily="34" charset="0"/>
              </a:rPr>
              <a:t>As a reminder, the practices in this model include (</a:t>
            </a:r>
            <a:r>
              <a:rPr lang="en-GB" sz="1200" b="1" i="0" u="none" strike="noStrike" dirty="0">
                <a:solidFill>
                  <a:srgbClr val="000000"/>
                </a:solidFill>
                <a:effectLst/>
                <a:latin typeface="Arial" panose="020B0604020202020204" pitchFamily="34" charset="0"/>
              </a:rPr>
              <a:t>quick re-cap - not needed if going straight from 2a to 3a – can merge whichever of these slides used with presentation 2a</a:t>
            </a:r>
            <a:r>
              <a:rPr lang="en-GB" sz="1200" b="0" i="0" u="none" strike="noStrike" dirty="0">
                <a:solidFill>
                  <a:srgbClr val="000000"/>
                </a:solidFill>
                <a:effectLst/>
                <a:latin typeface="Arial" panose="020B0604020202020204" pitchFamily="34" charset="0"/>
              </a:rPr>
              <a:t>): </a:t>
            </a:r>
          </a:p>
          <a:p>
            <a:pPr marL="0" indent="0">
              <a:buFontTx/>
              <a:buNone/>
            </a:pPr>
            <a:r>
              <a:rPr lang="en-GB" sz="1200" b="1" i="0" u="none" strike="noStrike" baseline="0" dirty="0">
                <a:solidFill>
                  <a:srgbClr val="211D1E"/>
                </a:solidFill>
                <a:latin typeface="ScalaLancetPro"/>
              </a:rPr>
              <a:t>Political, scientific, and marketing practices </a:t>
            </a:r>
            <a:r>
              <a:rPr lang="en-GB" sz="1200" b="0" i="0" u="none" strike="noStrike" baseline="0" dirty="0">
                <a:solidFill>
                  <a:srgbClr val="211D1E"/>
                </a:solidFill>
                <a:latin typeface="ScalaLancetPro"/>
              </a:rPr>
              <a:t>which mainly cause health harm by maximising the use of potentially harmful products, either directly or by enabling corporations to block, delay, or weaken policy and deter litigation.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rgbClr val="211D1E"/>
                </a:solidFill>
                <a:latin typeface="ScalaLancetPro"/>
              </a:rPr>
              <a:t>Labour, supply chain, and financial practices</a:t>
            </a:r>
            <a:r>
              <a:rPr lang="en-GB" sz="1200" b="0" i="0" u="none" strike="noStrike" baseline="0" dirty="0">
                <a:solidFill>
                  <a:srgbClr val="211D1E"/>
                </a:solidFill>
                <a:latin typeface="ScalaLancetPro"/>
              </a:rPr>
              <a:t> which mainly harm health when a narrow focus on profit at any cost fails to consider societal effects.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211D1E"/>
              </a:solidFill>
              <a:effectLst/>
              <a:latin typeface="ScalaLancet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rgbClr val="211D1E"/>
                </a:solidFill>
                <a:latin typeface="Shaker 2 Lancet"/>
              </a:rPr>
              <a:t>Reputation management </a:t>
            </a:r>
            <a:r>
              <a:rPr lang="en-GB" sz="1200" b="0" i="0" u="none" strike="noStrike" baseline="0" dirty="0">
                <a:solidFill>
                  <a:srgbClr val="211D1E"/>
                </a:solidFill>
                <a:latin typeface="Shaker 2 Lancet"/>
              </a:rPr>
              <a:t>is about efforts to shape legitimacy and credibility, reduce risk, and enhance corporate brand image – these help create systems, norms and values and an environment in which the other practices are enables.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211D1E"/>
              </a:solidFill>
              <a:effectLst/>
              <a:latin typeface="ScalaLancet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rgbClr val="211D1E"/>
                </a:solidFill>
                <a:latin typeface="Shaker 2 Lancet"/>
              </a:rPr>
              <a:t>All of these affect the underlying drivers </a:t>
            </a:r>
            <a:r>
              <a:rPr lang="en-GB" sz="1200" b="0" i="0" u="none" strike="noStrike" baseline="0" dirty="0">
                <a:solidFill>
                  <a:srgbClr val="211D1E"/>
                </a:solidFill>
                <a:latin typeface="Shaker 2 Lancet"/>
              </a:rPr>
              <a:t>(such as power, norms) </a:t>
            </a:r>
            <a:r>
              <a:rPr lang="en-GB" sz="1200" b="1" i="0" u="none" strike="noStrike" baseline="0" dirty="0">
                <a:solidFill>
                  <a:srgbClr val="211D1E"/>
                </a:solidFill>
                <a:latin typeface="Shaker 2 Lancet"/>
              </a:rPr>
              <a:t>and determinants of health </a:t>
            </a:r>
            <a:r>
              <a:rPr lang="en-GB" sz="1200" b="0" i="0" u="none" strike="noStrike" baseline="0" dirty="0">
                <a:solidFill>
                  <a:srgbClr val="211D1E"/>
                </a:solidFill>
                <a:latin typeface="Shaker 2 Lancet"/>
              </a:rPr>
              <a:t>(such as political &amp; economic system, regulatory &amp; upstream approaches, public policy such as housing, transport etc, environment, community etc)</a:t>
            </a:r>
            <a:endParaRPr lang="en-GB" sz="1200" b="1" i="0" u="none" strike="noStrike" baseline="0" dirty="0">
              <a:solidFill>
                <a:srgbClr val="211D1E"/>
              </a:solidFill>
              <a:latin typeface="Shaker 2 Lancet"/>
            </a:endParaRPr>
          </a:p>
          <a:p>
            <a:pPr marL="0" indent="0">
              <a:buFontTx/>
              <a:buNone/>
            </a:pPr>
            <a:r>
              <a:rPr lang="en-GB" sz="1200" b="0" i="0" u="none" strike="noStrike" dirty="0">
                <a:solidFill>
                  <a:srgbClr val="000000"/>
                </a:solidFill>
                <a:effectLst/>
                <a:latin typeface="Arial" panose="020B0604020202020204" pitchFamily="34" charset="0"/>
              </a:rPr>
              <a:t>For example, by using power to focus more on individual responsibility and less effective ‘downstream’ measures and moving the conversation away from regulation &amp; legislation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211D1E"/>
              </a:solidFill>
              <a:effectLst/>
              <a:latin typeface="ScalaLancet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dirty="0">
              <a:solidFill>
                <a:srgbClr val="000000"/>
              </a:solidFill>
              <a:effectLst/>
              <a:latin typeface="Arial" panose="020B0604020202020204" pitchFamily="34" charset="0"/>
            </a:endParaRPr>
          </a:p>
          <a:p>
            <a:pPr marL="0" indent="0">
              <a:buFontTx/>
              <a:buNone/>
            </a:pPr>
            <a:r>
              <a:rPr lang="en-GB" sz="1200" b="0" i="0" u="none" strike="noStrike" dirty="0">
                <a:solidFill>
                  <a:srgbClr val="000000"/>
                </a:solidFill>
                <a:effectLst/>
                <a:latin typeface="Arial" panose="020B0604020202020204" pitchFamily="34" charset="0"/>
              </a:rPr>
              <a:t>We’ll now give a few more examples of the specific ways in which these have happened </a:t>
            </a:r>
            <a:endParaRPr lang="en-GB" sz="1200" b="1" i="0" u="none" strike="noStrike" dirty="0">
              <a:solidFill>
                <a:srgbClr val="000000"/>
              </a:solidFill>
              <a:effectLst/>
              <a:latin typeface="Arial" panose="020B0604020202020204" pitchFamily="34" charset="0"/>
            </a:endParaRPr>
          </a:p>
          <a:p>
            <a:endParaRPr lang="en-GB" sz="1200" b="1" i="0" u="none" strike="noStrike" dirty="0">
              <a:solidFill>
                <a:srgbClr val="000000"/>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F7F2ACA-913B-46A8-A64B-68780F63F82F}" type="slidenum">
              <a:rPr lang="en-GB" smtClean="0"/>
              <a:t>2</a:t>
            </a:fld>
            <a:endParaRPr lang="en-GB"/>
          </a:p>
        </p:txBody>
      </p:sp>
    </p:spTree>
    <p:extLst>
      <p:ext uri="{BB962C8B-B14F-4D97-AF65-F5344CB8AC3E}">
        <p14:creationId xmlns:p14="http://schemas.microsoft.com/office/powerpoint/2010/main" val="2381199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Acknowledgements </a:t>
            </a:r>
          </a:p>
          <a:p>
            <a:endParaRPr lang="en-GB"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These materials were developed as a set by: Anna Brook with Katherine Körner, May van Schalkwyk &amp; Mark Petticrew</a:t>
            </a:r>
          </a:p>
          <a:p>
            <a:pPr marL="171450" indent="-171450">
              <a:buFont typeface="Arial" panose="020B0604020202020204" pitchFamily="34" charset="0"/>
              <a:buChar char="•"/>
            </a:pPr>
            <a:r>
              <a:rPr lang="en-GB" dirty="0"/>
              <a:t>With contributions from our action research partners including: Amy Barnes, Samuel Bostock, Emma Gibson, Susan Hampshaw, Tim Howells, Greg Stenson, Caroline Temperton, Maddy Ardern, Megan Doran, Stefanie Gissing, Matt Greensmith, Jo James, Edward O’Malley, Katie Powell, Emily Reed and Vicky Smyth.</a:t>
            </a:r>
          </a:p>
          <a:p>
            <a:pPr marL="171450" indent="-171450">
              <a:buFont typeface="Arial" panose="020B0604020202020204" pitchFamily="34" charset="0"/>
              <a:buChar char="•"/>
            </a:pPr>
            <a:r>
              <a:rPr lang="en-GB" dirty="0"/>
              <a:t>We acknowledge and appreciate the evidence developed by the many dedicated researchers whose work is cited and used throughout, the experience, tools, frameworks and case studies shared by practitioners and advocates, and the helpful feedback from our action research participants which also helped to shape these materials.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And to the researchers and organisations who have kindly agreed for their evidence to be included, especially for this section of materials: </a:t>
            </a:r>
            <a:r>
              <a:rPr lang="en-GB" sz="1200" dirty="0"/>
              <a:t>Anna Gilmore, Ben Hawkins, Jim McCambridge, Tobacco Tactics,  </a:t>
            </a:r>
            <a:r>
              <a:rPr lang="en-GB" sz="1200" dirty="0" err="1"/>
              <a:t>BiteBack</a:t>
            </a:r>
            <a:r>
              <a:rPr lang="en-GB" sz="1200" dirty="0"/>
              <a:t>, Kathrin Lauber, Anne Landman, May van Schalkwyk </a:t>
            </a:r>
            <a:r>
              <a:rPr lang="en-GB" dirty="0"/>
              <a:t>but please see acknowledgements on each slide and in the notes. </a:t>
            </a:r>
          </a:p>
        </p:txBody>
      </p:sp>
      <p:sp>
        <p:nvSpPr>
          <p:cNvPr id="4" name="Slide Number Placeholder 3"/>
          <p:cNvSpPr>
            <a:spLocks noGrp="1"/>
          </p:cNvSpPr>
          <p:nvPr>
            <p:ph type="sldNum" sz="quarter" idx="5"/>
          </p:nvPr>
        </p:nvSpPr>
        <p:spPr/>
        <p:txBody>
          <a:bodyPr/>
          <a:lstStyle/>
          <a:p>
            <a:fld id="{6F7F2ACA-913B-46A8-A64B-68780F63F82F}" type="slidenum">
              <a:rPr lang="en-GB" smtClean="0"/>
              <a:t>20</a:t>
            </a:fld>
            <a:endParaRPr lang="en-GB"/>
          </a:p>
        </p:txBody>
      </p:sp>
    </p:spTree>
    <p:extLst>
      <p:ext uri="{BB962C8B-B14F-4D97-AF65-F5344CB8AC3E}">
        <p14:creationId xmlns:p14="http://schemas.microsoft.com/office/powerpoint/2010/main" val="19068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b="1" i="0" u="none" strike="noStrike" dirty="0">
                <a:solidFill>
                  <a:srgbClr val="000000"/>
                </a:solidFill>
                <a:effectLst/>
                <a:latin typeface="Arial" panose="020B0604020202020204" pitchFamily="34" charset="0"/>
              </a:rPr>
              <a:t>Political practices </a:t>
            </a:r>
          </a:p>
          <a:p>
            <a:pPr marL="0" indent="0">
              <a:buFontTx/>
              <a:buNone/>
            </a:pPr>
            <a:endParaRPr lang="en-GB" sz="1200" b="0" i="0" u="none" strike="noStrike" dirty="0">
              <a:solidFill>
                <a:srgbClr val="000000"/>
              </a:solidFill>
              <a:effectLst/>
              <a:latin typeface="Arial" panose="020B0604020202020204" pitchFamily="34" charset="0"/>
            </a:endParaRPr>
          </a:p>
          <a:p>
            <a:pPr>
              <a:lnSpc>
                <a:spcPct val="107000"/>
              </a:lnSpc>
              <a:spcAft>
                <a:spcPts val="800"/>
              </a:spcAft>
            </a:pPr>
            <a:r>
              <a:rPr lang="en-GB" sz="18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Practices to secure preferential treatment or prevent, shape, circumvent, or undermine public policies (or a combination of the above) in ways that further corporate interests</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This includes </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direct involvement in the political process</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lobbying </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payments &amp; donations </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producing and using (often misleading) information to make the industry’s case </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threatening and taking legal action</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intimidating opponents</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buFontTx/>
              <a:buNone/>
            </a:pPr>
            <a:endParaRPr lang="en-GB" sz="1200" b="0" i="0" u="none" strike="noStrike" dirty="0">
              <a:solidFill>
                <a:srgbClr val="000000"/>
              </a:solidFill>
              <a:effectLst/>
              <a:latin typeface="Arial" panose="020B0604020202020204" pitchFamily="34" charset="0"/>
            </a:endParaRPr>
          </a:p>
          <a:p>
            <a:pPr marL="0" indent="0">
              <a:buFontTx/>
              <a:buNone/>
            </a:pPr>
            <a:r>
              <a:rPr lang="en-GB" sz="1200" b="1" i="0" u="none" strike="noStrike" dirty="0">
                <a:solidFill>
                  <a:srgbClr val="000000"/>
                </a:solidFill>
                <a:effectLst/>
                <a:latin typeface="Arial" panose="020B0604020202020204" pitchFamily="34" charset="0"/>
              </a:rPr>
              <a:t>For example </a:t>
            </a:r>
          </a:p>
          <a:p>
            <a:pPr marL="0" indent="0">
              <a:buFontTx/>
              <a:buNone/>
            </a:pPr>
            <a:endParaRPr lang="en-GB" sz="12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Influence the political process: </a:t>
            </a:r>
            <a:r>
              <a:rPr lang="en-GB" dirty="0"/>
              <a:t>Lobby, make political donations, recruit former politicians, and participate in policy development to influence, block, weaken, and delay policy and regulatory outcomes. </a:t>
            </a:r>
            <a:r>
              <a:rPr lang="en-GB" dirty="0" err="1"/>
              <a:t>Eg</a:t>
            </a:r>
            <a:r>
              <a:rPr lang="en-GB" dirty="0"/>
              <a:t> Google has more than 258 instances of former government employees starting work in the private sector (and vice versa) in the USA, including individuals from the White House, the Department of Justice, and the Federal Trade Commission—the same agencies tasked with investigating antitrust (Public Health Playbook, Lacy-Nichols et al 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Regulation and policy avoidance and evasion: </a:t>
            </a:r>
            <a:r>
              <a:rPr lang="en-GB" dirty="0"/>
              <a:t>Impede the implementation of policies through legal challenges in national and international courts, alongside use of legal loopholes, tax avoidance, corporate restructuring, and violation of laws, treaties, and codes </a:t>
            </a:r>
            <a:r>
              <a:rPr lang="en-GB" dirty="0" err="1"/>
              <a:t>eg</a:t>
            </a:r>
            <a:r>
              <a:rPr lang="en-GB" dirty="0"/>
              <a:t> Philip Morris International unsuccessfully sued the Australian and Uruguayan Governments to block implementation of their laws requiring plain packaging and warning labels on tobacco products (Public Health Playbook, Lacy-Nichols et al 2022)</a:t>
            </a:r>
            <a:endParaRPr lang="en-GB" sz="1200" b="0" i="0" u="none" strike="noStrike" dirty="0">
              <a:solidFill>
                <a:srgbClr val="000000"/>
              </a:solidFill>
              <a:effectLst/>
              <a:latin typeface="Arial" panose="020B0604020202020204" pitchFamily="34" charset="0"/>
            </a:endParaRPr>
          </a:p>
          <a:p>
            <a:pPr marL="0" indent="0">
              <a:buFontTx/>
              <a:buNone/>
            </a:pPr>
            <a:endParaRPr lang="en-GB" sz="1200" b="0" i="0" u="none" strike="noStrike" dirty="0">
              <a:solidFill>
                <a:srgbClr val="000000"/>
              </a:solidFill>
              <a:effectLst/>
              <a:latin typeface="Arial" panose="020B0604020202020204" pitchFamily="34" charset="0"/>
            </a:endParaRPr>
          </a:p>
          <a:p>
            <a:pPr marL="0" indent="0">
              <a:buFontTx/>
              <a:buNone/>
            </a:pPr>
            <a:r>
              <a:rPr lang="en-GB" b="1" dirty="0"/>
              <a:t>Intimidate and vilify critics </a:t>
            </a:r>
            <a:r>
              <a:rPr lang="en-GB" dirty="0"/>
              <a:t>Use smear tactics, intimidation, and lawsuits (or threats of) against industry critics, such as scientists, academics, health practitioners, advocates, and civil society groups. In Colombia and Mexico, proponents of a tax on sugary drinks received threatening phone calls and had their computers hacked (Public Health Playbook, Lacy-Nichols et al 2022)</a:t>
            </a:r>
            <a:endParaRPr lang="en-GB" sz="1200" b="0" i="0" u="none" strike="noStrike" dirty="0">
              <a:solidFill>
                <a:srgbClr val="000000"/>
              </a:solidFill>
              <a:effectLst/>
              <a:latin typeface="Arial" panose="020B0604020202020204" pitchFamily="34" charset="0"/>
            </a:endParaRPr>
          </a:p>
          <a:p>
            <a:endParaRPr lang="en-GB" sz="1200" b="1" i="0" u="none" strike="noStrike" dirty="0">
              <a:solidFill>
                <a:srgbClr val="000000"/>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F7F2ACA-913B-46A8-A64B-68780F63F82F}" type="slidenum">
              <a:rPr lang="en-GB" smtClean="0"/>
              <a:t>3</a:t>
            </a:fld>
            <a:endParaRPr lang="en-GB"/>
          </a:p>
        </p:txBody>
      </p:sp>
    </p:spTree>
    <p:extLst>
      <p:ext uri="{BB962C8B-B14F-4D97-AF65-F5344CB8AC3E}">
        <p14:creationId xmlns:p14="http://schemas.microsoft.com/office/powerpoint/2010/main" val="2398219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0" noProof="0" dirty="0">
                <a:solidFill>
                  <a:schemeClr val="dk1"/>
                </a:solidFill>
              </a:rPr>
              <a:t>Key points and references</a:t>
            </a:r>
          </a:p>
          <a:p>
            <a:r>
              <a:rPr lang="en-GB" b="1" dirty="0"/>
              <a:t>Prior to 2007, Alcohol industry considered a key partner in alcohol strategy</a:t>
            </a:r>
            <a:r>
              <a:rPr lang="en-GB" sz="1200" b="1" noProof="0" dirty="0">
                <a:solidFill>
                  <a:schemeClr val="dk1"/>
                </a:solidFill>
              </a:rPr>
              <a:t>: </a:t>
            </a:r>
            <a:r>
              <a:rPr lang="en-GB" sz="1800" b="0" i="0" dirty="0">
                <a:effectLst/>
                <a:latin typeface="Calibri" panose="020F0502020204030204" pitchFamily="34" charset="0"/>
              </a:rPr>
              <a:t>Holden &amp; Hawkins, 2013</a:t>
            </a:r>
          </a:p>
          <a:p>
            <a:r>
              <a:rPr lang="en-GB" b="1" dirty="0"/>
              <a:t>Shift in access, shift in tactics:  </a:t>
            </a:r>
            <a:r>
              <a:rPr lang="en-GB" b="0" dirty="0"/>
              <a:t>Focus shifted to pressure on civil servants, briefing opposition MSPs and the general public, </a:t>
            </a:r>
            <a:r>
              <a:rPr lang="en-GB" dirty="0"/>
              <a:t>Holden &amp; Hawkins 2013</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Threatening legal action and implying industry knew more about the process and govt hadn’t properly considered implications </a:t>
            </a:r>
            <a:r>
              <a:rPr lang="en-GB" dirty="0"/>
              <a:t>Holden &amp; Hawkins 2013</a:t>
            </a:r>
          </a:p>
          <a:p>
            <a:r>
              <a:rPr lang="en-GB" b="1" i="0" dirty="0">
                <a:solidFill>
                  <a:srgbClr val="525151"/>
                </a:solidFill>
                <a:effectLst/>
                <a:latin typeface="Open Sans" panose="020B0606030504020204" pitchFamily="34" charset="0"/>
              </a:rPr>
              <a:t>unsuccessful attempt to pass MUP into law </a:t>
            </a:r>
            <a:r>
              <a:rPr lang="en-GB" b="0" i="0" dirty="0">
                <a:solidFill>
                  <a:srgbClr val="525151"/>
                </a:solidFill>
                <a:effectLst/>
                <a:latin typeface="Open Sans" panose="020B0606030504020204" pitchFamily="34" charset="0"/>
              </a:rPr>
              <a:t>via the 2010 Alcohol Etc. (Scotland) Act. (had been in white paper but was removed during passage of bill)</a:t>
            </a:r>
            <a:endParaRPr lang="en-GB" sz="1200" b="0" noProof="0" dirty="0">
              <a:solidFill>
                <a:schemeClr val="dk1"/>
              </a:solidFill>
            </a:endParaRPr>
          </a:p>
          <a:p>
            <a:pPr marL="0" lvl="0" indent="0" algn="l" rtl="0">
              <a:spcBef>
                <a:spcPts val="0"/>
              </a:spcBef>
              <a:spcAft>
                <a:spcPts val="0"/>
              </a:spcAft>
              <a:buClr>
                <a:schemeClr val="dk1"/>
              </a:buClr>
              <a:buSzPts val="1100"/>
              <a:buFont typeface="Arial"/>
              <a:buNone/>
            </a:pPr>
            <a:r>
              <a:rPr lang="en-GB" sz="1200" b="1" noProof="0" dirty="0">
                <a:solidFill>
                  <a:schemeClr val="dk1"/>
                </a:solidFill>
              </a:rPr>
              <a:t>2012 passage of </a:t>
            </a:r>
            <a:r>
              <a:rPr lang="en-GB" b="1" i="0" dirty="0">
                <a:solidFill>
                  <a:srgbClr val="525151"/>
                </a:solidFill>
                <a:effectLst/>
                <a:latin typeface="Open Sans" panose="020B0606030504020204" pitchFamily="34" charset="0"/>
              </a:rPr>
              <a:t>Alcohol (Minimum Pricing) (Scotland) Act, industry challenge through courts, </a:t>
            </a:r>
            <a:r>
              <a:rPr lang="en-GB" b="0" i="0" dirty="0">
                <a:solidFill>
                  <a:srgbClr val="525151"/>
                </a:solidFill>
                <a:effectLst/>
                <a:latin typeface="Open Sans" panose="020B0606030504020204" pitchFamily="34" charset="0"/>
              </a:rPr>
              <a:t>suggested by Hawkins &amp; </a:t>
            </a:r>
            <a:r>
              <a:rPr lang="en-GB" b="0" i="0" dirty="0" err="1">
                <a:solidFill>
                  <a:srgbClr val="525151"/>
                </a:solidFill>
                <a:effectLst/>
                <a:latin typeface="Open Sans" panose="020B0606030504020204" pitchFamily="34" charset="0"/>
              </a:rPr>
              <a:t>McCambridge</a:t>
            </a:r>
            <a:r>
              <a:rPr lang="en-GB" b="0" i="0" dirty="0">
                <a:solidFill>
                  <a:srgbClr val="525151"/>
                </a:solidFill>
                <a:effectLst/>
                <a:latin typeface="Open Sans" panose="020B0606030504020204" pitchFamily="34" charset="0"/>
              </a:rPr>
              <a:t> 2020 this was intended to prevent or delay plus absorb resources and undermine capacity for further policy action also potential for judicial review of MUP cast a shadow over the entire policy process. Hawkins &amp; </a:t>
            </a:r>
            <a:r>
              <a:rPr lang="en-GB" b="0" i="0" dirty="0" err="1">
                <a:solidFill>
                  <a:srgbClr val="525151"/>
                </a:solidFill>
                <a:effectLst/>
                <a:latin typeface="Open Sans" panose="020B0606030504020204" pitchFamily="34" charset="0"/>
              </a:rPr>
              <a:t>McCambridge</a:t>
            </a:r>
            <a:r>
              <a:rPr lang="en-GB" b="0" i="0" dirty="0">
                <a:solidFill>
                  <a:srgbClr val="525151"/>
                </a:solidFill>
                <a:effectLst/>
                <a:latin typeface="Open Sans" panose="020B0606030504020204" pitchFamily="34" charset="0"/>
              </a:rPr>
              <a:t> 2020 </a:t>
            </a:r>
          </a:p>
          <a:p>
            <a:pPr marL="0" lvl="0" indent="0" algn="l" rtl="0">
              <a:spcBef>
                <a:spcPts val="0"/>
              </a:spcBef>
              <a:spcAft>
                <a:spcPts val="0"/>
              </a:spcAft>
              <a:buClr>
                <a:schemeClr val="dk1"/>
              </a:buClr>
              <a:buSzPts val="1100"/>
              <a:buFont typeface="Arial"/>
              <a:buNone/>
            </a:pPr>
            <a:r>
              <a:rPr lang="en-GB" b="1" i="0" dirty="0">
                <a:solidFill>
                  <a:srgbClr val="525151"/>
                </a:solidFill>
                <a:effectLst/>
                <a:latin typeface="Open Sans" panose="020B0606030504020204" pitchFamily="34" charset="0"/>
              </a:rPr>
              <a:t>2018</a:t>
            </a:r>
            <a:r>
              <a:rPr lang="en-GB" b="0" i="0" dirty="0">
                <a:solidFill>
                  <a:srgbClr val="525151"/>
                </a:solidFill>
                <a:effectLst/>
                <a:latin typeface="Open Sans" panose="020B0606030504020204" pitchFamily="34" charset="0"/>
              </a:rPr>
              <a:t> after different rulings and appeals (see below), 6 </a:t>
            </a:r>
            <a:r>
              <a:rPr lang="en-GB" b="0" i="0" dirty="0" err="1">
                <a:solidFill>
                  <a:srgbClr val="525151"/>
                </a:solidFill>
                <a:effectLst/>
                <a:latin typeface="Open Sans" panose="020B0606030504020204" pitchFamily="34" charset="0"/>
              </a:rPr>
              <a:t>yrs</a:t>
            </a:r>
            <a:r>
              <a:rPr lang="en-GB" b="0" i="0" dirty="0">
                <a:solidFill>
                  <a:srgbClr val="525151"/>
                </a:solidFill>
                <a:effectLst/>
                <a:latin typeface="Open Sans" panose="020B0606030504020204" pitchFamily="34" charset="0"/>
              </a:rPr>
              <a:t> later it was implemented Hawkins &amp; </a:t>
            </a:r>
            <a:r>
              <a:rPr lang="en-GB" b="0" i="0" dirty="0" err="1">
                <a:solidFill>
                  <a:srgbClr val="525151"/>
                </a:solidFill>
                <a:effectLst/>
                <a:latin typeface="Open Sans" panose="020B0606030504020204" pitchFamily="34" charset="0"/>
              </a:rPr>
              <a:t>McCambridge</a:t>
            </a:r>
            <a:r>
              <a:rPr lang="en-GB" b="0" i="0" dirty="0">
                <a:solidFill>
                  <a:srgbClr val="525151"/>
                </a:solidFill>
                <a:effectLst/>
                <a:latin typeface="Open Sans" panose="020B0606030504020204" pitchFamily="34" charset="0"/>
              </a:rPr>
              <a:t> 2020 </a:t>
            </a:r>
            <a:endParaRPr lang="en-GB" dirty="0"/>
          </a:p>
          <a:p>
            <a:pPr marL="0" lvl="0" indent="0" algn="l" rtl="0">
              <a:spcBef>
                <a:spcPts val="0"/>
              </a:spcBef>
              <a:spcAft>
                <a:spcPts val="0"/>
              </a:spcAft>
              <a:buClr>
                <a:schemeClr val="dk1"/>
              </a:buClr>
              <a:buSzPts val="1100"/>
              <a:buFont typeface="Arial"/>
              <a:buNone/>
            </a:pPr>
            <a:endParaRPr lang="en-GB" sz="1200" b="0" noProof="0" dirty="0">
              <a:solidFill>
                <a:schemeClr val="dk1"/>
              </a:solidFill>
            </a:endParaRPr>
          </a:p>
          <a:p>
            <a:pPr marL="0" lvl="0" indent="0" algn="l" rtl="0">
              <a:spcBef>
                <a:spcPts val="0"/>
              </a:spcBef>
              <a:spcAft>
                <a:spcPts val="0"/>
              </a:spcAft>
              <a:buClr>
                <a:schemeClr val="dk1"/>
              </a:buClr>
              <a:buSzPts val="1100"/>
              <a:buFont typeface="Arial"/>
              <a:buNone/>
            </a:pPr>
            <a:r>
              <a:rPr lang="en-GB" sz="1200" b="1" noProof="0" dirty="0">
                <a:solidFill>
                  <a:schemeClr val="dk1"/>
                </a:solidFill>
              </a:rPr>
              <a:t>Key timeline for the 6 </a:t>
            </a:r>
            <a:r>
              <a:rPr lang="en-GB" sz="1200" b="1" noProof="0" dirty="0" err="1">
                <a:solidFill>
                  <a:schemeClr val="dk1"/>
                </a:solidFill>
              </a:rPr>
              <a:t>yr</a:t>
            </a:r>
            <a:r>
              <a:rPr lang="en-GB" sz="1200" b="1" noProof="0" dirty="0">
                <a:solidFill>
                  <a:schemeClr val="dk1"/>
                </a:solidFill>
              </a:rPr>
              <a:t> delay </a:t>
            </a:r>
            <a:r>
              <a:rPr lang="en-GB" b="0" i="0" dirty="0">
                <a:solidFill>
                  <a:srgbClr val="525151"/>
                </a:solidFill>
                <a:effectLst/>
                <a:latin typeface="Open Sans" panose="020B0606030504020204" pitchFamily="34" charset="0"/>
              </a:rPr>
              <a:t>Hawkins &amp; </a:t>
            </a:r>
            <a:r>
              <a:rPr lang="en-GB" b="0" i="0" dirty="0" err="1">
                <a:solidFill>
                  <a:srgbClr val="525151"/>
                </a:solidFill>
                <a:effectLst/>
                <a:latin typeface="Open Sans" panose="020B0606030504020204" pitchFamily="34" charset="0"/>
              </a:rPr>
              <a:t>McCambridge</a:t>
            </a:r>
            <a:r>
              <a:rPr lang="en-GB" b="0" i="0" dirty="0">
                <a:solidFill>
                  <a:srgbClr val="525151"/>
                </a:solidFill>
                <a:effectLst/>
                <a:latin typeface="Open Sans" panose="020B0606030504020204" pitchFamily="34" charset="0"/>
              </a:rPr>
              <a:t> 2020 </a:t>
            </a:r>
            <a:endParaRPr lang="en-GB" sz="1200" b="1" noProof="0" dirty="0">
              <a:solidFill>
                <a:schemeClr val="dk1"/>
              </a:solidFill>
            </a:endParaRPr>
          </a:p>
          <a:p>
            <a:pPr marL="0" lvl="0" indent="0" algn="l" rtl="0">
              <a:spcBef>
                <a:spcPts val="0"/>
              </a:spcBef>
              <a:spcAft>
                <a:spcPts val="0"/>
              </a:spcAft>
              <a:buClr>
                <a:schemeClr val="dk1"/>
              </a:buClr>
              <a:buSzPts val="1100"/>
              <a:buFont typeface="Arial"/>
              <a:buNone/>
            </a:pPr>
            <a:r>
              <a:rPr lang="en-GB" b="0" i="0" dirty="0">
                <a:solidFill>
                  <a:srgbClr val="525151"/>
                </a:solidFill>
                <a:effectLst/>
                <a:latin typeface="Open Sans" panose="020B0606030504020204" pitchFamily="34" charset="0"/>
              </a:rPr>
              <a:t>The Alcohol (Minimum Unit Pricing) (Scotland) Act received Royal Assent in June 2012. </a:t>
            </a:r>
          </a:p>
          <a:p>
            <a:pPr marL="0" lvl="0" indent="0" algn="l" rtl="0">
              <a:spcBef>
                <a:spcPts val="0"/>
              </a:spcBef>
              <a:spcAft>
                <a:spcPts val="0"/>
              </a:spcAft>
              <a:buClr>
                <a:schemeClr val="dk1"/>
              </a:buClr>
              <a:buSzPts val="1100"/>
              <a:buFont typeface="Arial"/>
              <a:buNone/>
            </a:pPr>
            <a:r>
              <a:rPr lang="en-GB" b="1" i="0" dirty="0">
                <a:solidFill>
                  <a:srgbClr val="525151"/>
                </a:solidFill>
                <a:effectLst/>
                <a:latin typeface="Open Sans" panose="020B0606030504020204" pitchFamily="34" charset="0"/>
              </a:rPr>
              <a:t>July 2012, </a:t>
            </a:r>
            <a:r>
              <a:rPr lang="en-GB" b="0" i="0" dirty="0">
                <a:solidFill>
                  <a:srgbClr val="525151"/>
                </a:solidFill>
                <a:effectLst/>
                <a:latin typeface="Open Sans" panose="020B0606030504020204" pitchFamily="34" charset="0"/>
              </a:rPr>
              <a:t>the Scottish Whiskey </a:t>
            </a:r>
            <a:r>
              <a:rPr lang="en-GB" b="0" i="0" dirty="0" err="1">
                <a:solidFill>
                  <a:srgbClr val="525151"/>
                </a:solidFill>
                <a:effectLst/>
                <a:latin typeface="Open Sans" panose="020B0606030504020204" pitchFamily="34" charset="0"/>
              </a:rPr>
              <a:t>Aassociation</a:t>
            </a:r>
            <a:r>
              <a:rPr lang="en-GB" b="0" i="0" dirty="0">
                <a:solidFill>
                  <a:srgbClr val="525151"/>
                </a:solidFill>
                <a:effectLst/>
                <a:latin typeface="Open Sans" panose="020B0606030504020204" pitchFamily="34" charset="0"/>
              </a:rPr>
              <a:t> launched a challenge to the legislation in the Court of Session in Edinburgh, on the basis that it infringed both UK (including the 1707 Act of Union) and European Union (EU) single market law (see </a:t>
            </a:r>
            <a:r>
              <a:rPr lang="en-GB" b="1" i="0" u="none" strike="noStrike" dirty="0">
                <a:solidFill>
                  <a:srgbClr val="041E42"/>
                </a:solidFill>
                <a:effectLst/>
                <a:latin typeface="Open Sans" panose="020B0606030504020204" pitchFamily="34" charset="0"/>
                <a:hlinkClick r:id="rId3"/>
              </a:rPr>
              <a:t>Hawkins and Holden 2016</a:t>
            </a:r>
            <a:r>
              <a:rPr lang="en-GB" b="0" i="0" dirty="0">
                <a:solidFill>
                  <a:srgbClr val="525151"/>
                </a:solidFill>
                <a:effectLst/>
                <a:latin typeface="Open Sans" panose="020B0606030504020204" pitchFamily="34" charset="0"/>
              </a:rPr>
              <a:t>). </a:t>
            </a:r>
          </a:p>
          <a:p>
            <a:pPr marL="0" lvl="0" indent="0" algn="l" rtl="0">
              <a:spcBef>
                <a:spcPts val="0"/>
              </a:spcBef>
              <a:spcAft>
                <a:spcPts val="0"/>
              </a:spcAft>
              <a:buClr>
                <a:schemeClr val="dk1"/>
              </a:buClr>
              <a:buSzPts val="1100"/>
              <a:buFont typeface="Arial"/>
              <a:buNone/>
            </a:pPr>
            <a:r>
              <a:rPr lang="en-GB" b="0" i="0" dirty="0">
                <a:solidFill>
                  <a:srgbClr val="525151"/>
                </a:solidFill>
                <a:effectLst/>
                <a:latin typeface="Open Sans" panose="020B0606030504020204" pitchFamily="34" charset="0"/>
              </a:rPr>
              <a:t>The Outer House of the Court of Session </a:t>
            </a:r>
            <a:r>
              <a:rPr lang="en-GB" b="1" i="0" dirty="0">
                <a:solidFill>
                  <a:srgbClr val="525151"/>
                </a:solidFill>
                <a:effectLst/>
                <a:latin typeface="Open Sans" panose="020B0606030504020204" pitchFamily="34" charset="0"/>
              </a:rPr>
              <a:t>found in favour of the Scottish Government</a:t>
            </a:r>
            <a:r>
              <a:rPr lang="en-GB" b="0" i="0" dirty="0">
                <a:solidFill>
                  <a:srgbClr val="525151"/>
                </a:solidFill>
                <a:effectLst/>
                <a:latin typeface="Open Sans" panose="020B0606030504020204" pitchFamily="34" charset="0"/>
              </a:rPr>
              <a:t>, </a:t>
            </a:r>
          </a:p>
          <a:p>
            <a:pPr marL="0" lvl="0" indent="0" algn="l" rtl="0">
              <a:spcBef>
                <a:spcPts val="0"/>
              </a:spcBef>
              <a:spcAft>
                <a:spcPts val="0"/>
              </a:spcAft>
              <a:buClr>
                <a:schemeClr val="dk1"/>
              </a:buClr>
              <a:buSzPts val="1100"/>
              <a:buFont typeface="Arial"/>
              <a:buNone/>
            </a:pPr>
            <a:r>
              <a:rPr lang="en-GB" b="0" i="0" dirty="0">
                <a:solidFill>
                  <a:srgbClr val="525151"/>
                </a:solidFill>
                <a:effectLst/>
                <a:latin typeface="Open Sans" panose="020B0606030504020204" pitchFamily="34" charset="0"/>
              </a:rPr>
              <a:t>but the </a:t>
            </a:r>
            <a:r>
              <a:rPr lang="en-GB" b="1" i="0" dirty="0">
                <a:solidFill>
                  <a:srgbClr val="525151"/>
                </a:solidFill>
                <a:effectLst/>
                <a:latin typeface="Open Sans" panose="020B0606030504020204" pitchFamily="34" charset="0"/>
              </a:rPr>
              <a:t>SWA appealed that decision</a:t>
            </a:r>
            <a:r>
              <a:rPr lang="en-GB" b="0" i="0" dirty="0">
                <a:solidFill>
                  <a:srgbClr val="525151"/>
                </a:solidFill>
                <a:effectLst/>
                <a:latin typeface="Open Sans" panose="020B0606030504020204" pitchFamily="34" charset="0"/>
              </a:rPr>
              <a:t>. </a:t>
            </a:r>
          </a:p>
          <a:p>
            <a:pPr marL="0" lvl="0" indent="0" algn="l" rtl="0">
              <a:spcBef>
                <a:spcPts val="0"/>
              </a:spcBef>
              <a:spcAft>
                <a:spcPts val="0"/>
              </a:spcAft>
              <a:buClr>
                <a:schemeClr val="dk1"/>
              </a:buClr>
              <a:buSzPts val="1100"/>
              <a:buFont typeface="Arial"/>
              <a:buNone/>
            </a:pPr>
            <a:r>
              <a:rPr lang="en-GB" b="1" i="0" dirty="0">
                <a:solidFill>
                  <a:srgbClr val="525151"/>
                </a:solidFill>
                <a:effectLst/>
                <a:latin typeface="Open Sans" panose="020B0606030504020204" pitchFamily="34" charset="0"/>
              </a:rPr>
              <a:t>April 2014 </a:t>
            </a:r>
            <a:r>
              <a:rPr lang="en-GB" b="0" i="0" dirty="0">
                <a:solidFill>
                  <a:srgbClr val="525151"/>
                </a:solidFill>
                <a:effectLst/>
                <a:latin typeface="Open Sans" panose="020B0606030504020204" pitchFamily="34" charset="0"/>
              </a:rPr>
              <a:t>The Inner House of the Course of Session (the Court of Appeal) </a:t>
            </a:r>
            <a:r>
              <a:rPr lang="en-GB" b="1" i="0" dirty="0">
                <a:solidFill>
                  <a:srgbClr val="525151"/>
                </a:solidFill>
                <a:effectLst/>
                <a:latin typeface="Open Sans" panose="020B0606030504020204" pitchFamily="34" charset="0"/>
              </a:rPr>
              <a:t>referred the case to the Court of Justice of the European Union </a:t>
            </a:r>
            <a:r>
              <a:rPr lang="en-GB" b="0" i="0" dirty="0">
                <a:solidFill>
                  <a:srgbClr val="525151"/>
                </a:solidFill>
                <a:effectLst/>
                <a:latin typeface="Open Sans" panose="020B0606030504020204" pitchFamily="34" charset="0"/>
              </a:rPr>
              <a:t>(CJEU) for a preliminary ruling on the relevant aspects of EU law. </a:t>
            </a:r>
          </a:p>
          <a:p>
            <a:pPr marL="0" lvl="0" indent="0" algn="l" rtl="0">
              <a:spcBef>
                <a:spcPts val="0"/>
              </a:spcBef>
              <a:spcAft>
                <a:spcPts val="0"/>
              </a:spcAft>
              <a:buClr>
                <a:schemeClr val="dk1"/>
              </a:buClr>
              <a:buSzPts val="1100"/>
              <a:buFont typeface="Arial"/>
              <a:buNone/>
            </a:pPr>
            <a:r>
              <a:rPr lang="en-GB" b="1" i="0" dirty="0">
                <a:solidFill>
                  <a:srgbClr val="525151"/>
                </a:solidFill>
                <a:effectLst/>
                <a:latin typeface="Open Sans" panose="020B0606030504020204" pitchFamily="34" charset="0"/>
              </a:rPr>
              <a:t>Dec 2015 </a:t>
            </a:r>
            <a:r>
              <a:rPr lang="en-GB" b="0" i="0" dirty="0">
                <a:solidFill>
                  <a:srgbClr val="525151"/>
                </a:solidFill>
                <a:effectLst/>
                <a:latin typeface="Open Sans" panose="020B0606030504020204" pitchFamily="34" charset="0"/>
              </a:rPr>
              <a:t>The Opinion of the Advocate General preceded a formal judgement by the CJEU in December 2015, before the matter was </a:t>
            </a:r>
            <a:r>
              <a:rPr lang="en-GB" b="1" i="0" dirty="0">
                <a:solidFill>
                  <a:srgbClr val="525151"/>
                </a:solidFill>
                <a:effectLst/>
                <a:latin typeface="Open Sans" panose="020B0606030504020204" pitchFamily="34" charset="0"/>
              </a:rPr>
              <a:t>passed back to the Scottish courts </a:t>
            </a:r>
            <a:r>
              <a:rPr lang="en-GB" b="0" i="0" dirty="0">
                <a:solidFill>
                  <a:srgbClr val="525151"/>
                </a:solidFill>
                <a:effectLst/>
                <a:latin typeface="Open Sans" panose="020B0606030504020204" pitchFamily="34" charset="0"/>
              </a:rPr>
              <a:t>to rule on the case. </a:t>
            </a:r>
          </a:p>
          <a:p>
            <a:pPr marL="0" lvl="0" indent="0" algn="l" rtl="0">
              <a:spcBef>
                <a:spcPts val="0"/>
              </a:spcBef>
              <a:spcAft>
                <a:spcPts val="0"/>
              </a:spcAft>
              <a:buClr>
                <a:schemeClr val="dk1"/>
              </a:buClr>
              <a:buSzPts val="1100"/>
              <a:buFont typeface="Arial"/>
              <a:buNone/>
            </a:pPr>
            <a:r>
              <a:rPr lang="en-GB" b="1" i="0" dirty="0">
                <a:solidFill>
                  <a:srgbClr val="525151"/>
                </a:solidFill>
                <a:effectLst/>
                <a:latin typeface="Open Sans" panose="020B0606030504020204" pitchFamily="34" charset="0"/>
              </a:rPr>
              <a:t>July 2016 </a:t>
            </a:r>
            <a:r>
              <a:rPr lang="en-GB" b="0" i="0" dirty="0">
                <a:solidFill>
                  <a:srgbClr val="525151"/>
                </a:solidFill>
                <a:effectLst/>
                <a:latin typeface="Open Sans" panose="020B0606030504020204" pitchFamily="34" charset="0"/>
              </a:rPr>
              <a:t>The Inner House </a:t>
            </a:r>
            <a:r>
              <a:rPr lang="en-GB" b="1" i="0" dirty="0">
                <a:solidFill>
                  <a:srgbClr val="525151"/>
                </a:solidFill>
                <a:effectLst/>
                <a:latin typeface="Open Sans" panose="020B0606030504020204" pitchFamily="34" charset="0"/>
              </a:rPr>
              <a:t>found in favour of the Scottish Government</a:t>
            </a:r>
            <a:r>
              <a:rPr lang="en-GB" b="0" i="0" dirty="0">
                <a:solidFill>
                  <a:srgbClr val="525151"/>
                </a:solidFill>
                <a:effectLst/>
                <a:latin typeface="Open Sans" panose="020B0606030504020204" pitchFamily="34" charset="0"/>
              </a:rPr>
              <a:t> in July 2016, </a:t>
            </a:r>
          </a:p>
          <a:p>
            <a:pPr marL="0" lvl="0" indent="0" algn="l" rtl="0">
              <a:spcBef>
                <a:spcPts val="0"/>
              </a:spcBef>
              <a:spcAft>
                <a:spcPts val="0"/>
              </a:spcAft>
              <a:buClr>
                <a:schemeClr val="dk1"/>
              </a:buClr>
              <a:buSzPts val="1100"/>
              <a:buFont typeface="Arial"/>
              <a:buNone/>
            </a:pPr>
            <a:r>
              <a:rPr lang="en-GB" b="0" i="0" dirty="0">
                <a:solidFill>
                  <a:srgbClr val="525151"/>
                </a:solidFill>
                <a:effectLst/>
                <a:latin typeface="Open Sans" panose="020B0606030504020204" pitchFamily="34" charset="0"/>
              </a:rPr>
              <a:t>but the </a:t>
            </a:r>
            <a:r>
              <a:rPr lang="en-GB" b="1" i="0" dirty="0">
                <a:solidFill>
                  <a:srgbClr val="525151"/>
                </a:solidFill>
                <a:effectLst/>
                <a:latin typeface="Open Sans" panose="020B0606030504020204" pitchFamily="34" charset="0"/>
              </a:rPr>
              <a:t>decision was again appealed by the SWA</a:t>
            </a:r>
            <a:r>
              <a:rPr lang="en-GB" b="0" i="0" dirty="0">
                <a:solidFill>
                  <a:srgbClr val="525151"/>
                </a:solidFill>
                <a:effectLst/>
                <a:latin typeface="Open Sans" panose="020B0606030504020204" pitchFamily="34" charset="0"/>
              </a:rPr>
              <a:t>. </a:t>
            </a:r>
          </a:p>
          <a:p>
            <a:pPr marL="0" lvl="0" indent="0" algn="l" rtl="0">
              <a:spcBef>
                <a:spcPts val="0"/>
              </a:spcBef>
              <a:spcAft>
                <a:spcPts val="0"/>
              </a:spcAft>
              <a:buClr>
                <a:schemeClr val="dk1"/>
              </a:buClr>
              <a:buSzPts val="1100"/>
              <a:buFont typeface="Arial"/>
              <a:buNone/>
            </a:pPr>
            <a:r>
              <a:rPr lang="en-GB" b="1" i="0" dirty="0">
                <a:solidFill>
                  <a:srgbClr val="525151"/>
                </a:solidFill>
                <a:effectLst/>
                <a:latin typeface="Open Sans" panose="020B0606030504020204" pitchFamily="34" charset="0"/>
              </a:rPr>
              <a:t>Nov 2017 </a:t>
            </a:r>
            <a:r>
              <a:rPr lang="en-GB" b="0" i="0" dirty="0">
                <a:solidFill>
                  <a:srgbClr val="525151"/>
                </a:solidFill>
                <a:effectLst/>
                <a:latin typeface="Open Sans" panose="020B0606030504020204" pitchFamily="34" charset="0"/>
              </a:rPr>
              <a:t>The UK Supreme Court </a:t>
            </a:r>
            <a:r>
              <a:rPr lang="en-GB" b="1" i="0" dirty="0">
                <a:solidFill>
                  <a:srgbClr val="525151"/>
                </a:solidFill>
                <a:effectLst/>
                <a:latin typeface="Open Sans" panose="020B0606030504020204" pitchFamily="34" charset="0"/>
              </a:rPr>
              <a:t>finally decided the case in favour of the Scottish Government </a:t>
            </a:r>
            <a:r>
              <a:rPr lang="en-GB" b="0" i="0" dirty="0">
                <a:solidFill>
                  <a:srgbClr val="525151"/>
                </a:solidFill>
                <a:effectLst/>
                <a:latin typeface="Open Sans" panose="020B0606030504020204" pitchFamily="34" charset="0"/>
              </a:rPr>
              <a:t>in November 2017, exhausting all legal avenues open to the SWA. </a:t>
            </a:r>
          </a:p>
          <a:p>
            <a:pPr marL="0" lvl="0" indent="0" algn="l" rtl="0">
              <a:spcBef>
                <a:spcPts val="0"/>
              </a:spcBef>
              <a:spcAft>
                <a:spcPts val="0"/>
              </a:spcAft>
              <a:buClr>
                <a:schemeClr val="dk1"/>
              </a:buClr>
              <a:buSzPts val="1100"/>
              <a:buFont typeface="Arial"/>
              <a:buNone/>
            </a:pPr>
            <a:r>
              <a:rPr lang="en-GB" b="1" i="0" dirty="0">
                <a:solidFill>
                  <a:srgbClr val="525151"/>
                </a:solidFill>
                <a:effectLst/>
                <a:latin typeface="Open Sans" panose="020B0606030504020204" pitchFamily="34" charset="0"/>
              </a:rPr>
              <a:t>May 2018 </a:t>
            </a:r>
            <a:r>
              <a:rPr lang="en-GB" b="0" i="0" dirty="0">
                <a:solidFill>
                  <a:srgbClr val="525151"/>
                </a:solidFill>
                <a:effectLst/>
                <a:latin typeface="Open Sans" panose="020B0606030504020204" pitchFamily="34" charset="0"/>
              </a:rPr>
              <a:t>MUP was implemented in May 2018: six years after its passage into law, and seven years after the SNP majority government was elected on a manifesto commitment to introduce the policy. </a:t>
            </a:r>
            <a:endParaRPr lang="en-GB" sz="1200" b="0" noProof="0" dirty="0">
              <a:solidFill>
                <a:schemeClr val="dk1"/>
              </a:solidFill>
            </a:endParaRPr>
          </a:p>
          <a:p>
            <a:pPr marL="0" lvl="0" indent="0" algn="l" rtl="0">
              <a:spcBef>
                <a:spcPts val="0"/>
              </a:spcBef>
              <a:spcAft>
                <a:spcPts val="0"/>
              </a:spcAft>
              <a:buClr>
                <a:schemeClr val="dk1"/>
              </a:buClr>
              <a:buSzPts val="1100"/>
              <a:buFont typeface="Arial"/>
              <a:buNone/>
            </a:pPr>
            <a:endParaRPr lang="en-GB" sz="1200" b="0" noProof="0" dirty="0">
              <a:solidFill>
                <a:schemeClr val="dk1"/>
              </a:solidFill>
            </a:endParaRPr>
          </a:p>
          <a:p>
            <a:pPr marL="0" lvl="0" indent="0" algn="l" rtl="0">
              <a:spcBef>
                <a:spcPts val="0"/>
              </a:spcBef>
              <a:spcAft>
                <a:spcPts val="0"/>
              </a:spcAft>
              <a:buClr>
                <a:schemeClr val="dk1"/>
              </a:buClr>
              <a:buSzPts val="1100"/>
              <a:buFont typeface="Arial"/>
              <a:buNone/>
            </a:pPr>
            <a:r>
              <a:rPr lang="en-GB" sz="1200" b="0" noProof="0" dirty="0">
                <a:solidFill>
                  <a:schemeClr val="dk1"/>
                </a:solidFill>
              </a:rPr>
              <a:t>Main references</a:t>
            </a:r>
          </a:p>
          <a:p>
            <a:r>
              <a:rPr lang="en-GB" sz="1200" i="0" dirty="0">
                <a:solidFill>
                  <a:srgbClr val="525151"/>
                </a:solidFill>
                <a:effectLst/>
              </a:rPr>
              <a:t>‘Tied up in a legal mess’: The alcohol industry's use of litigation to oppose minimum alcohol pricing in Scotland, Hawkins &amp; </a:t>
            </a:r>
            <a:r>
              <a:rPr lang="en-GB" sz="1200" i="0" dirty="0" err="1">
                <a:solidFill>
                  <a:srgbClr val="525151"/>
                </a:solidFill>
                <a:effectLst/>
              </a:rPr>
              <a:t>McCambridge</a:t>
            </a:r>
            <a:r>
              <a:rPr lang="en-GB" sz="1200" dirty="0">
                <a:solidFill>
                  <a:srgbClr val="525151"/>
                </a:solidFill>
              </a:rPr>
              <a:t>, 2020</a:t>
            </a:r>
            <a:endParaRPr lang="en-GB" sz="1200" dirty="0">
              <a:hlinkClick r:id="rId3"/>
            </a:endParaRPr>
          </a:p>
          <a:p>
            <a:r>
              <a:rPr lang="en-GB" sz="1200" dirty="0">
                <a:hlinkClick r:id="rId3"/>
              </a:rPr>
              <a:t>https://euppublishing.com/doi/full/10.3366/scot.2020.0304</a:t>
            </a:r>
            <a:r>
              <a:rPr lang="en-GB"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effectLst/>
                <a:latin typeface="Calibri" panose="020F0502020204030204" pitchFamily="34" charset="0"/>
              </a:rPr>
              <a:t>Whisky gloss’: The alcohol industry, devolution and policy communities in Scotland, Holden, Chris ; Hawkins, Benjamin, 2013, </a:t>
            </a:r>
            <a:r>
              <a:rPr lang="en-GB" sz="1200" b="0" i="0" u="sng" dirty="0">
                <a:solidFill>
                  <a:srgbClr val="1155CC"/>
                </a:solidFill>
                <a:effectLst/>
                <a:latin typeface="Calibri" panose="020F0502020204030204" pitchFamily="34" charset="0"/>
                <a:hlinkClick r:id="rId4"/>
              </a:rPr>
              <a:t>https://journals-sagepub-com.sheffield.idm.oclc.org/doi/full/10.1177/0952076712452290</a:t>
            </a:r>
            <a:r>
              <a:rPr lang="en-GB" sz="1200" b="0" i="0" dirty="0">
                <a:effectLst/>
                <a:latin typeface="Calibri" panose="020F0502020204030204" pitchFamily="34" charset="0"/>
              </a:rPr>
              <a:t> </a:t>
            </a:r>
          </a:p>
          <a:p>
            <a:endParaRPr lang="en-GB" sz="1200" dirty="0"/>
          </a:p>
          <a:p>
            <a:pPr marL="0" lvl="0" indent="0" algn="l" rtl="0">
              <a:spcBef>
                <a:spcPts val="0"/>
              </a:spcBef>
              <a:spcAft>
                <a:spcPts val="0"/>
              </a:spcAft>
              <a:buClr>
                <a:schemeClr val="dk1"/>
              </a:buClr>
              <a:buSzPts val="1100"/>
              <a:buFont typeface="Arial"/>
              <a:buNone/>
            </a:pPr>
            <a:endParaRPr lang="en-GB" sz="1200" b="0" noProof="0" dirty="0">
              <a:solidFill>
                <a:schemeClr val="dk1"/>
              </a:solidFill>
            </a:endParaRPr>
          </a:p>
          <a:p>
            <a:pPr marL="0" lvl="0" indent="0" algn="l" rtl="0">
              <a:spcBef>
                <a:spcPts val="0"/>
              </a:spcBef>
              <a:spcAft>
                <a:spcPts val="0"/>
              </a:spcAft>
              <a:buClr>
                <a:schemeClr val="dk1"/>
              </a:buClr>
              <a:buSzPts val="1100"/>
              <a:buFont typeface="Arial"/>
              <a:buNone/>
            </a:pPr>
            <a:r>
              <a:rPr lang="en-GB" sz="1200" b="0" noProof="0" dirty="0">
                <a:solidFill>
                  <a:schemeClr val="dk1"/>
                </a:solidFill>
              </a:rPr>
              <a:t>Extracts from key papers:</a:t>
            </a:r>
          </a:p>
          <a:p>
            <a:pPr marL="0" lvl="0" indent="0" algn="l" rtl="0">
              <a:spcBef>
                <a:spcPts val="0"/>
              </a:spcBef>
              <a:spcAft>
                <a:spcPts val="0"/>
              </a:spcAft>
              <a:buClr>
                <a:schemeClr val="dk1"/>
              </a:buClr>
              <a:buSzPts val="1100"/>
              <a:buFont typeface="Arial"/>
              <a:buNone/>
            </a:pPr>
            <a:r>
              <a:rPr lang="en-GB" dirty="0"/>
              <a:t>The lobbying strategy of the UK alcohol industry is often very subtle in nature and focused on the development of strategic, long-term relationships with politicians and key decision makers. </a:t>
            </a:r>
            <a:r>
              <a:rPr lang="en-GB" b="1" dirty="0"/>
              <a:t>This approach reflects the underlying aim of industry actors to establish themselves as partners in the policy process. The success of this strategy in Scotland prior to the elections of 2007 </a:t>
            </a:r>
            <a:r>
              <a:rPr lang="en-GB" dirty="0"/>
              <a:t>is reflected in the prominence afforded to the industry as a key stakeholder in the Scottish Executive’s alcohol strategy (</a:t>
            </a:r>
            <a:r>
              <a:rPr lang="en-GB" dirty="0">
                <a:hlinkClick r:id="rId5"/>
              </a:rPr>
              <a:t>Scottish Executive, 2002</a:t>
            </a:r>
            <a:r>
              <a:rPr lang="en-GB" dirty="0"/>
              <a:t>). Not only was the industry referred to at the very outset of the document as making ‘valuable contributions to our economy’, the overall framing of the alcohol problem closely mirrored that of the industry. A partnership-based approach to tackling alcohol-related harm remained at the centre of the Scottish Executive’s updated alcohol strategy until 2007 (</a:t>
            </a:r>
            <a:r>
              <a:rPr lang="en-GB" dirty="0">
                <a:hlinkClick r:id="rId6"/>
              </a:rPr>
              <a:t>Scottish Executive, 2007</a:t>
            </a:r>
            <a:r>
              <a:rPr lang="en-GB" dirty="0"/>
              <a:t>). The clearest manifestation of this approach to regulation was the establishment of a </a:t>
            </a:r>
            <a:r>
              <a:rPr lang="en-GB" i="1" dirty="0"/>
              <a:t>Partnership Agreement between the Scottish Executive and the Alcohol Industry</a:t>
            </a:r>
            <a:r>
              <a:rPr lang="en-GB" dirty="0"/>
              <a:t> in parallel with the updated strategy (</a:t>
            </a:r>
            <a:r>
              <a:rPr lang="en-GB" dirty="0">
                <a:hlinkClick r:id="rId7"/>
              </a:rPr>
              <a:t>Scottish Executive et al., 2007</a:t>
            </a:r>
            <a:r>
              <a:rPr lang="en-GB" dirty="0"/>
              <a:t>; from here on referred to as “the partnership agreement”). The agreement, reflecting the approach to industry by the Labour–Liberal Democrat coalition, effectively formalised the central position of industry actors in the making of alcohol policy as part of a ‘collaborative approach’. Holden &amp; Hawkins https://journals-sagepub.com.sheffield.idm.oclc.org/doi/full/10.1177/0952076712452290 </a:t>
            </a:r>
          </a:p>
          <a:p>
            <a:pPr marL="0" lvl="0" indent="0" algn="l" rtl="0">
              <a:spcBef>
                <a:spcPts val="0"/>
              </a:spcBef>
              <a:spcAft>
                <a:spcPts val="0"/>
              </a:spcAft>
              <a:buClr>
                <a:schemeClr val="dk1"/>
              </a:buClr>
              <a:buSzPts val="1100"/>
              <a:buFont typeface="Arial"/>
              <a:buNone/>
            </a:pPr>
            <a:endParaRPr lang="en-GB" sz="1200" b="0" noProof="0" dirty="0">
              <a:solidFill>
                <a:schemeClr val="dk1"/>
              </a:solidFill>
            </a:endParaRPr>
          </a:p>
          <a:p>
            <a:pPr marL="0" lvl="0" indent="0" algn="l" rtl="0">
              <a:spcBef>
                <a:spcPts val="0"/>
              </a:spcBef>
              <a:spcAft>
                <a:spcPts val="0"/>
              </a:spcAft>
              <a:buClr>
                <a:schemeClr val="dk1"/>
              </a:buClr>
              <a:buSzPts val="1100"/>
              <a:buFont typeface="Arial"/>
              <a:buNone/>
            </a:pPr>
            <a:endParaRPr lang="en-GB" sz="1200" b="0" noProof="0" dirty="0">
              <a:solidFill>
                <a:schemeClr val="dk1"/>
              </a:solidFill>
            </a:endParaRPr>
          </a:p>
          <a:p>
            <a:pPr marL="0" lvl="0" indent="0" algn="l" rtl="0">
              <a:spcBef>
                <a:spcPts val="0"/>
              </a:spcBef>
              <a:spcAft>
                <a:spcPts val="0"/>
              </a:spcAft>
              <a:buClr>
                <a:schemeClr val="dk1"/>
              </a:buClr>
              <a:buSzPts val="1100"/>
              <a:buFont typeface="Arial"/>
              <a:buNone/>
            </a:pPr>
            <a:r>
              <a:rPr lang="en-GB" b="0" i="0" dirty="0">
                <a:solidFill>
                  <a:srgbClr val="525151"/>
                </a:solidFill>
                <a:effectLst/>
                <a:latin typeface="Open Sans" panose="020B0606030504020204" pitchFamily="34" charset="0"/>
              </a:rPr>
              <a:t>The lack of well-developed industry connections with the 2007–2011 Scottish National Party (SNP) minority administration, and the political commitment that the government demonstrated to MUP, had led industry actors to shift their lobbying targets from ministers and officials in the agenda setting and policy development phases to opposition Members to the Scottish Parliament (MSPs) in the legitimation/legislative stage. This allowed them to successfully lobby for the removal of the MUP proposals from the 2010 Alcohol Etc. (Scotland) Act (</a:t>
            </a:r>
            <a:r>
              <a:rPr lang="en-GB" b="1" i="0" u="none" strike="noStrike" dirty="0">
                <a:solidFill>
                  <a:srgbClr val="041E42"/>
                </a:solidFill>
                <a:effectLst/>
                <a:latin typeface="Open Sans" panose="020B0606030504020204" pitchFamily="34" charset="0"/>
                <a:hlinkClick r:id="rId3"/>
              </a:rPr>
              <a:t>Holden and Hawkins, 2012</a:t>
            </a:r>
            <a:r>
              <a:rPr lang="en-GB" b="0" i="0" dirty="0">
                <a:solidFill>
                  <a:srgbClr val="525151"/>
                </a:solidFill>
                <a:effectLst/>
                <a:latin typeface="Open Sans" panose="020B0606030504020204" pitchFamily="34" charset="0"/>
              </a:rPr>
              <a:t>). </a:t>
            </a:r>
            <a:endParaRPr lang="en-GB" sz="1200" b="0" noProof="0" dirty="0">
              <a:solidFill>
                <a:schemeClr val="dk1"/>
              </a:solidFill>
            </a:endParaRPr>
          </a:p>
          <a:p>
            <a:endParaRPr lang="en-GB" dirty="0"/>
          </a:p>
          <a:p>
            <a:r>
              <a:rPr lang="en-GB" dirty="0"/>
              <a:t>The shift in direction of alcohol policy under the SNP minority government from 2007 presented a threat not simply to the corporate interests of certain industry actors but to their entire corporate affairs strategy. The launch of the consultation on the SNP’s proposed legislation was met with a concerted campaign by industry actors, led by the SWA, to remove MUP from the alcohol Bill. The determination of the SNP to press ahead with MUP, and the reliance of the Scottish government on support from opposition parties in order to pass its legislation, led to a shift in lobbying activities from ministers and civil servants to MSPs and an attempt to shape the broader public perceptions of MUP through the media. Below, we outline industry actors’ activities in lobbying key decision makers and how these shifted from the inner circles of civil servants and ministers to opposition MSPs and attempts to influence the broader public debate. Holden &amp; Hawkins https://journals-sagepub.com.sheffield.idm.oclc.org/doi/full/10.1177/0952076712452290 </a:t>
            </a:r>
          </a:p>
          <a:p>
            <a:endParaRPr lang="en-GB" dirty="0"/>
          </a:p>
          <a:p>
            <a:r>
              <a:rPr lang="en-GB" b="0" i="0" dirty="0">
                <a:solidFill>
                  <a:srgbClr val="525151"/>
                </a:solidFill>
                <a:effectLst/>
                <a:latin typeface="Open Sans" panose="020B0606030504020204" pitchFamily="34" charset="0"/>
              </a:rPr>
              <a:t>Following the passage of the 2012 Alcohol (Minimum Pricing) (Scotland) Act, the industry shifted to towards more overtly confrontational strategies, most obviously the legal challenge they mounted in the Scottish, European and UK courts. This was designed to prevent, or at least delay, the implementation of MUP and to absorb governmental resources, thereby undermining its capacity for further policy action and shaping the entire Scottish alcohol and health policy space. However, while legal challenges were clearly intended to stymie the post-legislative introduction of MUP, we suggest that its significance to MUP, and Scottish alcohol policy more generally, is not limited to this implementation phase. Rather, the potential for judicial review of MUP cast a shadow over the entire policy process. The commencement of legal actions in the Court of Session can be seen, therefore, as the final phase in a co-ordinated, sequential and multi-faceted political strategy, which planned for, and adapted to, different eventualities and outcomes at each stage of the policy process. https://euppublishing.com/doi/full/10.3366/scot.2020.0304 Hawkins &amp; </a:t>
            </a:r>
            <a:r>
              <a:rPr lang="en-GB" b="0" i="0" dirty="0" err="1">
                <a:solidFill>
                  <a:srgbClr val="525151"/>
                </a:solidFill>
                <a:effectLst/>
                <a:latin typeface="Open Sans" panose="020B0606030504020204" pitchFamily="34" charset="0"/>
              </a:rPr>
              <a:t>McCambridge</a:t>
            </a:r>
            <a:r>
              <a:rPr lang="en-GB" b="0" i="0" dirty="0">
                <a:solidFill>
                  <a:srgbClr val="525151"/>
                </a:solidFill>
                <a:effectLst/>
                <a:latin typeface="Open Sans" panose="020B0606030504020204" pitchFamily="34" charset="0"/>
              </a:rPr>
              <a:t> </a:t>
            </a:r>
          </a:p>
          <a:p>
            <a:endParaRPr lang="en-GB" b="0" i="0" dirty="0">
              <a:solidFill>
                <a:srgbClr val="525151"/>
              </a:solidFill>
              <a:effectLst/>
              <a:latin typeface="Open Sans" panose="020B0606030504020204" pitchFamily="34" charset="0"/>
            </a:endParaRPr>
          </a:p>
          <a:p>
            <a:r>
              <a:rPr lang="en-GB" b="0" dirty="0"/>
              <a:t>‘Whilst industry actors were not excluded following the 2007 election and SNP ministers continued to meet with them, their input into the policy process was placed on the same footing as that of any other stakeholder.’ Holden &amp; </a:t>
            </a:r>
            <a:r>
              <a:rPr lang="en-GB" sz="1200" b="0" i="0" dirty="0">
                <a:effectLst/>
                <a:latin typeface="Calibri" panose="020F0502020204030204" pitchFamily="34" charset="0"/>
              </a:rPr>
              <a:t>Hawkins, 2013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representative from AFS, for example, claimed this argument was used to exert pressure on civil servants to back away from the price-based </a:t>
            </a:r>
            <a:r>
              <a:rPr lang="en-GB" dirty="0" err="1"/>
              <a:t>measures’</a:t>
            </a:r>
            <a:r>
              <a:rPr lang="en-GB" sz="1200" dirty="0" err="1"/>
              <a:t>‘I</a:t>
            </a:r>
            <a:r>
              <a:rPr lang="en-GB" sz="1200" dirty="0"/>
              <a:t> got phoned by civil servants saying that they had been </a:t>
            </a:r>
            <a:r>
              <a:rPr lang="en-GB" sz="1200" b="1" dirty="0"/>
              <a:t>put under pressure </a:t>
            </a:r>
            <a:r>
              <a:rPr lang="en-GB" sz="1200" dirty="0"/>
              <a:t>by […] the Head of Corporate Affairs at [a large drinks producer] at the time who was saying: ‘This is threatening the government’s industry partnership’. (Alcohol Focus Scotland, August 2010)’ ‘You know I’ve witnessed in committees quite literally some of the committee members </a:t>
            </a:r>
            <a:r>
              <a:rPr lang="en-GB" sz="1200" b="1" dirty="0"/>
              <a:t>almost reading out word for word </a:t>
            </a:r>
            <a:r>
              <a:rPr lang="en-GB" sz="1200" dirty="0"/>
              <a:t>the questions that some of these alcohol companies and retail companies have actually been putting out in their press releases.’ (MSP, September 2010)’</a:t>
            </a:r>
          </a:p>
          <a:p>
            <a:pPr marL="0" indent="0">
              <a:buNone/>
            </a:pPr>
            <a:r>
              <a:rPr lang="en-GB" sz="1200" dirty="0"/>
              <a:t>‘What then happened was the Scotch Whisky Association and the Wine and Spirit Trade Association </a:t>
            </a:r>
            <a:r>
              <a:rPr lang="en-GB" sz="1200" b="1" dirty="0"/>
              <a:t>both commissioned public affairs consultancies</a:t>
            </a:r>
            <a:r>
              <a:rPr lang="en-GB" sz="1200" dirty="0"/>
              <a:t>. The brief that they sent round the public affairs consultancies that were tendering for the work found its way into the press and basically what was written in the brief was that the task that the public affairs consultancies were charged with was to remove minimum pricing from the alcohol legislation before it goes into stage one. (Alcohol Focus Scotland, August 2010)’ </a:t>
            </a:r>
            <a:r>
              <a:rPr lang="en-GB" dirty="0"/>
              <a:t>Holden &amp; Hawkins https://journals-sagepub.com.sheffield.idm.oclc.org/doi/full/10.1177/0952076712452290 </a:t>
            </a:r>
            <a:endParaRPr lang="en-GB" sz="1200" dirty="0"/>
          </a:p>
          <a:p>
            <a:endParaRPr lang="en-GB" b="0" i="0" dirty="0">
              <a:solidFill>
                <a:srgbClr val="525151"/>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As one NGO respondent commented: [The SWA] made it very clear from the start, that there would be a legal challenge, and it would be a difficult legal process. […] I think as soon as the issue was aired, that that was a key plank of their argument. And […] they kind of presented a position that they understood the international legal dimension, particularly the European legal dimension, in a way that the Scottish Government didn't. So, they presented that they were involved in trade discussions around the world all the time, and they were very experienced at it, and were doing it all the time […]. That was pretty much their angle right from the start, and it was the Scotch Whisky Association that we were hearing most from on that. […] But I think it was presented in a tone of, ‘you know, we've been involved in these very complicated negotiations that you know nothing about, take it from us.’ This account was supported by civil servants involved in the policy process who recalled industry actors raising the potential of legal challenges on the very day on which former Justice Secretary, Kenny MacAskill, set out the Government's intention to introduce MUP in March 2009.</a:t>
            </a:r>
          </a:p>
          <a:p>
            <a:r>
              <a:rPr lang="en-GB" dirty="0"/>
              <a:t>https://euppublishing.com/doi/full/10.3366/scot.2020.0304 </a:t>
            </a:r>
            <a:r>
              <a:rPr lang="en-GB" b="0" i="0" dirty="0">
                <a:solidFill>
                  <a:srgbClr val="525151"/>
                </a:solidFill>
                <a:effectLst/>
                <a:latin typeface="Open Sans" panose="020B0606030504020204" pitchFamily="34" charset="0"/>
              </a:rPr>
              <a:t>Hawkins &amp; </a:t>
            </a:r>
            <a:r>
              <a:rPr lang="en-GB" b="0" i="0" dirty="0" err="1">
                <a:solidFill>
                  <a:srgbClr val="525151"/>
                </a:solidFill>
                <a:effectLst/>
                <a:latin typeface="Open Sans" panose="020B0606030504020204" pitchFamily="34" charset="0"/>
              </a:rPr>
              <a:t>McCambridge</a:t>
            </a:r>
            <a:r>
              <a:rPr lang="en-GB" b="0" i="0" dirty="0">
                <a:solidFill>
                  <a:srgbClr val="525151"/>
                </a:solidFill>
                <a:effectLst/>
                <a:latin typeface="Open Sans" panose="020B0606030504020204" pitchFamily="34" charset="0"/>
              </a:rPr>
              <a:t> 2020 </a:t>
            </a:r>
          </a:p>
          <a:p>
            <a:endParaRPr lang="en-GB" b="0" i="0" dirty="0">
              <a:solidFill>
                <a:srgbClr val="525151"/>
              </a:solidFill>
              <a:effectLst/>
              <a:latin typeface="Open Sans" panose="020B0606030504020204" pitchFamily="34" charset="0"/>
            </a:endParaRPr>
          </a:p>
          <a:p>
            <a:endParaRPr lang="en-GB" b="0" i="0" dirty="0">
              <a:solidFill>
                <a:srgbClr val="525151"/>
              </a:solidFill>
              <a:effectLst/>
              <a:latin typeface="Open Sans" panose="020B0606030504020204" pitchFamily="34"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9C515B39-9B15-4838-8762-E2AB8C43BD8E}" type="slidenum">
              <a:rPr lang="en-GB" smtClean="0"/>
              <a:t>4</a:t>
            </a:fld>
            <a:endParaRPr lang="en-GB"/>
          </a:p>
        </p:txBody>
      </p:sp>
    </p:spTree>
    <p:extLst>
      <p:ext uri="{BB962C8B-B14F-4D97-AF65-F5344CB8AC3E}">
        <p14:creationId xmlns:p14="http://schemas.microsoft.com/office/powerpoint/2010/main" val="3310415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222222"/>
                </a:solidFill>
                <a:effectLst/>
                <a:latin typeface="Lora-Regular"/>
              </a:rPr>
              <a:t>Taxation is the single most effective public health measure to reduce tobacco consumption and disease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222222"/>
                </a:solidFill>
                <a:effectLst/>
                <a:latin typeface="Lora-Regular"/>
              </a:rPr>
              <a:t>Tax-related price increases reduce affordability, and so reduce smoking rates and smoking intensity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222222"/>
                </a:solidFill>
                <a:effectLst/>
                <a:latin typeface="Lora-Regular"/>
              </a:rPr>
              <a:t>The impact is greater for lower income groups who are most at risk from smoking-related harms, and more effective for youth</a:t>
            </a:r>
            <a:r>
              <a:rPr kumimoji="0" lang="en-US" altLang="en-US" sz="1200" b="0" i="0" u="none" strike="noStrike" cap="none" normalizeH="0" baseline="0" dirty="0">
                <a:ln>
                  <a:noFill/>
                </a:ln>
                <a:solidFill>
                  <a:schemeClr val="tx1"/>
                </a:solidFill>
                <a:effectLst/>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Tobacco industry documents show that Tobacco Industry knew price and taxation were important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GB" sz="1200" b="0" i="0" u="none" strike="noStrike" baseline="0" dirty="0">
                <a:solidFill>
                  <a:srgbClr val="211D1E"/>
                </a:solidFill>
                <a:latin typeface="Shaker 2 Lancet"/>
              </a:rPr>
              <a:t>Industry groups have lobbied against price increases (ref: https://tobaccotactics.org/article/tobacco-industry-and-tax/)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lang="en-GB" sz="1800" b="0" i="0" u="none" strike="noStrike" baseline="0" dirty="0">
                <a:solidFill>
                  <a:srgbClr val="FFFFFF"/>
                </a:solidFill>
                <a:latin typeface="Montserrat-Regular"/>
              </a:rPr>
              <a:t>Main reference: https://tobaccotactics.org/article/price-and-tax/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lang="en-GB" sz="1800" b="0" i="0" u="none" strike="noStrike" baseline="0" dirty="0">
                <a:solidFill>
                  <a:srgbClr val="FFFFFF"/>
                </a:solidFill>
                <a:latin typeface="Montserrat-Regular"/>
              </a:rPr>
              <a:t>Quotes can be found in industry document archives: https://www.industrydocuments.ucsf.edu/tobacco/docs/#id=mmhn0127 and https://www.industrydocuments.ucsf.edu/tobacco/docs/#id=pxpb0040</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lang="en-GB" sz="1800" b="0" i="0" u="none" strike="noStrike" baseline="0" dirty="0">
                <a:solidFill>
                  <a:srgbClr val="FFFFFF"/>
                </a:solidFill>
                <a:latin typeface="Montserrat-Regular"/>
              </a:rPr>
              <a:t>World Health Organization (2017) ‘Best buys’ and other recommended interventions for the prevention and control of noncommunicable diseases. World Health Organization (2015) The economic and health benefits of tobacco taxation</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lang="en-GB" sz="1800" b="0" i="0" u="none" strike="noStrike" baseline="0" dirty="0">
                <a:solidFill>
                  <a:srgbClr val="FFFFFF"/>
                </a:solidFill>
                <a:latin typeface="Montserrat-Regular"/>
              </a:rPr>
              <a:t>Adda &amp; </a:t>
            </a:r>
            <a:r>
              <a:rPr lang="en-GB" sz="1800" b="0" i="0" u="none" strike="noStrike" baseline="0" dirty="0" err="1">
                <a:solidFill>
                  <a:srgbClr val="FFFFFF"/>
                </a:solidFill>
                <a:latin typeface="Montserrat-Regular"/>
              </a:rPr>
              <a:t>Cornaglia</a:t>
            </a:r>
            <a:r>
              <a:rPr lang="en-GB" sz="1800" b="0" i="0" u="none" strike="noStrike" baseline="0" dirty="0">
                <a:solidFill>
                  <a:srgbClr val="FFFFFF"/>
                </a:solidFill>
                <a:latin typeface="Montserrat-Regular"/>
              </a:rPr>
              <a:t> (2006) Taxes, cigarette consumption, and smoking intensity</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lang="en-GB" sz="1800" b="0" i="0" u="none" strike="noStrike" baseline="0" dirty="0">
                <a:solidFill>
                  <a:srgbClr val="FFFFFF"/>
                </a:solidFill>
                <a:latin typeface="Montserrat-Regular"/>
              </a:rPr>
              <a:t>Bader et al (2011) Effects of Tobacco Taxation and Pricing on Smoking </a:t>
            </a:r>
            <a:r>
              <a:rPr lang="en-GB" sz="1800" b="0" i="0" u="none" strike="noStrike" baseline="0" dirty="0" err="1">
                <a:solidFill>
                  <a:srgbClr val="FFFFFF"/>
                </a:solidFill>
                <a:latin typeface="Montserrat-Regular"/>
              </a:rPr>
              <a:t>Behavior</a:t>
            </a:r>
            <a:r>
              <a:rPr lang="en-GB" sz="1800" b="0" i="0" u="none" strike="noStrike" baseline="0" dirty="0">
                <a:solidFill>
                  <a:srgbClr val="FFFFFF"/>
                </a:solidFill>
                <a:latin typeface="Montserrat-Regular"/>
              </a:rPr>
              <a:t> in High Risk Populations: A Knowledge Synthesis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lang="en-GB" sz="1800" b="0" i="0" u="none" strike="noStrike" baseline="0" dirty="0" err="1">
                <a:solidFill>
                  <a:srgbClr val="FFFFFF"/>
                </a:solidFill>
                <a:latin typeface="Montserrat-Regular"/>
              </a:rPr>
              <a:t>MacKenzie</a:t>
            </a:r>
            <a:r>
              <a:rPr lang="en-GB" sz="1800" b="0" i="0" u="none" strike="noStrike" baseline="0" dirty="0">
                <a:solidFill>
                  <a:srgbClr val="FFFFFF"/>
                </a:solidFill>
                <a:latin typeface="Montserrat-Regular"/>
              </a:rPr>
              <a:t>, Collin &amp; Lee The tobacco industry documents: an introductory handbook and resource guide for researchers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lang="en-GB" sz="1800" b="0" i="0" u="none" strike="noStrike" baseline="0" dirty="0">
                <a:solidFill>
                  <a:srgbClr val="FFFFFF"/>
                </a:solidFill>
                <a:latin typeface="Montserrat-Regular"/>
              </a:rPr>
              <a:t>Smith, </a:t>
            </a:r>
            <a:r>
              <a:rPr lang="en-GB" sz="1800" b="0" i="0" u="none" strike="noStrike" baseline="0" dirty="0" err="1">
                <a:solidFill>
                  <a:srgbClr val="FFFFFF"/>
                </a:solidFill>
                <a:latin typeface="Montserrat-Regular"/>
              </a:rPr>
              <a:t>Savell</a:t>
            </a:r>
            <a:r>
              <a:rPr lang="en-GB" sz="1800" b="0" i="0" u="none" strike="noStrike" baseline="0" dirty="0">
                <a:solidFill>
                  <a:srgbClr val="FFFFFF"/>
                </a:solidFill>
                <a:latin typeface="Montserrat-Regular"/>
              </a:rPr>
              <a:t> &amp; Gilmore (2013) What is known about tobacco industry efforts to influence tobacco tax? A systematic review of empirical studies</a:t>
            </a:r>
          </a:p>
          <a:p>
            <a:endParaRPr lang="en-GB" dirty="0"/>
          </a:p>
          <a:p>
            <a:r>
              <a:rPr lang="en-GB" b="1" dirty="0"/>
              <a:t>Refs </a:t>
            </a:r>
          </a:p>
          <a:p>
            <a:r>
              <a:rPr lang="en-GB" dirty="0"/>
              <a:t>Taxation most effective measure </a:t>
            </a:r>
          </a:p>
          <a:p>
            <a:r>
              <a:rPr lang="en-GB" b="0" i="0" dirty="0">
                <a:solidFill>
                  <a:srgbClr val="222222"/>
                </a:solidFill>
                <a:effectLst/>
                <a:latin typeface="Lora-Regular"/>
              </a:rPr>
              <a:t>World Health Organization, </a:t>
            </a:r>
            <a:r>
              <a:rPr lang="en-GB" b="0" i="0" u="sng" dirty="0">
                <a:solidFill>
                  <a:srgbClr val="004489"/>
                </a:solidFill>
                <a:effectLst/>
                <a:latin typeface="Lora-Bold"/>
                <a:hlinkClick r:id="rId3"/>
              </a:rPr>
              <a:t>The economic and health benefits of tobacco taxation</a:t>
            </a:r>
            <a:r>
              <a:rPr lang="en-GB" b="0" i="0" dirty="0">
                <a:solidFill>
                  <a:srgbClr val="222222"/>
                </a:solidFill>
                <a:effectLst/>
                <a:latin typeface="Lora-Regular"/>
              </a:rPr>
              <a:t>, July 2015</a:t>
            </a:r>
          </a:p>
          <a:p>
            <a:r>
              <a:rPr lang="en-GB" b="0" i="0" dirty="0">
                <a:solidFill>
                  <a:srgbClr val="222222"/>
                </a:solidFill>
                <a:effectLst/>
                <a:latin typeface="Lora-Regular"/>
              </a:rPr>
              <a:t>Reduces affordability, rates and intensity:</a:t>
            </a:r>
          </a:p>
          <a:p>
            <a:r>
              <a:rPr lang="en-GB" b="0" i="0" dirty="0">
                <a:solidFill>
                  <a:srgbClr val="222222"/>
                </a:solidFill>
                <a:effectLst/>
                <a:latin typeface="Lora-Regular"/>
              </a:rPr>
              <a:t> Adda, F. </a:t>
            </a:r>
            <a:r>
              <a:rPr lang="en-GB" b="0" i="0" dirty="0" err="1">
                <a:solidFill>
                  <a:srgbClr val="222222"/>
                </a:solidFill>
                <a:effectLst/>
                <a:latin typeface="Lora-Regular"/>
              </a:rPr>
              <a:t>Cornaglia</a:t>
            </a:r>
            <a:r>
              <a:rPr lang="en-GB" b="0" i="0" dirty="0">
                <a:solidFill>
                  <a:srgbClr val="222222"/>
                </a:solidFill>
                <a:effectLst/>
                <a:latin typeface="Lora-Regular"/>
              </a:rPr>
              <a:t>, </a:t>
            </a:r>
            <a:r>
              <a:rPr lang="en-GB" b="0" i="0" u="sng" dirty="0">
                <a:solidFill>
                  <a:srgbClr val="004489"/>
                </a:solidFill>
                <a:effectLst/>
                <a:latin typeface="Lora-Bold"/>
                <a:hlinkClick r:id="rId4"/>
              </a:rPr>
              <a:t>Taxes, cigarette consumption, and smoking intensity</a:t>
            </a:r>
            <a:r>
              <a:rPr lang="en-GB" b="0" i="0" dirty="0">
                <a:solidFill>
                  <a:srgbClr val="222222"/>
                </a:solidFill>
                <a:effectLst/>
                <a:latin typeface="Lora-Regular"/>
              </a:rPr>
              <a:t>, </a:t>
            </a:r>
            <a:r>
              <a:rPr lang="en-GB" b="0" i="1" dirty="0">
                <a:solidFill>
                  <a:srgbClr val="222222"/>
                </a:solidFill>
                <a:effectLst/>
                <a:latin typeface="Lora-Regular"/>
              </a:rPr>
              <a:t>American Economic Review,</a:t>
            </a:r>
            <a:r>
              <a:rPr lang="en-GB" b="0" i="0" dirty="0">
                <a:solidFill>
                  <a:srgbClr val="222222"/>
                </a:solidFill>
                <a:effectLst/>
                <a:latin typeface="Lora-Regular"/>
              </a:rPr>
              <a:t> 96, no. 4 (2006): 1013-1028, doi:10.1257/aer.96.4.1013</a:t>
            </a:r>
          </a:p>
          <a:p>
            <a:r>
              <a:rPr lang="en-GB" b="0" i="0" dirty="0">
                <a:solidFill>
                  <a:srgbClr val="222222"/>
                </a:solidFill>
                <a:effectLst/>
                <a:latin typeface="Lora-Regular"/>
              </a:rPr>
              <a:t>Impact greatest for lower income groups</a:t>
            </a:r>
          </a:p>
          <a:p>
            <a:r>
              <a:rPr lang="en-GB" dirty="0"/>
              <a:t>https://www.mdpi.com/1660-4601/8/11/4118</a:t>
            </a:r>
          </a:p>
          <a:p>
            <a:endParaRPr lang="en-GB" dirty="0"/>
          </a:p>
          <a:p>
            <a:endParaRPr lang="en-GB" dirty="0"/>
          </a:p>
          <a:p>
            <a:pPr algn="l"/>
            <a:r>
              <a:rPr lang="en-GB" b="1" i="0" dirty="0">
                <a:solidFill>
                  <a:srgbClr val="222222"/>
                </a:solidFill>
                <a:effectLst/>
                <a:latin typeface="Kulturista-Light"/>
              </a:rPr>
              <a:t>The tobacco industry response to tax </a:t>
            </a:r>
            <a:r>
              <a:rPr lang="en-GB" b="0" i="0" dirty="0">
                <a:solidFill>
                  <a:srgbClr val="222222"/>
                </a:solidFill>
                <a:effectLst/>
                <a:latin typeface="Kulturista-Light"/>
              </a:rPr>
              <a:t>(Tobacco Tactics) </a:t>
            </a:r>
          </a:p>
          <a:p>
            <a:pPr algn="l"/>
            <a:r>
              <a:rPr lang="en-GB" b="0" i="0" dirty="0">
                <a:solidFill>
                  <a:srgbClr val="222222"/>
                </a:solidFill>
                <a:effectLst/>
                <a:latin typeface="Lora-Regular"/>
              </a:rPr>
              <a:t>The tobacco industry is fully aware of the massive impact of tax increases in driving down consumption, as shown by multiple internal industry documents reviewed over decades.</a:t>
            </a:r>
            <a:r>
              <a:rPr lang="en-GB" b="1" i="0" u="none" strike="noStrike" baseline="30000" dirty="0">
                <a:solidFill>
                  <a:srgbClr val="222222"/>
                </a:solidFill>
                <a:effectLst/>
                <a:latin typeface="Lora-Regular"/>
                <a:hlinkClick r:id="rId5"/>
              </a:rPr>
              <a:t>16</a:t>
            </a:r>
            <a:endParaRPr lang="en-GB" b="0" i="0" dirty="0">
              <a:solidFill>
                <a:srgbClr val="222222"/>
              </a:solidFill>
              <a:effectLst/>
              <a:latin typeface="Lora-Regular"/>
            </a:endParaRPr>
          </a:p>
          <a:p>
            <a:pPr algn="l"/>
            <a:r>
              <a:rPr lang="en-GB" b="0" i="0" dirty="0">
                <a:solidFill>
                  <a:srgbClr val="222222"/>
                </a:solidFill>
                <a:effectLst/>
                <a:latin typeface="Lora-Regular"/>
              </a:rPr>
              <a:t>In 1983, Philip Morris in Australia stated:</a:t>
            </a:r>
          </a:p>
          <a:p>
            <a:r>
              <a:rPr lang="en-GB" dirty="0">
                <a:solidFill>
                  <a:srgbClr val="222222"/>
                </a:solidFill>
                <a:effectLst/>
                <a:latin typeface="Lora-Italic"/>
              </a:rPr>
              <a:t> “…The most certain way to reduce consumption is through price.” https://web.archive.org/web/20151114195840/https://industrydocuments.library.ucsf.edu/tobacco/docs/#id=mmhn0127 </a:t>
            </a:r>
            <a:r>
              <a:rPr lang="en-GB" b="1" dirty="0">
                <a:solidFill>
                  <a:srgbClr val="222222"/>
                </a:solidFill>
                <a:effectLst/>
                <a:latin typeface="Lora-Italic"/>
              </a:rPr>
              <a:t>(link need checked)</a:t>
            </a:r>
          </a:p>
          <a:p>
            <a:pPr algn="l"/>
            <a:r>
              <a:rPr lang="en-GB" b="0" i="0" dirty="0">
                <a:solidFill>
                  <a:srgbClr val="222222"/>
                </a:solidFill>
                <a:effectLst/>
                <a:latin typeface="Lora-Regular"/>
              </a:rPr>
              <a:t>Then again in 1985:</a:t>
            </a:r>
          </a:p>
          <a:p>
            <a:r>
              <a:rPr lang="en-GB" dirty="0">
                <a:solidFill>
                  <a:srgbClr val="222222"/>
                </a:solidFill>
                <a:effectLst/>
                <a:latin typeface="Lora-Italic"/>
              </a:rPr>
              <a:t>“…Of all the concerns, there is one – taxation – which alarms us the most. While marketing restrictions and public and passive smoking do depress volume, in our experience taxation depresses it much more severely. Our concern for taxation is, therefore, central to our thinking about smoking and health. It has historically been the area to which we have devoted most resources and for the foreseeable future, I think things will stay that way almost everywhere”.</a:t>
            </a:r>
          </a:p>
          <a:p>
            <a:pPr algn="l"/>
            <a:r>
              <a:rPr lang="en-GB" b="0" i="0" dirty="0">
                <a:solidFill>
                  <a:srgbClr val="222222"/>
                </a:solidFill>
                <a:effectLst/>
                <a:latin typeface="Lora-Regular"/>
              </a:rPr>
              <a:t>And in 1993:</a:t>
            </a:r>
          </a:p>
          <a:p>
            <a:r>
              <a:rPr lang="en-GB" dirty="0">
                <a:solidFill>
                  <a:srgbClr val="222222"/>
                </a:solidFill>
                <a:effectLst/>
                <a:latin typeface="Lora-Italic"/>
              </a:rPr>
              <a:t>“…A high cigarette price, more than any other cigarette attribute, has the most dramatic impact on the share of the quitting population”.</a:t>
            </a:r>
          </a:p>
          <a:p>
            <a:pPr algn="l"/>
            <a:r>
              <a:rPr lang="en-GB" b="0" i="0" dirty="0">
                <a:solidFill>
                  <a:srgbClr val="222222"/>
                </a:solidFill>
                <a:effectLst/>
                <a:latin typeface="Lora-Regular"/>
              </a:rPr>
              <a:t>The strategies that the tobacco companies employ to circumvent and undermine tax policies are well established, and include legal challenges, direct lobbying and indirect interference via third parties. They have successfully used arguments which exploit concerns around the political economy of taxation.</a:t>
            </a:r>
            <a:r>
              <a:rPr lang="en-GB" b="1" i="0" u="none" strike="noStrike" baseline="30000" dirty="0">
                <a:solidFill>
                  <a:srgbClr val="222222"/>
                </a:solidFill>
                <a:effectLst/>
                <a:latin typeface="Lora-Regular"/>
                <a:hlinkClick r:id="rId6"/>
              </a:rPr>
              <a:t>14</a:t>
            </a:r>
            <a:r>
              <a:rPr lang="en-GB" b="0" i="0" dirty="0">
                <a:solidFill>
                  <a:srgbClr val="222222"/>
                </a:solidFill>
                <a:effectLst/>
                <a:latin typeface="Lora-Regular"/>
              </a:rPr>
              <a:t> At the same time they have also been found to be complicit in tax avoidance, smuggling and bribery.</a:t>
            </a:r>
          </a:p>
          <a:p>
            <a:pPr algn="l">
              <a:buFont typeface="Arial" panose="020B0604020202020204" pitchFamily="34" charset="0"/>
              <a:buChar char="•"/>
            </a:pPr>
            <a:r>
              <a:rPr lang="en-GB" b="0" i="0" dirty="0">
                <a:solidFill>
                  <a:srgbClr val="222222"/>
                </a:solidFill>
                <a:effectLst/>
                <a:latin typeface="Lora-Regular"/>
              </a:rPr>
              <a:t>For details see: </a:t>
            </a:r>
            <a:r>
              <a:rPr lang="en-GB" b="0" i="0" u="sng" dirty="0">
                <a:solidFill>
                  <a:srgbClr val="004489"/>
                </a:solidFill>
                <a:effectLst/>
                <a:latin typeface="Lora-Bold"/>
                <a:hlinkClick r:id="rId7"/>
              </a:rPr>
              <a:t>The Tobacco Industry and Tax</a:t>
            </a:r>
            <a:endParaRPr lang="en-GB" b="0" i="0" dirty="0">
              <a:solidFill>
                <a:srgbClr val="222222"/>
              </a:solidFill>
              <a:effectLst/>
              <a:latin typeface="Lora-Regular"/>
            </a:endParaRPr>
          </a:p>
          <a:p>
            <a:endParaRPr lang="en-GB" dirty="0"/>
          </a:p>
        </p:txBody>
      </p:sp>
      <p:sp>
        <p:nvSpPr>
          <p:cNvPr id="4" name="Slide Number Placeholder 3"/>
          <p:cNvSpPr>
            <a:spLocks noGrp="1"/>
          </p:cNvSpPr>
          <p:nvPr>
            <p:ph type="sldNum" sz="quarter" idx="5"/>
          </p:nvPr>
        </p:nvSpPr>
        <p:spPr/>
        <p:txBody>
          <a:bodyPr/>
          <a:lstStyle/>
          <a:p>
            <a:fld id="{9C515B39-9B15-4838-8762-E2AB8C43BD8E}" type="slidenum">
              <a:rPr lang="en-GB" smtClean="0"/>
              <a:t>5</a:t>
            </a:fld>
            <a:endParaRPr lang="en-GB"/>
          </a:p>
        </p:txBody>
      </p:sp>
    </p:spTree>
    <p:extLst>
      <p:ext uri="{BB962C8B-B14F-4D97-AF65-F5344CB8AC3E}">
        <p14:creationId xmlns:p14="http://schemas.microsoft.com/office/powerpoint/2010/main" val="4230971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b="1" i="0" u="none" strike="noStrike" dirty="0">
                <a:solidFill>
                  <a:srgbClr val="000000"/>
                </a:solidFill>
                <a:effectLst/>
                <a:latin typeface="Arial" panose="020B0604020202020204" pitchFamily="34" charset="0"/>
              </a:rPr>
              <a:t>Scientific practices </a:t>
            </a:r>
          </a:p>
          <a:p>
            <a:pPr marL="0" indent="0">
              <a:buFontTx/>
              <a:buNone/>
            </a:pPr>
            <a:r>
              <a:rPr lang="en-GB" sz="1800" dirty="0">
                <a:effectLst/>
                <a:latin typeface="Calibri" panose="020F0502020204030204" pitchFamily="34" charset="0"/>
                <a:ea typeface="DengXian" panose="02010600030101010101" pitchFamily="2" charset="-122"/>
                <a:cs typeface="Times New Roman" panose="02020603050405020304" pitchFamily="18" charset="0"/>
              </a:rPr>
              <a:t>Practices involving the production and use of science to alter products or otherwise secure favourable outcomes (or both) for the industry</a:t>
            </a:r>
          </a:p>
          <a:p>
            <a:pPr marL="0" indent="0">
              <a:buFontTx/>
              <a:buNone/>
            </a:pPr>
            <a:endParaRPr lang="en-GB" sz="1200" b="0" i="0" u="none" strike="noStrike" dirty="0">
              <a:solidFill>
                <a:srgbClr val="000000"/>
              </a:solidFill>
              <a:effectLst/>
              <a:latin typeface="Arial" panose="020B0604020202020204" pitchFamily="34" charset="0"/>
            </a:endParaRPr>
          </a:p>
          <a:p>
            <a:pPr marL="0" indent="0">
              <a:buFontTx/>
              <a:buNone/>
            </a:pPr>
            <a:r>
              <a:rPr lang="en-GB" sz="1200" b="1" i="0" u="none" strike="noStrike" dirty="0">
                <a:solidFill>
                  <a:srgbClr val="000000"/>
                </a:solidFill>
                <a:effectLst/>
                <a:latin typeface="Arial" panose="020B0604020202020204" pitchFamily="34" charset="0"/>
              </a:rPr>
              <a:t>Doubt</a:t>
            </a:r>
            <a:r>
              <a:rPr lang="en-GB" sz="1200" b="0" i="0" u="none" strike="noStrike" dirty="0">
                <a:solidFill>
                  <a:srgbClr val="000000"/>
                </a:solidFill>
                <a:effectLst/>
                <a:latin typeface="Arial" panose="020B0604020202020204" pitchFamily="34" charset="0"/>
              </a:rPr>
              <a:t> (see next slide re Tobacco Industry) </a:t>
            </a:r>
          </a:p>
          <a:p>
            <a:r>
              <a:rPr lang="en-GB" b="1" dirty="0"/>
              <a:t>Denial</a:t>
            </a:r>
            <a:r>
              <a:rPr lang="en-GB" dirty="0"/>
              <a:t> – completely refute links, </a:t>
            </a:r>
            <a:r>
              <a:rPr lang="en-GB" dirty="0" err="1"/>
              <a:t>eg</a:t>
            </a:r>
            <a:r>
              <a:rPr lang="en-GB" dirty="0"/>
              <a:t> fossil fuel industry. (see Merchants of Doubt, Oreskes &amp; Conway) </a:t>
            </a:r>
          </a:p>
          <a:p>
            <a:r>
              <a:rPr lang="en-GB" b="1" dirty="0"/>
              <a:t>Distortion</a:t>
            </a:r>
            <a:r>
              <a:rPr lang="en-GB" dirty="0"/>
              <a:t> – misrepresent size of risk. </a:t>
            </a:r>
            <a:r>
              <a:rPr lang="en-GB" dirty="0" err="1"/>
              <a:t>Eg</a:t>
            </a:r>
            <a:r>
              <a:rPr lang="en-GB" dirty="0"/>
              <a:t> alcohol industry </a:t>
            </a:r>
            <a:r>
              <a:rPr lang="en-GB" sz="1200" dirty="0">
                <a:effectLst/>
                <a:latin typeface="Arial" panose="020B0604020202020204" pitchFamily="34" charset="0"/>
                <a:ea typeface="Calibri" panose="020F0502020204030204" pitchFamily="34" charset="0"/>
              </a:rPr>
              <a:t>submissions to Scottish Government's 2008 consultation on </a:t>
            </a:r>
            <a:r>
              <a:rPr lang="en-GB" sz="1200" i="1" dirty="0">
                <a:effectLst/>
                <a:latin typeface="Arial" panose="020B0604020202020204" pitchFamily="34" charset="0"/>
                <a:ea typeface="Calibri" panose="020F0502020204030204" pitchFamily="34" charset="0"/>
              </a:rPr>
              <a:t>Changing Scotland's relationship with alcohol</a:t>
            </a:r>
            <a:r>
              <a:rPr lang="en-GB" sz="1200" dirty="0">
                <a:effectLst/>
                <a:latin typeface="Arial" panose="020B0604020202020204" pitchFamily="34" charset="0"/>
                <a:ea typeface="Calibri" panose="020F0502020204030204" pitchFamily="34" charset="0"/>
              </a:rPr>
              <a:t> – described scientific evidence base as weak/flawed without providing details, and presented their own weak research as fact (Industry Use of Evidence to Influence Alcohol Policy: A Case Study of Submissions to the 2008 Scottish Government Consultation, </a:t>
            </a:r>
            <a:r>
              <a:rPr lang="en-GB" sz="1200" dirty="0" err="1">
                <a:effectLst/>
                <a:latin typeface="Arial" panose="020B0604020202020204" pitchFamily="34" charset="0"/>
                <a:ea typeface="Calibri" panose="020F0502020204030204" pitchFamily="34" charset="0"/>
              </a:rPr>
              <a:t>McCambridge</a:t>
            </a:r>
            <a:r>
              <a:rPr lang="en-GB" sz="1200" dirty="0">
                <a:effectLst/>
                <a:latin typeface="Arial" panose="020B0604020202020204" pitchFamily="34" charset="0"/>
                <a:ea typeface="Calibri" panose="020F0502020204030204" pitchFamily="34" charset="0"/>
              </a:rPr>
              <a:t>, Hawkins &amp; Holden, 2013 https://doi.org/10.1371/journal.pmed.1001431) </a:t>
            </a:r>
          </a:p>
          <a:p>
            <a:r>
              <a:rPr lang="en-GB" sz="1200" b="1" dirty="0">
                <a:effectLst/>
                <a:latin typeface="Arial" panose="020B0604020202020204" pitchFamily="34" charset="0"/>
              </a:rPr>
              <a:t>Deflect / Distraction / alternative causation </a:t>
            </a:r>
            <a:r>
              <a:rPr lang="en-GB" sz="1200" dirty="0">
                <a:effectLst/>
                <a:latin typeface="Arial" panose="020B0604020202020204" pitchFamily="34" charset="0"/>
              </a:rPr>
              <a:t>– moving the discussion to other issues. </a:t>
            </a:r>
            <a:r>
              <a:rPr lang="en-GB" sz="1200" dirty="0" err="1">
                <a:effectLst/>
                <a:latin typeface="Arial" panose="020B0604020202020204" pitchFamily="34" charset="0"/>
              </a:rPr>
              <a:t>Eg</a:t>
            </a:r>
            <a:r>
              <a:rPr lang="en-GB" sz="1200" dirty="0">
                <a:effectLst/>
                <a:latin typeface="Arial" panose="020B0604020202020204" pitchFamily="34" charset="0"/>
              </a:rPr>
              <a:t> ‘</a:t>
            </a:r>
            <a:r>
              <a:rPr lang="en-GB" sz="1200" dirty="0">
                <a:effectLst/>
                <a:latin typeface="Arial" panose="020B0604020202020204" pitchFamily="34" charset="0"/>
                <a:ea typeface="Calibri" panose="020F0502020204030204" pitchFamily="34" charset="0"/>
              </a:rPr>
              <a:t>This is most clearly seen in the tobacco industries alternate causation strategy, in which tobacco was claimed to be only one of many potential causes of cancer, including stress, personality factors (Petticrew et al., 2012), pollution, green tea, keeping birds and many other factors (Proctor, 2012).’ https://www.sciencedirect.com/science/article/pii/S2352827321002846?via%3Dihub </a:t>
            </a:r>
          </a:p>
          <a:p>
            <a:endParaRPr lang="en-GB" sz="1200" dirty="0">
              <a:effectLst/>
              <a:latin typeface="Arial" panose="020B0604020202020204" pitchFamily="34" charset="0"/>
              <a:ea typeface="Calibri" panose="020F0502020204030204" pitchFamily="34" charset="0"/>
            </a:endParaRPr>
          </a:p>
          <a:p>
            <a:r>
              <a:rPr lang="en-GB" sz="1200" b="1" dirty="0">
                <a:effectLst/>
                <a:latin typeface="Arial" panose="020B0604020202020204" pitchFamily="34" charset="0"/>
                <a:ea typeface="Calibri" panose="020F0502020204030204" pitchFamily="34" charset="0"/>
              </a:rPr>
              <a:t>Ways in which this is done</a:t>
            </a:r>
          </a:p>
          <a:p>
            <a:r>
              <a:rPr lang="en-GB" sz="1200" dirty="0">
                <a:effectLst/>
                <a:latin typeface="Arial" panose="020B0604020202020204" pitchFamily="34" charset="0"/>
                <a:ea typeface="Calibri" panose="020F0502020204030204" pitchFamily="34" charset="0"/>
              </a:rPr>
              <a:t>https://journals.plos.org/plosone/article?id=10.1371/journal.pone.0253272 </a:t>
            </a:r>
          </a:p>
          <a:p>
            <a:r>
              <a:rPr lang="en-GB" b="0" dirty="0"/>
              <a:t>The Science for Profit Model—How and why corporations influence science and the use of science in policy and practice</a:t>
            </a:r>
          </a:p>
          <a:p>
            <a:pPr>
              <a:buFont typeface="Arial" panose="020B0604020202020204" pitchFamily="34" charset="0"/>
              <a:buNone/>
            </a:pPr>
            <a:r>
              <a:rPr lang="en-GB" b="0" dirty="0"/>
              <a:t>Tess Legg ,  Jenny </a:t>
            </a:r>
            <a:r>
              <a:rPr lang="en-GB" b="0" dirty="0" err="1"/>
              <a:t>Hatchard</a:t>
            </a:r>
            <a:r>
              <a:rPr lang="en-GB" b="0" dirty="0"/>
              <a:t>, Anna B. Gilmore </a:t>
            </a:r>
            <a:endParaRPr lang="en-GB" sz="1200" b="0" dirty="0">
              <a:effectLst/>
              <a:latin typeface="Arial" panose="020B0604020202020204" pitchFamily="34" charset="0"/>
              <a:ea typeface="Calibri" panose="020F0502020204030204" pitchFamily="34" charset="0"/>
            </a:endParaRPr>
          </a:p>
          <a:p>
            <a:pPr algn="l"/>
            <a:r>
              <a:rPr lang="en-GB" b="0" i="0" dirty="0">
                <a:solidFill>
                  <a:srgbClr val="202020"/>
                </a:solidFill>
                <a:effectLst/>
                <a:latin typeface="+mn-lt"/>
              </a:rPr>
              <a:t>Macro Strategy A—</a:t>
            </a:r>
            <a:r>
              <a:rPr lang="en-GB" b="1" i="0" dirty="0">
                <a:solidFill>
                  <a:srgbClr val="202020"/>
                </a:solidFill>
                <a:effectLst/>
                <a:latin typeface="+mn-lt"/>
              </a:rPr>
              <a:t>Influence the conduct and publication of science to skew evidence bases in industry’s favour</a:t>
            </a:r>
            <a:br>
              <a:rPr lang="en-GB" b="0" dirty="0">
                <a:latin typeface="+mn-lt"/>
              </a:rPr>
            </a:br>
            <a:r>
              <a:rPr lang="en-GB" b="0" i="0" dirty="0">
                <a:solidFill>
                  <a:srgbClr val="202020"/>
                </a:solidFill>
                <a:effectLst/>
                <a:latin typeface="+mn-lt"/>
              </a:rPr>
              <a:t>Macro Strategy B—Influence the </a:t>
            </a:r>
            <a:r>
              <a:rPr lang="en-GB" b="1" i="0" dirty="0">
                <a:solidFill>
                  <a:srgbClr val="202020"/>
                </a:solidFill>
                <a:effectLst/>
                <a:latin typeface="+mn-lt"/>
              </a:rPr>
              <a:t>interpretation of science to undermine unfavourable science and create a distorted picture </a:t>
            </a:r>
            <a:r>
              <a:rPr lang="en-GB" b="0" i="0" dirty="0">
                <a:solidFill>
                  <a:srgbClr val="202020"/>
                </a:solidFill>
                <a:effectLst/>
                <a:latin typeface="+mn-lt"/>
              </a:rPr>
              <a:t>of the evidence base</a:t>
            </a:r>
            <a:br>
              <a:rPr lang="en-GB" b="0" dirty="0">
                <a:latin typeface="+mn-lt"/>
              </a:rPr>
            </a:br>
            <a:r>
              <a:rPr lang="en-GB" b="0" i="0" dirty="0">
                <a:solidFill>
                  <a:srgbClr val="202020"/>
                </a:solidFill>
                <a:effectLst/>
                <a:latin typeface="+mn-lt"/>
              </a:rPr>
              <a:t>Macro Strategy C—Influence </a:t>
            </a:r>
            <a:r>
              <a:rPr lang="en-GB" b="1" i="0" dirty="0">
                <a:solidFill>
                  <a:srgbClr val="202020"/>
                </a:solidFill>
                <a:effectLst/>
                <a:latin typeface="+mn-lt"/>
              </a:rPr>
              <a:t>the reach of science to create an “echo chamber”</a:t>
            </a:r>
            <a:r>
              <a:rPr lang="en-GB" b="0" i="0" dirty="0">
                <a:solidFill>
                  <a:srgbClr val="202020"/>
                </a:solidFill>
                <a:effectLst/>
                <a:latin typeface="+mn-lt"/>
              </a:rPr>
              <a:t> for industry’s scientific messaging</a:t>
            </a:r>
            <a:br>
              <a:rPr lang="en-GB" b="0" dirty="0">
                <a:latin typeface="+mn-lt"/>
              </a:rPr>
            </a:br>
            <a:r>
              <a:rPr lang="en-GB" b="0" i="0" dirty="0">
                <a:solidFill>
                  <a:srgbClr val="202020"/>
                </a:solidFill>
                <a:effectLst/>
                <a:latin typeface="+mn-lt"/>
              </a:rPr>
              <a:t>Macro Strategy D—Create </a:t>
            </a:r>
            <a:r>
              <a:rPr lang="en-GB" b="1" i="0" dirty="0">
                <a:solidFill>
                  <a:srgbClr val="202020"/>
                </a:solidFill>
                <a:effectLst/>
                <a:latin typeface="+mn-lt"/>
              </a:rPr>
              <a:t>industry-friendly policymaking environments </a:t>
            </a:r>
            <a:r>
              <a:rPr lang="en-GB" b="0" i="0" dirty="0">
                <a:solidFill>
                  <a:srgbClr val="202020"/>
                </a:solidFill>
                <a:effectLst/>
                <a:latin typeface="+mn-lt"/>
              </a:rPr>
              <a:t>which shape the use of science in policy decision-making in industry’s favour</a:t>
            </a:r>
            <a:br>
              <a:rPr lang="en-GB" b="0" dirty="0">
                <a:latin typeface="+mn-lt"/>
              </a:rPr>
            </a:br>
            <a:r>
              <a:rPr lang="en-GB" b="0" i="0" dirty="0">
                <a:solidFill>
                  <a:srgbClr val="202020"/>
                </a:solidFill>
                <a:effectLst/>
                <a:latin typeface="+mn-lt"/>
              </a:rPr>
              <a:t>Macro Strategy E—</a:t>
            </a:r>
            <a:r>
              <a:rPr lang="en-GB" b="1" i="0" dirty="0">
                <a:solidFill>
                  <a:srgbClr val="202020"/>
                </a:solidFill>
                <a:effectLst/>
                <a:latin typeface="+mn-lt"/>
              </a:rPr>
              <a:t>Manufacture trust in industry and its scientific messaging</a:t>
            </a:r>
          </a:p>
          <a:p>
            <a:endParaRPr lang="en-GB" sz="1200" dirty="0">
              <a:effectLst/>
              <a:latin typeface="Arial" panose="020B0604020202020204" pitchFamily="34" charset="0"/>
              <a:ea typeface="Calibri" panose="020F0502020204030204" pitchFamily="34" charset="0"/>
            </a:endParaRPr>
          </a:p>
          <a:p>
            <a:endParaRPr lang="en-GB" sz="1200" dirty="0">
              <a:effectLst/>
              <a:latin typeface="Arial" panose="020B0604020202020204" pitchFamily="34" charset="0"/>
              <a:ea typeface="Calibri" panose="020F0502020204030204" pitchFamily="34" charset="0"/>
            </a:endParaRPr>
          </a:p>
          <a:p>
            <a:r>
              <a:rPr lang="en-GB" sz="1200" dirty="0">
                <a:effectLst/>
                <a:latin typeface="Arial" panose="020B0604020202020204" pitchFamily="34" charset="0"/>
                <a:ea typeface="Calibri" panose="020F0502020204030204" pitchFamily="34" charset="0"/>
              </a:rPr>
              <a:t>Other examples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Fund counter-studies, sponsor conferences, recruit corporate scientists, skew data, distort evidence, claim manipulation, exaggerate uncertainty, plant doubt, minimise the severity of the issue, insist the problem is very complex, and demand balance for both sides</a:t>
            </a:r>
            <a:r>
              <a:rPr lang="en-GB" sz="1200" dirty="0">
                <a:effectLst/>
                <a:latin typeface="Arial" panose="020B0604020202020204" pitchFamily="34" charset="0"/>
              </a:rPr>
              <a:t> </a:t>
            </a:r>
            <a:r>
              <a:rPr lang="en-GB" dirty="0"/>
              <a:t>(Public Health Playbook, Lacy-Nichols et al 2022)</a:t>
            </a:r>
            <a:endParaRPr lang="en-GB" sz="1200" dirty="0">
              <a:effectLst/>
              <a:latin typeface="Arial" panose="020B0604020202020204" pitchFamily="34" charset="0"/>
              <a:ea typeface="Calibri" panose="020F0502020204030204" pitchFamily="34" charset="0"/>
            </a:endParaRPr>
          </a:p>
          <a:p>
            <a:endParaRPr lang="en-GB" sz="1200" dirty="0">
              <a:effectLst/>
              <a:latin typeface="Arial" panose="020B0604020202020204" pitchFamily="34" charset="0"/>
              <a:ea typeface="Calibri" panose="020F0502020204030204" pitchFamily="34" charset="0"/>
            </a:endParaRPr>
          </a:p>
          <a:p>
            <a:r>
              <a:rPr lang="en-GB" dirty="0"/>
              <a:t>Chemical company Monsanto deliberately blocked research that could show the toxicity of its product Roundup, and company employees were </a:t>
            </a:r>
            <a:r>
              <a:rPr lang="en-GB" dirty="0" err="1"/>
              <a:t>ghostwriters</a:t>
            </a:r>
            <a:r>
              <a:rPr lang="en-GB" dirty="0"/>
              <a:t> on supposedly independent research (Public Health Playbook, Lacy-Nichols et al 2022)</a:t>
            </a:r>
            <a:endParaRPr lang="en-GB" sz="1200" dirty="0">
              <a:effectLst/>
              <a:latin typeface="Arial" panose="020B0604020202020204" pitchFamily="34" charset="0"/>
              <a:ea typeface="Calibri" panose="020F0502020204030204" pitchFamily="34" charset="0"/>
            </a:endParaRPr>
          </a:p>
          <a:p>
            <a:endParaRPr lang="en-GB" sz="1200" dirty="0">
              <a:effectLst/>
              <a:latin typeface="Arial" panose="020B0604020202020204" pitchFamily="34" charset="0"/>
              <a:ea typeface="Calibri" panose="020F0502020204030204" pitchFamily="34" charset="0"/>
            </a:endParaRPr>
          </a:p>
          <a:p>
            <a:endParaRPr lang="en-GB" sz="1200" dirty="0">
              <a:effectLst/>
              <a:latin typeface="Arial" panose="020B0604020202020204" pitchFamily="34" charset="0"/>
              <a:ea typeface="Calibri" panose="020F0502020204030204" pitchFamily="34" charset="0"/>
            </a:endParaRPr>
          </a:p>
          <a:p>
            <a:pPr marL="0" indent="0">
              <a:buFontTx/>
              <a:buNone/>
            </a:pPr>
            <a:endParaRPr lang="en-GB" sz="1200" b="0" i="0" u="none" strike="noStrike" dirty="0">
              <a:solidFill>
                <a:srgbClr val="000000"/>
              </a:solidFill>
              <a:effectLst/>
              <a:latin typeface="Arial" panose="020B0604020202020204" pitchFamily="34" charset="0"/>
            </a:endParaRPr>
          </a:p>
          <a:p>
            <a:pPr marL="0" indent="0">
              <a:buFontTx/>
              <a:buNone/>
            </a:pPr>
            <a:endParaRPr lang="en-GB" sz="1200" b="0" i="0" u="none" strike="noStrike" dirty="0">
              <a:solidFill>
                <a:srgbClr val="000000"/>
              </a:solidFill>
              <a:effectLst/>
              <a:latin typeface="Arial" panose="020B0604020202020204" pitchFamily="34" charset="0"/>
            </a:endParaRPr>
          </a:p>
          <a:p>
            <a:endParaRPr lang="en-GB" dirty="0"/>
          </a:p>
          <a:p>
            <a:endParaRPr lang="en-GB" dirty="0"/>
          </a:p>
          <a:p>
            <a:endParaRPr lang="en-GB" dirty="0"/>
          </a:p>
          <a:p>
            <a:pPr marL="0" indent="0">
              <a:buFontTx/>
              <a:buNone/>
            </a:pPr>
            <a:endParaRPr lang="en-GB" sz="1200" b="0" i="0" u="none" strike="noStrike" dirty="0">
              <a:solidFill>
                <a:srgbClr val="000000"/>
              </a:solidFill>
              <a:effectLst/>
              <a:latin typeface="Arial" panose="020B0604020202020204" pitchFamily="34" charset="0"/>
            </a:endParaRPr>
          </a:p>
          <a:p>
            <a:endParaRPr lang="en-GB" sz="1200" b="1" i="0" u="none" strike="noStrike" dirty="0">
              <a:solidFill>
                <a:srgbClr val="000000"/>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F7F2ACA-913B-46A8-A64B-68780F63F82F}" type="slidenum">
              <a:rPr lang="en-GB" smtClean="0"/>
              <a:t>6</a:t>
            </a:fld>
            <a:endParaRPr lang="en-GB"/>
          </a:p>
        </p:txBody>
      </p:sp>
    </p:spTree>
    <p:extLst>
      <p:ext uri="{BB962C8B-B14F-4D97-AF65-F5344CB8AC3E}">
        <p14:creationId xmlns:p14="http://schemas.microsoft.com/office/powerpoint/2010/main" val="294389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FFFFFF"/>
                </a:solidFill>
                <a:latin typeface="Garamond" panose="02020404030301010803" pitchFamily="18" charset="0"/>
              </a:rPr>
              <a:t>Slide acknowledgement: </a:t>
            </a:r>
            <a:r>
              <a:rPr lang="en-GB" sz="2800" dirty="0"/>
              <a:t>May van Schalkwyk</a:t>
            </a:r>
          </a:p>
          <a:p>
            <a:pPr algn="l"/>
            <a:endParaRPr lang="en-GB" sz="1800" b="0" i="0" u="none" strike="noStrike" baseline="0" dirty="0">
              <a:solidFill>
                <a:srgbClr val="FFFFFF"/>
              </a:solidFill>
              <a:latin typeface="Garamond" panose="02020404030301010803" pitchFamily="18" charset="0"/>
            </a:endParaRPr>
          </a:p>
          <a:p>
            <a:pPr algn="l"/>
            <a:r>
              <a:rPr lang="en-GB" sz="1800" b="0" i="0" u="none" strike="noStrike" baseline="0" dirty="0">
                <a:solidFill>
                  <a:srgbClr val="FFFFFF"/>
                </a:solidFill>
                <a:latin typeface="Garamond" panose="02020404030301010803" pitchFamily="18" charset="0"/>
              </a:rPr>
              <a:t>Tobacco industry a</a:t>
            </a:r>
            <a:r>
              <a:rPr lang="en-GB" sz="1800" b="0" i="0" u="none" strike="noStrike" baseline="0" dirty="0">
                <a:solidFill>
                  <a:srgbClr val="211D1E"/>
                </a:solidFill>
                <a:latin typeface="Shaker 2 Lancet"/>
              </a:rPr>
              <a:t>ffected what is accepted as knowledge on which to make policy decisions and also the public support for regulation and other action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800" b="0" i="0" u="none" strike="noStrike" baseline="0" dirty="0">
                <a:solidFill>
                  <a:srgbClr val="FFFFFF"/>
                </a:solidFill>
                <a:latin typeface="BellMT"/>
              </a:rPr>
              <a:t>For example, </a:t>
            </a:r>
            <a:r>
              <a:rPr lang="en-GB" sz="1800" b="0" i="0" u="none" strike="noStrike" baseline="0" dirty="0">
                <a:solidFill>
                  <a:srgbClr val="FFFFFF"/>
                </a:solidFill>
                <a:latin typeface="BellMT"/>
              </a:rPr>
              <a:t>tens of thousands of internal industry documents, released through litigation, reveal that the industry knew for decades that its products caused cancer and were highly addictive and yet it refused to acknowledge this publicly (https://tobaccotactics.org/article/influencing-science/)</a:t>
            </a:r>
          </a:p>
          <a:p>
            <a:pPr algn="l"/>
            <a:endParaRPr lang="en-GB" sz="1800" b="0" i="0" u="none" strike="noStrike" baseline="0" dirty="0">
              <a:solidFill>
                <a:srgbClr val="FFFFFF"/>
              </a:solidFill>
              <a:latin typeface="Garamond" panose="02020404030301010803" pitchFamily="18" charset="0"/>
            </a:endParaRPr>
          </a:p>
          <a:p>
            <a:pPr algn="l"/>
            <a:r>
              <a:rPr lang="en-GB" sz="1800" b="0" i="0" u="none" strike="noStrike" baseline="0" dirty="0">
                <a:solidFill>
                  <a:srgbClr val="FFFFFF"/>
                </a:solidFill>
                <a:latin typeface="Garamond" panose="02020404030301010803" pitchFamily="18" charset="0"/>
              </a:rPr>
              <a:t>Examples of ways this was done </a:t>
            </a:r>
          </a:p>
          <a:p>
            <a:pPr algn="l"/>
            <a:r>
              <a:rPr lang="en-GB" sz="1800" b="0" i="0" u="none" strike="noStrike" baseline="0" dirty="0">
                <a:solidFill>
                  <a:srgbClr val="FFFFFF"/>
                </a:solidFill>
                <a:latin typeface="Garamond" panose="02020404030301010803" pitchFamily="18" charset="0"/>
              </a:rPr>
              <a:t>1) Selectively funding research projects and individuals</a:t>
            </a:r>
          </a:p>
          <a:p>
            <a:pPr algn="l"/>
            <a:r>
              <a:rPr lang="en-GB" sz="1800" b="0" i="0" u="none" strike="noStrike" baseline="0" dirty="0">
                <a:solidFill>
                  <a:srgbClr val="FFFFFF"/>
                </a:solidFill>
                <a:latin typeface="Garamond" panose="02020404030301010803" pitchFamily="18" charset="0"/>
              </a:rPr>
              <a:t>2) Withholding research findings</a:t>
            </a:r>
          </a:p>
          <a:p>
            <a:pPr algn="l"/>
            <a:r>
              <a:rPr lang="en-GB" sz="1800" b="0" i="0" u="none" strike="noStrike" baseline="0" dirty="0">
                <a:solidFill>
                  <a:srgbClr val="FFFFFF"/>
                </a:solidFill>
                <a:latin typeface="Garamond" panose="02020404030301010803" pitchFamily="18" charset="0"/>
              </a:rPr>
              <a:t>3) Generating doubt about existing studies and evidence</a:t>
            </a:r>
          </a:p>
          <a:p>
            <a:pPr algn="l"/>
            <a:r>
              <a:rPr lang="en-GB" sz="1800" b="0" i="0" u="none" strike="noStrike" baseline="0" dirty="0">
                <a:solidFill>
                  <a:srgbClr val="FFFFFF"/>
                </a:solidFill>
                <a:latin typeface="Garamond" panose="02020404030301010803" pitchFamily="18" charset="0"/>
              </a:rPr>
              <a:t>4) Silencing, marginalizing, and/or harassing opposing figures, including scientists</a:t>
            </a:r>
          </a:p>
          <a:p>
            <a:pPr algn="l"/>
            <a:r>
              <a:rPr lang="en-GB" sz="1800" b="0" i="0" u="none" strike="noStrike" baseline="0" dirty="0">
                <a:solidFill>
                  <a:srgbClr val="FFFFFF"/>
                </a:solidFill>
                <a:latin typeface="Garamond" panose="02020404030301010803" pitchFamily="18" charset="0"/>
              </a:rPr>
              <a:t>5) Selectively emphasizing and framing research questions and results</a:t>
            </a:r>
          </a:p>
          <a:p>
            <a:pPr algn="l"/>
            <a:r>
              <a:rPr lang="en-GB" sz="1800" b="0" i="0" u="none" strike="noStrike" baseline="0" dirty="0">
                <a:solidFill>
                  <a:srgbClr val="FFFFFF"/>
                </a:solidFill>
                <a:latin typeface="Garamond" panose="02020404030301010803" pitchFamily="18" charset="0"/>
              </a:rPr>
              <a:t>6) Strategically </a:t>
            </a:r>
            <a:r>
              <a:rPr lang="en-GB" sz="1800" b="0" i="0" u="none" strike="noStrike" baseline="0" dirty="0" err="1">
                <a:solidFill>
                  <a:srgbClr val="FFFFFF"/>
                </a:solidFill>
                <a:latin typeface="Garamond" panose="02020404030301010803" pitchFamily="18" charset="0"/>
              </a:rPr>
              <a:t>martialing</a:t>
            </a:r>
            <a:r>
              <a:rPr lang="en-GB" sz="1800" b="0" i="0" u="none" strike="noStrike" baseline="0" dirty="0">
                <a:solidFill>
                  <a:srgbClr val="FFFFFF"/>
                </a:solidFill>
                <a:latin typeface="Garamond" panose="02020404030301010803" pitchFamily="18" charset="0"/>
              </a:rPr>
              <a:t> traditional scientific concepts and norms</a:t>
            </a:r>
          </a:p>
          <a:p>
            <a:pPr algn="l"/>
            <a:r>
              <a:rPr lang="en-GB" sz="1800" b="0" i="0" u="none" strike="noStrike" baseline="0" dirty="0">
                <a:solidFill>
                  <a:srgbClr val="FFFFFF"/>
                </a:solidFill>
                <a:latin typeface="Garamond" panose="02020404030301010803" pitchFamily="18" charset="0"/>
              </a:rPr>
              <a:t>7) Developing public relations (PR) and lobbying campaigns to promote preferred messages</a:t>
            </a:r>
          </a:p>
          <a:p>
            <a:pPr algn="l"/>
            <a:r>
              <a:rPr lang="en-GB" sz="1800" b="0" i="0" u="none" strike="noStrike" baseline="0" dirty="0">
                <a:solidFill>
                  <a:srgbClr val="FFFFFF"/>
                </a:solidFill>
                <a:latin typeface="Garamond" panose="02020404030301010803" pitchFamily="18" charset="0"/>
              </a:rPr>
              <a:t>Angulo, A. J.. Miseducation .2016. Johns Hopkins University Press.</a:t>
            </a:r>
          </a:p>
          <a:p>
            <a:pPr algn="l"/>
            <a:endParaRPr lang="en-GB" sz="1800" b="0" i="0" u="none" strike="noStrike" baseline="0" dirty="0">
              <a:solidFill>
                <a:srgbClr val="FFFFFF"/>
              </a:solidFill>
              <a:latin typeface="Garamond" panose="02020404030301010803" pitchFamily="18" charset="0"/>
            </a:endParaRPr>
          </a:p>
          <a:p>
            <a:pPr algn="l"/>
            <a:r>
              <a:rPr lang="en-GB" sz="1800" b="0" i="0" u="none" strike="noStrike" baseline="0" dirty="0">
                <a:solidFill>
                  <a:srgbClr val="FFFFFF"/>
                </a:solidFill>
                <a:latin typeface="Garamond" panose="02020404030301010803" pitchFamily="18" charset="0"/>
              </a:rPr>
              <a:t>Refs re industry knowledge &amp; denial </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800" b="0" i="0" u="none" strike="noStrike" baseline="0" dirty="0">
                <a:solidFill>
                  <a:srgbClr val="FFFFFF"/>
                </a:solidFill>
                <a:latin typeface="BellMT"/>
              </a:rPr>
              <a:t>For example, </a:t>
            </a:r>
            <a:r>
              <a:rPr lang="en-GB" sz="1800" b="0" i="0" u="none" strike="noStrike" baseline="0" dirty="0">
                <a:solidFill>
                  <a:srgbClr val="FFFFFF"/>
                </a:solidFill>
                <a:latin typeface="BellMT"/>
              </a:rPr>
              <a:t>documents released later showed most US companies believed smoking caused lung cancer as early as 1958 (https://cgch.lshtm.ac.uk/tobacco/Handbook%2008.07.03.pdf) , however this was not acknowledged in public with denial and doubt still being pedalled </a:t>
            </a:r>
            <a:endParaRPr lang="en-GB" sz="1800" b="0" i="0" u="none" strike="noStrike" baseline="0" dirty="0">
              <a:solidFill>
                <a:srgbClr val="FFFFFF"/>
              </a:solidFill>
              <a:latin typeface="Garamond" panose="02020404030301010803" pitchFamily="18" charset="0"/>
            </a:endParaRPr>
          </a:p>
          <a:p>
            <a:pPr algn="l"/>
            <a:r>
              <a:rPr lang="en-GB" sz="1800" b="0" i="0" u="none" strike="noStrike" baseline="0" dirty="0">
                <a:latin typeface="Garamond" panose="02020404030301010803" pitchFamily="18" charset="0"/>
              </a:rPr>
              <a:t>“We strongly oppose warning labels on cigarette packs for several reasons: first and foremost, warning labels may improperly imply that it has been scientifically established that smoking causes disease”</a:t>
            </a:r>
          </a:p>
          <a:p>
            <a:pPr algn="l"/>
            <a:r>
              <a:rPr lang="en-GB" sz="1800" b="0" i="0" u="none" strike="noStrike" baseline="0" dirty="0">
                <a:latin typeface="Garamond" panose="02020404030301010803" pitchFamily="18" charset="0"/>
              </a:rPr>
              <a:t>(R.J. Reynolds, South China Morning Post, January 1999)</a:t>
            </a:r>
          </a:p>
          <a:p>
            <a:pPr algn="l"/>
            <a:endParaRPr lang="en-GB" sz="1800" b="0" i="0" u="none" strike="noStrike" baseline="0" dirty="0">
              <a:latin typeface="Garamond" panose="02020404030301010803" pitchFamily="18" charset="0"/>
            </a:endParaRPr>
          </a:p>
          <a:p>
            <a:pPr algn="l"/>
            <a:r>
              <a:rPr lang="en-GB" sz="1800" b="0" i="0" u="none" strike="noStrike" baseline="0" dirty="0">
                <a:latin typeface="Garamond" panose="02020404030301010803" pitchFamily="18" charset="0"/>
              </a:rPr>
              <a:t>Refs re deliberate strategy </a:t>
            </a:r>
          </a:p>
          <a:p>
            <a:pPr algn="l"/>
            <a:r>
              <a:rPr lang="en-GB" sz="2800" b="0" i="0" dirty="0">
                <a:solidFill>
                  <a:srgbClr val="222222"/>
                </a:solidFill>
                <a:effectLst/>
                <a:latin typeface="Lora-Regular"/>
              </a:rPr>
              <a:t>Influencing the scientific debate has been a deliberate industry strategy (See </a:t>
            </a:r>
            <a:r>
              <a:rPr lang="en-GB" sz="2800" b="0" i="0" u="sng" dirty="0">
                <a:solidFill>
                  <a:srgbClr val="004489"/>
                </a:solidFill>
                <a:effectLst/>
                <a:latin typeface="Lora-Bold"/>
                <a:hlinkClick r:id="rId3"/>
              </a:rPr>
              <a:t>Hill &amp; Knowlton</a:t>
            </a:r>
            <a:r>
              <a:rPr lang="en-GB" sz="2800" b="0" i="0" dirty="0">
                <a:solidFill>
                  <a:srgbClr val="222222"/>
                </a:solidFill>
                <a:effectLst/>
                <a:latin typeface="Lora-Regular"/>
              </a:rPr>
              <a:t> and/or </a:t>
            </a:r>
            <a:r>
              <a:rPr lang="en-GB" sz="2800" b="0" i="0" u="sng" dirty="0">
                <a:solidFill>
                  <a:srgbClr val="004489"/>
                </a:solidFill>
                <a:effectLst/>
                <a:latin typeface="Lora-Bold"/>
                <a:hlinkClick r:id="rId4"/>
              </a:rPr>
              <a:t>Tobacco Industry Research Committee</a:t>
            </a:r>
            <a:r>
              <a:rPr lang="en-GB" sz="2800" b="0" i="0" dirty="0">
                <a:solidFill>
                  <a:srgbClr val="222222"/>
                </a:solidFill>
                <a:effectLst/>
                <a:latin typeface="Lora-Regular"/>
              </a:rPr>
              <a:t>). The tobacco industry has several related goals:</a:t>
            </a:r>
          </a:p>
          <a:p>
            <a:pPr algn="l">
              <a:buFont typeface="Arial" panose="020B0604020202020204" pitchFamily="34" charset="0"/>
              <a:buChar char="•"/>
            </a:pPr>
            <a:r>
              <a:rPr lang="en-GB" sz="2800" b="0" i="0" dirty="0">
                <a:solidFill>
                  <a:srgbClr val="222222"/>
                </a:solidFill>
                <a:effectLst/>
                <a:latin typeface="Lora-Regular"/>
              </a:rPr>
              <a:t>to influence the research agenda</a:t>
            </a:r>
          </a:p>
          <a:p>
            <a:pPr algn="l">
              <a:buFont typeface="Arial" panose="020B0604020202020204" pitchFamily="34" charset="0"/>
              <a:buChar char="•"/>
            </a:pPr>
            <a:r>
              <a:rPr lang="en-GB" sz="2800" b="0" i="0" dirty="0">
                <a:solidFill>
                  <a:srgbClr val="222222"/>
                </a:solidFill>
                <a:effectLst/>
                <a:latin typeface="Lora-Regular"/>
              </a:rPr>
              <a:t>to create doubt about evidence, by publicly denying the relationship between smoking and cancer and the addictiveness of nicotine</a:t>
            </a:r>
          </a:p>
          <a:p>
            <a:pPr algn="l">
              <a:buFont typeface="Arial" panose="020B0604020202020204" pitchFamily="34" charset="0"/>
              <a:buChar char="•"/>
            </a:pPr>
            <a:r>
              <a:rPr lang="en-GB" sz="2800" b="0" i="0" dirty="0">
                <a:solidFill>
                  <a:srgbClr val="222222"/>
                </a:solidFill>
                <a:effectLst/>
                <a:latin typeface="Lora-Regular"/>
              </a:rPr>
              <a:t>to divert the issue away from the causal link between smoking and cancer to a variety of diversionary issues such as hereditary disease; healthy cigarettes; or indoor climate.</a:t>
            </a:r>
          </a:p>
          <a:p>
            <a:pPr algn="l"/>
            <a:r>
              <a:rPr lang="en-GB" sz="2800" b="0" i="0" dirty="0">
                <a:solidFill>
                  <a:srgbClr val="222222"/>
                </a:solidFill>
                <a:effectLst/>
                <a:latin typeface="Lora-Regular"/>
              </a:rPr>
              <a:t>Ultimately, influencing science aims to change the knowledge upon which decision makers set policy. And by creating uncertainty around the smoking and health debate, it simultaneously attempts to reduce public support for regulatory action.</a:t>
            </a:r>
          </a:p>
          <a:p>
            <a:pPr algn="l"/>
            <a:r>
              <a:rPr lang="en-GB" sz="1800" b="0" i="0" u="none" strike="noStrike" baseline="0" dirty="0">
                <a:latin typeface="Garamond" panose="02020404030301010803" pitchFamily="18" charset="0"/>
              </a:rPr>
              <a:t>https://tobaccotactics.org/article/influencing-science/ </a:t>
            </a:r>
          </a:p>
          <a:p>
            <a:pPr algn="l"/>
            <a:endParaRPr lang="en-GB" sz="1800" b="0" i="0" u="none" strike="noStrike" baseline="0" dirty="0">
              <a:latin typeface="Garamond" panose="02020404030301010803" pitchFamily="18" charset="0"/>
            </a:endParaRPr>
          </a:p>
          <a:p>
            <a:pPr algn="l"/>
            <a:endParaRPr lang="en-GB" sz="1800" b="0" i="0" u="none" strike="noStrike" baseline="0" dirty="0">
              <a:latin typeface="Garamond" panose="02020404030301010803" pitchFamily="18" charset="0"/>
            </a:endParaRPr>
          </a:p>
          <a:p>
            <a:pPr algn="l"/>
            <a:r>
              <a:rPr lang="en-GB" sz="1800" b="0" i="0" u="none" strike="noStrike" baseline="0" dirty="0">
                <a:latin typeface="Garamond" panose="02020404030301010803" pitchFamily="18" charset="0"/>
              </a:rPr>
              <a:t>Timeline: https://www.ncbi.nlm.nih.gov/books/NBK222369/</a:t>
            </a:r>
            <a:endParaRPr lang="en-GB" dirty="0"/>
          </a:p>
        </p:txBody>
      </p:sp>
      <p:sp>
        <p:nvSpPr>
          <p:cNvPr id="4" name="Slide Number Placeholder 3"/>
          <p:cNvSpPr>
            <a:spLocks noGrp="1"/>
          </p:cNvSpPr>
          <p:nvPr>
            <p:ph type="sldNum" sz="quarter" idx="5"/>
          </p:nvPr>
        </p:nvSpPr>
        <p:spPr/>
        <p:txBody>
          <a:bodyPr/>
          <a:lstStyle/>
          <a:p>
            <a:fld id="{9C515B39-9B15-4838-8762-E2AB8C43BD8E}" type="slidenum">
              <a:rPr lang="en-GB" smtClean="0"/>
              <a:t>7</a:t>
            </a:fld>
            <a:endParaRPr lang="en-GB"/>
          </a:p>
        </p:txBody>
      </p:sp>
    </p:spTree>
    <p:extLst>
      <p:ext uri="{BB962C8B-B14F-4D97-AF65-F5344CB8AC3E}">
        <p14:creationId xmlns:p14="http://schemas.microsoft.com/office/powerpoint/2010/main" val="1456898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b="1" i="0" u="none" strike="noStrike" dirty="0">
                <a:solidFill>
                  <a:srgbClr val="000000"/>
                </a:solidFill>
                <a:effectLst/>
                <a:latin typeface="Arial" panose="020B0604020202020204" pitchFamily="34" charset="0"/>
              </a:rPr>
              <a:t>Marketing practices </a:t>
            </a:r>
          </a:p>
          <a:p>
            <a:pPr marL="0" indent="0">
              <a:buFontTx/>
              <a:buNone/>
            </a:pPr>
            <a:r>
              <a:rPr lang="en-GB" sz="1800" dirty="0">
                <a:effectLst/>
                <a:latin typeface="Calibri" panose="020F0502020204030204" pitchFamily="34" charset="0"/>
                <a:ea typeface="DengXian" panose="02010600030101010101" pitchFamily="2" charset="-122"/>
                <a:cs typeface="Times New Roman" panose="02020603050405020304" pitchFamily="18" charset="0"/>
              </a:rPr>
              <a:t>Practices to promote sales of products or services, including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DengXian" panose="02010600030101010101" pitchFamily="2" charset="-122"/>
                <a:cs typeface="Times New Roman" panose="02020603050405020304" pitchFamily="18" charset="0"/>
              </a:rPr>
              <a:t>by changing physical and information environments in ways that drive consumption. </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DengXian" panose="02010600030101010101" pitchFamily="2" charset="-122"/>
                <a:cs typeface="Times New Roman" panose="02020603050405020304" pitchFamily="18" charset="0"/>
              </a:rPr>
              <a:t>exaggerating inequalities by targeting specific populations. </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DengXian" panose="02010600030101010101" pitchFamily="2" charset="-122"/>
                <a:cs typeface="Times New Roman" panose="02020603050405020304" pitchFamily="18" charset="0"/>
              </a:rPr>
              <a:t>shaping norms to drive consumption</a:t>
            </a:r>
            <a:endParaRPr lang="en-GB" sz="1200" b="1" i="0" u="none" strike="noStrike" dirty="0">
              <a:solidFill>
                <a:srgbClr val="000000"/>
              </a:solidFill>
              <a:effectLst/>
              <a:latin typeface="Arial" panose="020B0604020202020204" pitchFamily="34" charset="0"/>
            </a:endParaRPr>
          </a:p>
          <a:p>
            <a:pPr marL="0" indent="0">
              <a:buFontTx/>
              <a:buNone/>
            </a:pPr>
            <a:endParaRPr lang="en-GB" sz="12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Marketing – including product development and design, pricing, accessibility, placement, brand promotion, advertising, and using opportunities to create public trust in those brands e.g. during the COVID-19 pandemic [link to example here – </a:t>
            </a:r>
            <a:r>
              <a:rPr lang="en-GB" b="1" dirty="0"/>
              <a:t>NCD Alliance page on Signalling Virtue study https://spectrum.ed.ac.uk/our-research/covid-19/unhealthy-commodity-industries-covid-19-ncd-alliance; https://ncdalliance.org/resources/signalling-virtue-promoting-harm</a:t>
            </a:r>
            <a:r>
              <a:rPr lang="en-GB" dirty="0"/>
              <a:t>]</a:t>
            </a:r>
          </a:p>
          <a:p>
            <a:pPr marL="0" indent="0">
              <a:buFontTx/>
              <a:buNone/>
            </a:pPr>
            <a:r>
              <a:rPr lang="en-GB" sz="1200" b="0" i="0" u="none" strike="noStrike" dirty="0">
                <a:solidFill>
                  <a:srgbClr val="000000"/>
                </a:solidFill>
                <a:effectLst/>
                <a:latin typeface="Arial" panose="020B0604020202020204" pitchFamily="34" charset="0"/>
              </a:rPr>
              <a:t>Also sports sponsorship etc</a:t>
            </a:r>
          </a:p>
          <a:p>
            <a:pPr marL="0" indent="0">
              <a:buFontTx/>
              <a:buNone/>
            </a:pPr>
            <a:endParaRPr lang="en-GB" sz="1200" b="0" i="0" u="none" strike="noStrike" dirty="0">
              <a:solidFill>
                <a:srgbClr val="000000"/>
              </a:solidFill>
              <a:effectLst/>
              <a:latin typeface="Arial" panose="020B0604020202020204" pitchFamily="34" charset="0"/>
            </a:endParaRPr>
          </a:p>
          <a:p>
            <a:pPr marL="0" indent="0">
              <a:buFontTx/>
              <a:buNone/>
            </a:pPr>
            <a:r>
              <a:rPr lang="en-GB" sz="1200" b="0" i="0" u="none" strike="noStrike" dirty="0">
                <a:solidFill>
                  <a:srgbClr val="000000"/>
                </a:solidFill>
                <a:effectLst/>
                <a:latin typeface="Arial" panose="020B0604020202020204" pitchFamily="34" charset="0"/>
              </a:rPr>
              <a:t>Example of advertising &amp; its impact on next slide – marketing is more than this (see above for practices) </a:t>
            </a:r>
          </a:p>
          <a:p>
            <a:endParaRPr lang="en-GB" sz="1200" b="1" i="0" u="none" strike="noStrike" dirty="0">
              <a:solidFill>
                <a:srgbClr val="000000"/>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F7F2ACA-913B-46A8-A64B-68780F63F82F}" type="slidenum">
              <a:rPr lang="en-GB" smtClean="0"/>
              <a:t>8</a:t>
            </a:fld>
            <a:endParaRPr lang="en-GB"/>
          </a:p>
        </p:txBody>
      </p:sp>
    </p:spTree>
    <p:extLst>
      <p:ext uri="{BB962C8B-B14F-4D97-AF65-F5344CB8AC3E}">
        <p14:creationId xmlns:p14="http://schemas.microsoft.com/office/powerpoint/2010/main" val="3704175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DengXian" panose="02010600030101010101" pitchFamily="2" charset="-122"/>
                <a:cs typeface="Times New Roman" panose="02020603050405020304" pitchFamily="18" charset="0"/>
              </a:rPr>
              <a:t>Advertising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DengXian" panose="02010600030101010101" pitchFamily="2" charset="-122"/>
                <a:cs typeface="Times New Roman" panose="02020603050405020304" pitchFamily="18" charset="0"/>
              </a:rPr>
              <a:t>High Fat Salt &amp; Sugar foods are advertised more, National Food Strategy showed just a quarter of advertising in 2019 was for foods not likely to be HFSS. In addition, in 2019, analysis by Nielsen on behalf of Cancer Research UK found almost half (47.58%) of all food ads shown during September 2019 on ITV1, Channel 4, Channel 5 and Sky1 were advertising HFSS products.  This proportion rose to nearly 60% of ads in the 6-9pm slot on those channels, up from 49% in May 2018.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DengXian" panose="02010600030101010101" pitchFamily="2" charset="-122"/>
                <a:cs typeface="Times New Roman" panose="02020603050405020304" pitchFamily="18" charset="0"/>
              </a:rPr>
              <a:t>Advertising affects us in all sorts of ways, this image is from a film made by children about their own responses to the food they see around them including advertised food, in this clip this young child describes how seeing a fast food advert made her hungry and made her dribble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DengXian" panose="02010600030101010101" pitchFamily="2" charset="-122"/>
                <a:cs typeface="Times New Roman" panose="02020603050405020304" pitchFamily="18" charset="0"/>
              </a:rPr>
              <a:t>Option to show 2 </a:t>
            </a:r>
            <a:r>
              <a:rPr lang="en-GB" sz="1200" b="1" dirty="0">
                <a:effectLst/>
                <a:latin typeface="Calibri" panose="020F0502020204030204" pitchFamily="34" charset="0"/>
                <a:ea typeface="DengXian" panose="02010600030101010101" pitchFamily="2" charset="-122"/>
                <a:cs typeface="Times New Roman" panose="02020603050405020304" pitchFamily="18" charset="0"/>
              </a:rPr>
              <a:t>very short film clips to demonstrate the effects on children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DengXian" panose="02010600030101010101" pitchFamily="2" charset="-122"/>
                <a:cs typeface="Times New Roman" panose="02020603050405020304" pitchFamily="18" charset="0"/>
              </a:rPr>
              <a:t>https://www.healthysocieties2030.org/films-archive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DengXian" panose="02010600030101010101" pitchFamily="2" charset="-122"/>
                <a:cs typeface="Times New Roman" panose="02020603050405020304" pitchFamily="18" charset="0"/>
              </a:rPr>
              <a:t>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Biteback</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film (2 ½ min) demonstrating the impact of advertising on children and young people – makes the point about not making choices in a vacuum: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https://www.biteback2030.com/news/watch-video-fast-food-industry-dont-want-you-see</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C515B39-9B15-4838-8762-E2AB8C43BD8E}" type="slidenum">
              <a:rPr lang="en-GB" smtClean="0"/>
              <a:t>9</a:t>
            </a:fld>
            <a:endParaRPr lang="en-GB"/>
          </a:p>
        </p:txBody>
      </p:sp>
    </p:spTree>
    <p:extLst>
      <p:ext uri="{BB962C8B-B14F-4D97-AF65-F5344CB8AC3E}">
        <p14:creationId xmlns:p14="http://schemas.microsoft.com/office/powerpoint/2010/main" val="2906651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DBC5D-8811-4671-E406-19E69BE691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15D8A49-861F-6241-C727-40BBBAE500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7D8C472-FDD4-DB87-6560-82A558EB3154}"/>
              </a:ext>
            </a:extLst>
          </p:cNvPr>
          <p:cNvSpPr>
            <a:spLocks noGrp="1"/>
          </p:cNvSpPr>
          <p:nvPr>
            <p:ph type="dt" sz="half" idx="10"/>
          </p:nvPr>
        </p:nvSpPr>
        <p:spPr/>
        <p:txBody>
          <a:bodyPr/>
          <a:lstStyle/>
          <a:p>
            <a:fld id="{20B63367-BF7A-464A-9498-EEB5EE3B1116}" type="datetimeFigureOut">
              <a:rPr lang="en-GB" smtClean="0"/>
              <a:t>25/04/2024</a:t>
            </a:fld>
            <a:endParaRPr lang="en-GB"/>
          </a:p>
        </p:txBody>
      </p:sp>
      <p:sp>
        <p:nvSpPr>
          <p:cNvPr id="5" name="Footer Placeholder 4">
            <a:extLst>
              <a:ext uri="{FF2B5EF4-FFF2-40B4-BE49-F238E27FC236}">
                <a16:creationId xmlns:a16="http://schemas.microsoft.com/office/drawing/2014/main" id="{2BD276AF-EE58-BBAB-6317-DDBD5AEA12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7EC856-65AD-A29A-5631-C1DF77585B65}"/>
              </a:ext>
            </a:extLst>
          </p:cNvPr>
          <p:cNvSpPr>
            <a:spLocks noGrp="1"/>
          </p:cNvSpPr>
          <p:nvPr>
            <p:ph type="sldNum" sz="quarter" idx="12"/>
          </p:nvPr>
        </p:nvSpPr>
        <p:spPr/>
        <p:txBody>
          <a:bodyPr/>
          <a:lstStyle/>
          <a:p>
            <a:fld id="{8861F939-C4E8-41E2-802B-EB24A038C80E}" type="slidenum">
              <a:rPr lang="en-GB" smtClean="0"/>
              <a:t>‹#›</a:t>
            </a:fld>
            <a:endParaRPr lang="en-GB"/>
          </a:p>
        </p:txBody>
      </p:sp>
    </p:spTree>
    <p:extLst>
      <p:ext uri="{BB962C8B-B14F-4D97-AF65-F5344CB8AC3E}">
        <p14:creationId xmlns:p14="http://schemas.microsoft.com/office/powerpoint/2010/main" val="1666992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9535-96EB-8C3B-96E1-72704E5BB6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FD4B27-6422-A2A6-3ADE-F17312B3E9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8A68A6-85B5-3CB0-0EF2-E7C72DE86981}"/>
              </a:ext>
            </a:extLst>
          </p:cNvPr>
          <p:cNvSpPr>
            <a:spLocks noGrp="1"/>
          </p:cNvSpPr>
          <p:nvPr>
            <p:ph type="dt" sz="half" idx="10"/>
          </p:nvPr>
        </p:nvSpPr>
        <p:spPr/>
        <p:txBody>
          <a:bodyPr/>
          <a:lstStyle/>
          <a:p>
            <a:fld id="{20B63367-BF7A-464A-9498-EEB5EE3B1116}" type="datetimeFigureOut">
              <a:rPr lang="en-GB" smtClean="0"/>
              <a:t>25/04/2024</a:t>
            </a:fld>
            <a:endParaRPr lang="en-GB"/>
          </a:p>
        </p:txBody>
      </p:sp>
      <p:sp>
        <p:nvSpPr>
          <p:cNvPr id="5" name="Footer Placeholder 4">
            <a:extLst>
              <a:ext uri="{FF2B5EF4-FFF2-40B4-BE49-F238E27FC236}">
                <a16:creationId xmlns:a16="http://schemas.microsoft.com/office/drawing/2014/main" id="{0C2AFEFA-185B-E32A-05E8-3B03E54D09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FBEC92-CF61-D0B1-1A01-6888983AFFEA}"/>
              </a:ext>
            </a:extLst>
          </p:cNvPr>
          <p:cNvSpPr>
            <a:spLocks noGrp="1"/>
          </p:cNvSpPr>
          <p:nvPr>
            <p:ph type="sldNum" sz="quarter" idx="12"/>
          </p:nvPr>
        </p:nvSpPr>
        <p:spPr/>
        <p:txBody>
          <a:bodyPr/>
          <a:lstStyle/>
          <a:p>
            <a:fld id="{8861F939-C4E8-41E2-802B-EB24A038C80E}" type="slidenum">
              <a:rPr lang="en-GB" smtClean="0"/>
              <a:t>‹#›</a:t>
            </a:fld>
            <a:endParaRPr lang="en-GB"/>
          </a:p>
        </p:txBody>
      </p:sp>
    </p:spTree>
    <p:extLst>
      <p:ext uri="{BB962C8B-B14F-4D97-AF65-F5344CB8AC3E}">
        <p14:creationId xmlns:p14="http://schemas.microsoft.com/office/powerpoint/2010/main" val="3039007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95DF4E-B5FD-4461-D586-F7CFD913FD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C1160F-1B97-485C-40C8-3A8E89B6D9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A90209-754F-EFC0-FAC5-B0D153F44938}"/>
              </a:ext>
            </a:extLst>
          </p:cNvPr>
          <p:cNvSpPr>
            <a:spLocks noGrp="1"/>
          </p:cNvSpPr>
          <p:nvPr>
            <p:ph type="dt" sz="half" idx="10"/>
          </p:nvPr>
        </p:nvSpPr>
        <p:spPr/>
        <p:txBody>
          <a:bodyPr/>
          <a:lstStyle/>
          <a:p>
            <a:fld id="{20B63367-BF7A-464A-9498-EEB5EE3B1116}" type="datetimeFigureOut">
              <a:rPr lang="en-GB" smtClean="0"/>
              <a:t>25/04/2024</a:t>
            </a:fld>
            <a:endParaRPr lang="en-GB"/>
          </a:p>
        </p:txBody>
      </p:sp>
      <p:sp>
        <p:nvSpPr>
          <p:cNvPr id="5" name="Footer Placeholder 4">
            <a:extLst>
              <a:ext uri="{FF2B5EF4-FFF2-40B4-BE49-F238E27FC236}">
                <a16:creationId xmlns:a16="http://schemas.microsoft.com/office/drawing/2014/main" id="{CEAF69ED-FC53-CF6E-8EB0-45F8FD35C1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112B08-7110-54F1-29FC-C8A679FBBA8B}"/>
              </a:ext>
            </a:extLst>
          </p:cNvPr>
          <p:cNvSpPr>
            <a:spLocks noGrp="1"/>
          </p:cNvSpPr>
          <p:nvPr>
            <p:ph type="sldNum" sz="quarter" idx="12"/>
          </p:nvPr>
        </p:nvSpPr>
        <p:spPr/>
        <p:txBody>
          <a:bodyPr/>
          <a:lstStyle/>
          <a:p>
            <a:fld id="{8861F939-C4E8-41E2-802B-EB24A038C80E}" type="slidenum">
              <a:rPr lang="en-GB" smtClean="0"/>
              <a:t>‹#›</a:t>
            </a:fld>
            <a:endParaRPr lang="en-GB"/>
          </a:p>
        </p:txBody>
      </p:sp>
    </p:spTree>
    <p:extLst>
      <p:ext uri="{BB962C8B-B14F-4D97-AF65-F5344CB8AC3E}">
        <p14:creationId xmlns:p14="http://schemas.microsoft.com/office/powerpoint/2010/main" val="156284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3E5A4-DD1D-17AD-28E1-F62A8D8F9A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04F53C-FF62-FBF6-411D-F4A03BB221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D8DC-3BA7-5256-6829-1B72CACEE311}"/>
              </a:ext>
            </a:extLst>
          </p:cNvPr>
          <p:cNvSpPr>
            <a:spLocks noGrp="1"/>
          </p:cNvSpPr>
          <p:nvPr>
            <p:ph type="dt" sz="half" idx="10"/>
          </p:nvPr>
        </p:nvSpPr>
        <p:spPr/>
        <p:txBody>
          <a:bodyPr/>
          <a:lstStyle/>
          <a:p>
            <a:fld id="{20B63367-BF7A-464A-9498-EEB5EE3B1116}" type="datetimeFigureOut">
              <a:rPr lang="en-GB" smtClean="0"/>
              <a:t>25/04/2024</a:t>
            </a:fld>
            <a:endParaRPr lang="en-GB"/>
          </a:p>
        </p:txBody>
      </p:sp>
      <p:sp>
        <p:nvSpPr>
          <p:cNvPr id="5" name="Footer Placeholder 4">
            <a:extLst>
              <a:ext uri="{FF2B5EF4-FFF2-40B4-BE49-F238E27FC236}">
                <a16:creationId xmlns:a16="http://schemas.microsoft.com/office/drawing/2014/main" id="{D3B56273-4C36-A1EF-9A78-ED5CD6B6BA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8E8740-7997-F6DB-1271-118B1F12008F}"/>
              </a:ext>
            </a:extLst>
          </p:cNvPr>
          <p:cNvSpPr>
            <a:spLocks noGrp="1"/>
          </p:cNvSpPr>
          <p:nvPr>
            <p:ph type="sldNum" sz="quarter" idx="12"/>
          </p:nvPr>
        </p:nvSpPr>
        <p:spPr/>
        <p:txBody>
          <a:bodyPr/>
          <a:lstStyle/>
          <a:p>
            <a:fld id="{8861F939-C4E8-41E2-802B-EB24A038C80E}" type="slidenum">
              <a:rPr lang="en-GB" smtClean="0"/>
              <a:t>‹#›</a:t>
            </a:fld>
            <a:endParaRPr lang="en-GB"/>
          </a:p>
        </p:txBody>
      </p:sp>
    </p:spTree>
    <p:extLst>
      <p:ext uri="{BB962C8B-B14F-4D97-AF65-F5344CB8AC3E}">
        <p14:creationId xmlns:p14="http://schemas.microsoft.com/office/powerpoint/2010/main" val="2134561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F6C1C-191C-6386-4D9F-E5E20B4B96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E953631-BE59-A050-9389-45FED20A7C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641917-2B11-46DE-3B46-C787D9BC248F}"/>
              </a:ext>
            </a:extLst>
          </p:cNvPr>
          <p:cNvSpPr>
            <a:spLocks noGrp="1"/>
          </p:cNvSpPr>
          <p:nvPr>
            <p:ph type="dt" sz="half" idx="10"/>
          </p:nvPr>
        </p:nvSpPr>
        <p:spPr/>
        <p:txBody>
          <a:bodyPr/>
          <a:lstStyle/>
          <a:p>
            <a:fld id="{20B63367-BF7A-464A-9498-EEB5EE3B1116}" type="datetimeFigureOut">
              <a:rPr lang="en-GB" smtClean="0"/>
              <a:t>25/04/2024</a:t>
            </a:fld>
            <a:endParaRPr lang="en-GB"/>
          </a:p>
        </p:txBody>
      </p:sp>
      <p:sp>
        <p:nvSpPr>
          <p:cNvPr id="5" name="Footer Placeholder 4">
            <a:extLst>
              <a:ext uri="{FF2B5EF4-FFF2-40B4-BE49-F238E27FC236}">
                <a16:creationId xmlns:a16="http://schemas.microsoft.com/office/drawing/2014/main" id="{0E47B613-534D-FECE-8379-F203EB891B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8BEE8-1B0F-6F2F-3BCE-5D975498FF05}"/>
              </a:ext>
            </a:extLst>
          </p:cNvPr>
          <p:cNvSpPr>
            <a:spLocks noGrp="1"/>
          </p:cNvSpPr>
          <p:nvPr>
            <p:ph type="sldNum" sz="quarter" idx="12"/>
          </p:nvPr>
        </p:nvSpPr>
        <p:spPr/>
        <p:txBody>
          <a:bodyPr/>
          <a:lstStyle/>
          <a:p>
            <a:fld id="{8861F939-C4E8-41E2-802B-EB24A038C80E}" type="slidenum">
              <a:rPr lang="en-GB" smtClean="0"/>
              <a:t>‹#›</a:t>
            </a:fld>
            <a:endParaRPr lang="en-GB"/>
          </a:p>
        </p:txBody>
      </p:sp>
    </p:spTree>
    <p:extLst>
      <p:ext uri="{BB962C8B-B14F-4D97-AF65-F5344CB8AC3E}">
        <p14:creationId xmlns:p14="http://schemas.microsoft.com/office/powerpoint/2010/main" val="2884767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C5A29-C850-E239-759F-D821963AE1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13E9EC-A6EA-C237-A8F4-56304A4E1D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7566C10-A646-D1EA-3C53-80CB04EF92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CEB992B-5B6F-48A8-0BBB-51F935C0E446}"/>
              </a:ext>
            </a:extLst>
          </p:cNvPr>
          <p:cNvSpPr>
            <a:spLocks noGrp="1"/>
          </p:cNvSpPr>
          <p:nvPr>
            <p:ph type="dt" sz="half" idx="10"/>
          </p:nvPr>
        </p:nvSpPr>
        <p:spPr/>
        <p:txBody>
          <a:bodyPr/>
          <a:lstStyle/>
          <a:p>
            <a:fld id="{20B63367-BF7A-464A-9498-EEB5EE3B1116}" type="datetimeFigureOut">
              <a:rPr lang="en-GB" smtClean="0"/>
              <a:t>25/04/2024</a:t>
            </a:fld>
            <a:endParaRPr lang="en-GB"/>
          </a:p>
        </p:txBody>
      </p:sp>
      <p:sp>
        <p:nvSpPr>
          <p:cNvPr id="6" name="Footer Placeholder 5">
            <a:extLst>
              <a:ext uri="{FF2B5EF4-FFF2-40B4-BE49-F238E27FC236}">
                <a16:creationId xmlns:a16="http://schemas.microsoft.com/office/drawing/2014/main" id="{4614FEF3-3629-E8B2-FC36-B68B53FD91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B0E980-1FC2-B979-850E-DA0A0A1CE13A}"/>
              </a:ext>
            </a:extLst>
          </p:cNvPr>
          <p:cNvSpPr>
            <a:spLocks noGrp="1"/>
          </p:cNvSpPr>
          <p:nvPr>
            <p:ph type="sldNum" sz="quarter" idx="12"/>
          </p:nvPr>
        </p:nvSpPr>
        <p:spPr/>
        <p:txBody>
          <a:bodyPr/>
          <a:lstStyle/>
          <a:p>
            <a:fld id="{8861F939-C4E8-41E2-802B-EB24A038C80E}" type="slidenum">
              <a:rPr lang="en-GB" smtClean="0"/>
              <a:t>‹#›</a:t>
            </a:fld>
            <a:endParaRPr lang="en-GB"/>
          </a:p>
        </p:txBody>
      </p:sp>
    </p:spTree>
    <p:extLst>
      <p:ext uri="{BB962C8B-B14F-4D97-AF65-F5344CB8AC3E}">
        <p14:creationId xmlns:p14="http://schemas.microsoft.com/office/powerpoint/2010/main" val="84992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E8FE-FE1F-27EB-0CBD-E3BF3CAA652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5F69EE-7BAC-EE45-48D1-8C4999D397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6E40C9-21AD-39BC-9CBB-E41E57A451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D64D412-16F5-7C5B-9197-7D00A14359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50A6C6-A1A9-8FD0-195C-2F31B4E3E4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03DD9A-CD13-08AC-1C01-57D6DEFA4DD4}"/>
              </a:ext>
            </a:extLst>
          </p:cNvPr>
          <p:cNvSpPr>
            <a:spLocks noGrp="1"/>
          </p:cNvSpPr>
          <p:nvPr>
            <p:ph type="dt" sz="half" idx="10"/>
          </p:nvPr>
        </p:nvSpPr>
        <p:spPr/>
        <p:txBody>
          <a:bodyPr/>
          <a:lstStyle/>
          <a:p>
            <a:fld id="{20B63367-BF7A-464A-9498-EEB5EE3B1116}" type="datetimeFigureOut">
              <a:rPr lang="en-GB" smtClean="0"/>
              <a:t>25/04/2024</a:t>
            </a:fld>
            <a:endParaRPr lang="en-GB"/>
          </a:p>
        </p:txBody>
      </p:sp>
      <p:sp>
        <p:nvSpPr>
          <p:cNvPr id="8" name="Footer Placeholder 7">
            <a:extLst>
              <a:ext uri="{FF2B5EF4-FFF2-40B4-BE49-F238E27FC236}">
                <a16:creationId xmlns:a16="http://schemas.microsoft.com/office/drawing/2014/main" id="{4A4028D6-3EE0-F3F4-4A3C-E7CEE40D242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2DFCA6-764E-09F3-A733-C620C05F15F8}"/>
              </a:ext>
            </a:extLst>
          </p:cNvPr>
          <p:cNvSpPr>
            <a:spLocks noGrp="1"/>
          </p:cNvSpPr>
          <p:nvPr>
            <p:ph type="sldNum" sz="quarter" idx="12"/>
          </p:nvPr>
        </p:nvSpPr>
        <p:spPr/>
        <p:txBody>
          <a:bodyPr/>
          <a:lstStyle/>
          <a:p>
            <a:fld id="{8861F939-C4E8-41E2-802B-EB24A038C80E}" type="slidenum">
              <a:rPr lang="en-GB" smtClean="0"/>
              <a:t>‹#›</a:t>
            </a:fld>
            <a:endParaRPr lang="en-GB"/>
          </a:p>
        </p:txBody>
      </p:sp>
    </p:spTree>
    <p:extLst>
      <p:ext uri="{BB962C8B-B14F-4D97-AF65-F5344CB8AC3E}">
        <p14:creationId xmlns:p14="http://schemas.microsoft.com/office/powerpoint/2010/main" val="374659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44F35-3B78-C42D-E772-688CA2B813B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F59E714-BD9B-8E85-499E-2000792D81E7}"/>
              </a:ext>
            </a:extLst>
          </p:cNvPr>
          <p:cNvSpPr>
            <a:spLocks noGrp="1"/>
          </p:cNvSpPr>
          <p:nvPr>
            <p:ph type="dt" sz="half" idx="10"/>
          </p:nvPr>
        </p:nvSpPr>
        <p:spPr/>
        <p:txBody>
          <a:bodyPr/>
          <a:lstStyle/>
          <a:p>
            <a:fld id="{20B63367-BF7A-464A-9498-EEB5EE3B1116}" type="datetimeFigureOut">
              <a:rPr lang="en-GB" smtClean="0"/>
              <a:t>25/04/2024</a:t>
            </a:fld>
            <a:endParaRPr lang="en-GB"/>
          </a:p>
        </p:txBody>
      </p:sp>
      <p:sp>
        <p:nvSpPr>
          <p:cNvPr id="4" name="Footer Placeholder 3">
            <a:extLst>
              <a:ext uri="{FF2B5EF4-FFF2-40B4-BE49-F238E27FC236}">
                <a16:creationId xmlns:a16="http://schemas.microsoft.com/office/drawing/2014/main" id="{11C6E15C-6C2B-E551-7AF1-6F7D6D9DAB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5D00B15-980B-C4DC-1A4D-33418014B513}"/>
              </a:ext>
            </a:extLst>
          </p:cNvPr>
          <p:cNvSpPr>
            <a:spLocks noGrp="1"/>
          </p:cNvSpPr>
          <p:nvPr>
            <p:ph type="sldNum" sz="quarter" idx="12"/>
          </p:nvPr>
        </p:nvSpPr>
        <p:spPr/>
        <p:txBody>
          <a:bodyPr/>
          <a:lstStyle/>
          <a:p>
            <a:fld id="{8861F939-C4E8-41E2-802B-EB24A038C80E}" type="slidenum">
              <a:rPr lang="en-GB" smtClean="0"/>
              <a:t>‹#›</a:t>
            </a:fld>
            <a:endParaRPr lang="en-GB"/>
          </a:p>
        </p:txBody>
      </p:sp>
    </p:spTree>
    <p:extLst>
      <p:ext uri="{BB962C8B-B14F-4D97-AF65-F5344CB8AC3E}">
        <p14:creationId xmlns:p14="http://schemas.microsoft.com/office/powerpoint/2010/main" val="1251022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922B4F-7E5F-798E-1855-B7BB5B9FE0AC}"/>
              </a:ext>
            </a:extLst>
          </p:cNvPr>
          <p:cNvSpPr>
            <a:spLocks noGrp="1"/>
          </p:cNvSpPr>
          <p:nvPr>
            <p:ph type="dt" sz="half" idx="10"/>
          </p:nvPr>
        </p:nvSpPr>
        <p:spPr/>
        <p:txBody>
          <a:bodyPr/>
          <a:lstStyle/>
          <a:p>
            <a:fld id="{20B63367-BF7A-464A-9498-EEB5EE3B1116}" type="datetimeFigureOut">
              <a:rPr lang="en-GB" smtClean="0"/>
              <a:t>25/04/2024</a:t>
            </a:fld>
            <a:endParaRPr lang="en-GB"/>
          </a:p>
        </p:txBody>
      </p:sp>
      <p:sp>
        <p:nvSpPr>
          <p:cNvPr id="3" name="Footer Placeholder 2">
            <a:extLst>
              <a:ext uri="{FF2B5EF4-FFF2-40B4-BE49-F238E27FC236}">
                <a16:creationId xmlns:a16="http://schemas.microsoft.com/office/drawing/2014/main" id="{E111A182-7364-A4D6-09CD-CCE172D943C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13DCA7E-6965-FC4C-1492-020FAC7E9781}"/>
              </a:ext>
            </a:extLst>
          </p:cNvPr>
          <p:cNvSpPr>
            <a:spLocks noGrp="1"/>
          </p:cNvSpPr>
          <p:nvPr>
            <p:ph type="sldNum" sz="quarter" idx="12"/>
          </p:nvPr>
        </p:nvSpPr>
        <p:spPr/>
        <p:txBody>
          <a:bodyPr/>
          <a:lstStyle/>
          <a:p>
            <a:fld id="{8861F939-C4E8-41E2-802B-EB24A038C80E}" type="slidenum">
              <a:rPr lang="en-GB" smtClean="0"/>
              <a:t>‹#›</a:t>
            </a:fld>
            <a:endParaRPr lang="en-GB"/>
          </a:p>
        </p:txBody>
      </p:sp>
    </p:spTree>
    <p:extLst>
      <p:ext uri="{BB962C8B-B14F-4D97-AF65-F5344CB8AC3E}">
        <p14:creationId xmlns:p14="http://schemas.microsoft.com/office/powerpoint/2010/main" val="2262735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2CF1F-707A-975F-9539-12A87C54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E6C981A-0087-F603-CB04-13C4AE3975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9ACA64-1D2E-2732-6D84-8D44180B4F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51515-A653-F53D-1D3F-5F2C1C3CECDD}"/>
              </a:ext>
            </a:extLst>
          </p:cNvPr>
          <p:cNvSpPr>
            <a:spLocks noGrp="1"/>
          </p:cNvSpPr>
          <p:nvPr>
            <p:ph type="dt" sz="half" idx="10"/>
          </p:nvPr>
        </p:nvSpPr>
        <p:spPr/>
        <p:txBody>
          <a:bodyPr/>
          <a:lstStyle/>
          <a:p>
            <a:fld id="{20B63367-BF7A-464A-9498-EEB5EE3B1116}" type="datetimeFigureOut">
              <a:rPr lang="en-GB" smtClean="0"/>
              <a:t>25/04/2024</a:t>
            </a:fld>
            <a:endParaRPr lang="en-GB"/>
          </a:p>
        </p:txBody>
      </p:sp>
      <p:sp>
        <p:nvSpPr>
          <p:cNvPr id="6" name="Footer Placeholder 5">
            <a:extLst>
              <a:ext uri="{FF2B5EF4-FFF2-40B4-BE49-F238E27FC236}">
                <a16:creationId xmlns:a16="http://schemas.microsoft.com/office/drawing/2014/main" id="{2594F168-BC05-0905-9874-346745D28B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9017DF-4FF7-A118-0412-F5C08F3B3AAB}"/>
              </a:ext>
            </a:extLst>
          </p:cNvPr>
          <p:cNvSpPr>
            <a:spLocks noGrp="1"/>
          </p:cNvSpPr>
          <p:nvPr>
            <p:ph type="sldNum" sz="quarter" idx="12"/>
          </p:nvPr>
        </p:nvSpPr>
        <p:spPr/>
        <p:txBody>
          <a:bodyPr/>
          <a:lstStyle/>
          <a:p>
            <a:fld id="{8861F939-C4E8-41E2-802B-EB24A038C80E}" type="slidenum">
              <a:rPr lang="en-GB" smtClean="0"/>
              <a:t>‹#›</a:t>
            </a:fld>
            <a:endParaRPr lang="en-GB"/>
          </a:p>
        </p:txBody>
      </p:sp>
    </p:spTree>
    <p:extLst>
      <p:ext uri="{BB962C8B-B14F-4D97-AF65-F5344CB8AC3E}">
        <p14:creationId xmlns:p14="http://schemas.microsoft.com/office/powerpoint/2010/main" val="3785659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B9EA3-2AE5-89AB-5499-32E6340BF0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3C8A7C5-4E58-EE1E-2D94-D66E391206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FB2C58-2468-BE31-D7EE-29741670EC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64076A-5990-BC09-14E4-DA73B310BE68}"/>
              </a:ext>
            </a:extLst>
          </p:cNvPr>
          <p:cNvSpPr>
            <a:spLocks noGrp="1"/>
          </p:cNvSpPr>
          <p:nvPr>
            <p:ph type="dt" sz="half" idx="10"/>
          </p:nvPr>
        </p:nvSpPr>
        <p:spPr/>
        <p:txBody>
          <a:bodyPr/>
          <a:lstStyle/>
          <a:p>
            <a:fld id="{20B63367-BF7A-464A-9498-EEB5EE3B1116}" type="datetimeFigureOut">
              <a:rPr lang="en-GB" smtClean="0"/>
              <a:t>25/04/2024</a:t>
            </a:fld>
            <a:endParaRPr lang="en-GB"/>
          </a:p>
        </p:txBody>
      </p:sp>
      <p:sp>
        <p:nvSpPr>
          <p:cNvPr id="6" name="Footer Placeholder 5">
            <a:extLst>
              <a:ext uri="{FF2B5EF4-FFF2-40B4-BE49-F238E27FC236}">
                <a16:creationId xmlns:a16="http://schemas.microsoft.com/office/drawing/2014/main" id="{37DC003A-5BA3-E0DD-BCBC-23F361F31C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6C1C9E-C0BA-15AD-A287-75A4E4404976}"/>
              </a:ext>
            </a:extLst>
          </p:cNvPr>
          <p:cNvSpPr>
            <a:spLocks noGrp="1"/>
          </p:cNvSpPr>
          <p:nvPr>
            <p:ph type="sldNum" sz="quarter" idx="12"/>
          </p:nvPr>
        </p:nvSpPr>
        <p:spPr/>
        <p:txBody>
          <a:bodyPr/>
          <a:lstStyle/>
          <a:p>
            <a:fld id="{8861F939-C4E8-41E2-802B-EB24A038C80E}" type="slidenum">
              <a:rPr lang="en-GB" smtClean="0"/>
              <a:t>‹#›</a:t>
            </a:fld>
            <a:endParaRPr lang="en-GB"/>
          </a:p>
        </p:txBody>
      </p:sp>
    </p:spTree>
    <p:extLst>
      <p:ext uri="{BB962C8B-B14F-4D97-AF65-F5344CB8AC3E}">
        <p14:creationId xmlns:p14="http://schemas.microsoft.com/office/powerpoint/2010/main" val="226550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533990-F616-06F7-8199-E0AEC02928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FB7E91-ABB8-55C5-21A3-E9903D300D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AEBDED-F6A4-F354-E6B1-F2C45AD7E4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63367-BF7A-464A-9498-EEB5EE3B1116}" type="datetimeFigureOut">
              <a:rPr lang="en-GB" smtClean="0"/>
              <a:t>25/04/2024</a:t>
            </a:fld>
            <a:endParaRPr lang="en-GB"/>
          </a:p>
        </p:txBody>
      </p:sp>
      <p:sp>
        <p:nvSpPr>
          <p:cNvPr id="5" name="Footer Placeholder 4">
            <a:extLst>
              <a:ext uri="{FF2B5EF4-FFF2-40B4-BE49-F238E27FC236}">
                <a16:creationId xmlns:a16="http://schemas.microsoft.com/office/drawing/2014/main" id="{6CD39295-0EF4-E1BD-B59B-6A3DDED5D6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1E6B6F4-2200-6C88-9AF6-10CAB165CE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1F939-C4E8-41E2-802B-EB24A038C80E}" type="slidenum">
              <a:rPr lang="en-GB" smtClean="0"/>
              <a:t>‹#›</a:t>
            </a:fld>
            <a:endParaRPr lang="en-GB"/>
          </a:p>
        </p:txBody>
      </p:sp>
    </p:spTree>
    <p:extLst>
      <p:ext uri="{BB962C8B-B14F-4D97-AF65-F5344CB8AC3E}">
        <p14:creationId xmlns:p14="http://schemas.microsoft.com/office/powerpoint/2010/main" val="1349484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5.png"/><Relationship Id="rId7" Type="http://schemas.openxmlformats.org/officeDocument/2006/relationships/hyperlink" Target="https://www.thelancet.com/journals/lancet/article/PIIS0140-6736(23)00013-2/fulltext" TargetMode="External"/><Relationship Id="rId12"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2.sv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svg"/><Relationship Id="rId9" Type="http://schemas.openxmlformats.org/officeDocument/2006/relationships/image" Target="../media/image10.svg"/></Relationships>
</file>

<file path=ppt/slides/_rels/slide1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hyperlink" Target="https://tobaccotactics.org/article/tobacco-and-the-environment/" TargetMode="External"/><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hyperlink" Target="https://gbr01.safelinks.protection.outlook.com/?url=http%3A%2F%2Fwww.tobaccotactics.org%2F&amp;data=05%7C02%7Canna.brook1%40nhs.net%7Cdc13a5ef6b9545f14aea08dc122736b4%7C37c354b285b047f5b22207b48d774ee3%7C0%7C0%7C638405206835937753%7CUnknown%7CTWFpbGZsb3d8eyJWIjoiMC4wLjAwMDAiLCJQIjoiV2luMzIiLCJBTiI6Ik1haWwiLCJXVCI6Mn0%3D%7C3000%7C%7C%7C&amp;sdata=IGfjyQZdjQNVH7LTdceFoOZzCpYP5GJ6gCILp%2FFNCys%3D&amp;reserved=0"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5.png"/><Relationship Id="rId7" Type="http://schemas.openxmlformats.org/officeDocument/2006/relationships/hyperlink" Target="https://www.thelancet.com/journals/lancet/article/PIIS0140-6736(23)00013-2/fulltext" TargetMode="External"/><Relationship Id="rId12"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2.sv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svg"/><Relationship Id="rId9"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www.thelancet.com/journals/lancet/article/PIIS0140-6736(23)00013-2/fulltext" TargetMode="External"/><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5.png"/><Relationship Id="rId7" Type="http://schemas.openxmlformats.org/officeDocument/2006/relationships/hyperlink" Target="https://www.thelancet.com/journals/lancet/article/PIIS0140-6736(23)00013-2/fulltext" TargetMode="External"/><Relationship Id="rId12"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2.sv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svg"/><Relationship Id="rId9"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hyperlink" Target="https://academic.oup.com/eurpub/article/32/5/786/6696765?login=false"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hyperlink" Target="https://www.industrydocuments.ucsf.edu/docs/fncl0226"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5.png"/><Relationship Id="rId7" Type="http://schemas.openxmlformats.org/officeDocument/2006/relationships/hyperlink" Target="https://www.thelancet.com/journals/lancet/article/PIIS0140-6736(23)00013-2/fulltext" TargetMode="External"/><Relationship Id="rId12"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2.sv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svg"/><Relationship Id="rId9" Type="http://schemas.openxmlformats.org/officeDocument/2006/relationships/image" Target="../media/image10.sv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5.png"/><Relationship Id="rId7" Type="http://schemas.openxmlformats.org/officeDocument/2006/relationships/hyperlink" Target="https://www.thelancet.com/journals/lancet/article/PIIS0140-6736(23)00013-2/fulltext" TargetMode="External"/><Relationship Id="rId12"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2.sv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svg"/><Relationship Id="rId9" Type="http://schemas.openxmlformats.org/officeDocument/2006/relationships/image" Target="../media/image10.sv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5.png"/><Relationship Id="rId7" Type="http://schemas.openxmlformats.org/officeDocument/2006/relationships/hyperlink" Target="https://www.thelancet.com/journals/lancet/article/PIIS0140-6736(23)00013-2/fulltext" TargetMode="External"/><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2.sv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sv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5.png"/><Relationship Id="rId7" Type="http://schemas.openxmlformats.org/officeDocument/2006/relationships/hyperlink" Target="https://www.thelancet.com/journals/lancet/article/PIIS0140-6736(23)00013-2/fulltext" TargetMode="External"/><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2.sv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sv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pixabay.com/?utm_source=link-attribution&amp;utm_medium=referral&amp;utm_campaign=image&amp;utm_content=1500380" TargetMode="External"/><Relationship Id="rId4" Type="http://schemas.openxmlformats.org/officeDocument/2006/relationships/hyperlink" Target="https://euppublishing.com/doi/full/10.3366/scot.2020.030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tobaccotactics.or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5.png"/><Relationship Id="rId7" Type="http://schemas.openxmlformats.org/officeDocument/2006/relationships/hyperlink" Target="https://www.thelancet.com/journals/lancet/article/PIIS0140-6736(23)00013-2/fulltext" TargetMode="External"/><Relationship Id="rId12"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2.sv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svg"/><Relationship Id="rId9"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5.png"/><Relationship Id="rId7" Type="http://schemas.openxmlformats.org/officeDocument/2006/relationships/hyperlink" Target="https://www.thelancet.com/journals/lancet/article/PIIS0140-6736(23)00013-2/fulltext" TargetMode="External"/><Relationship Id="rId12"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2.sv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sv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www.biteback2030.com/news/watch-video-fast-food-industry-dont-want-you-see" TargetMode="External"/><Relationship Id="rId5" Type="http://schemas.openxmlformats.org/officeDocument/2006/relationships/image" Target="../media/image19.png"/><Relationship Id="rId4" Type="http://schemas.openxmlformats.org/officeDocument/2006/relationships/hyperlink" Target="https://www.healthysocieties2030.org/films-archiv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72E32-9E13-CB97-C641-3C429F556598}"/>
              </a:ext>
            </a:extLst>
          </p:cNvPr>
          <p:cNvSpPr>
            <a:spLocks noGrp="1"/>
          </p:cNvSpPr>
          <p:nvPr>
            <p:ph type="title"/>
          </p:nvPr>
        </p:nvSpPr>
        <p:spPr>
          <a:xfrm>
            <a:off x="0" y="1"/>
            <a:ext cx="12192000" cy="1036320"/>
          </a:xfrm>
          <a:solidFill>
            <a:schemeClr val="accent6">
              <a:lumMod val="40000"/>
              <a:lumOff val="60000"/>
            </a:schemeClr>
          </a:solidFill>
        </p:spPr>
        <p:txBody>
          <a:bodyPr>
            <a:normAutofit/>
          </a:bodyPr>
          <a:lstStyle/>
          <a:p>
            <a:r>
              <a:rPr lang="en-GB" dirty="0"/>
              <a:t>      How do Commercial Determinants affect health?</a:t>
            </a:r>
          </a:p>
        </p:txBody>
      </p:sp>
      <p:sp>
        <p:nvSpPr>
          <p:cNvPr id="7" name="Rectangle 6">
            <a:extLst>
              <a:ext uri="{FF2B5EF4-FFF2-40B4-BE49-F238E27FC236}">
                <a16:creationId xmlns:a16="http://schemas.microsoft.com/office/drawing/2014/main" id="{7CD811DC-5F54-D92D-461A-4DED358A94F0}"/>
              </a:ext>
            </a:extLst>
          </p:cNvPr>
          <p:cNvSpPr/>
          <p:nvPr/>
        </p:nvSpPr>
        <p:spPr>
          <a:xfrm>
            <a:off x="1" y="6251400"/>
            <a:ext cx="12192000" cy="6191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7000"/>
              </a:lnSpc>
              <a:spcAft>
                <a:spcPts val="800"/>
              </a:spcAft>
            </a:pPr>
            <a:r>
              <a:rPr lang="en-GB" sz="1400" dirty="0">
                <a:solidFill>
                  <a:schemeClr val="accent6">
                    <a:lumMod val="50000"/>
                  </a:schemeClr>
                </a:solidFill>
                <a:effectLst/>
                <a:ea typeface="DengXian" panose="02010600030101010101" pitchFamily="2" charset="-122"/>
                <a:cs typeface="Times New Roman" panose="02020603050405020304" pitchFamily="18" charset="0"/>
              </a:rPr>
              <a:t>This document is part of </a:t>
            </a:r>
            <a:r>
              <a:rPr lang="en-GB" sz="1400" dirty="0" err="1">
                <a:solidFill>
                  <a:schemeClr val="accent6">
                    <a:lumMod val="50000"/>
                  </a:schemeClr>
                </a:solidFill>
                <a:effectLst/>
                <a:ea typeface="DengXian" panose="02010600030101010101" pitchFamily="2" charset="-122"/>
                <a:cs typeface="Times New Roman" panose="02020603050405020304" pitchFamily="18" charset="0"/>
              </a:rPr>
              <a:t>CDoH</a:t>
            </a:r>
            <a:r>
              <a:rPr lang="en-GB" sz="1400" dirty="0">
                <a:solidFill>
                  <a:schemeClr val="accent6">
                    <a:lumMod val="50000"/>
                  </a:schemeClr>
                </a:solidFill>
                <a:effectLst/>
                <a:ea typeface="DengXian" panose="02010600030101010101" pitchFamily="2" charset="-122"/>
                <a:cs typeface="Times New Roman" panose="02020603050405020304" pitchFamily="18" charset="0"/>
              </a:rPr>
              <a:t> Essentials (2024) Brook et al</a:t>
            </a:r>
          </a:p>
        </p:txBody>
      </p:sp>
      <p:pic>
        <p:nvPicPr>
          <p:cNvPr id="5" name="Graphic 5" descr="Single gear with solid fill">
            <a:extLst>
              <a:ext uri="{FF2B5EF4-FFF2-40B4-BE49-F238E27FC236}">
                <a16:creationId xmlns:a16="http://schemas.microsoft.com/office/drawing/2014/main" id="{F03D41FB-1F20-2D7B-DD26-E4B75C4E06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535" y="6249034"/>
            <a:ext cx="457200" cy="457200"/>
          </a:xfrm>
          <a:prstGeom prst="rect">
            <a:avLst/>
          </a:prstGeom>
        </p:spPr>
      </p:pic>
      <p:pic>
        <p:nvPicPr>
          <p:cNvPr id="6" name="Graphic 3" descr="Gears with solid fill">
            <a:extLst>
              <a:ext uri="{FF2B5EF4-FFF2-40B4-BE49-F238E27FC236}">
                <a16:creationId xmlns:a16="http://schemas.microsoft.com/office/drawing/2014/main" id="{4525BD92-1C8E-9E04-F35E-5928023EBB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9400" y="6391274"/>
            <a:ext cx="466725" cy="466725"/>
          </a:xfrm>
          <a:prstGeom prst="rect">
            <a:avLst/>
          </a:prstGeom>
        </p:spPr>
      </p:pic>
      <p:sp>
        <p:nvSpPr>
          <p:cNvPr id="3" name="TextBox 2">
            <a:extLst>
              <a:ext uri="{FF2B5EF4-FFF2-40B4-BE49-F238E27FC236}">
                <a16:creationId xmlns:a16="http://schemas.microsoft.com/office/drawing/2014/main" id="{33DBE735-95AA-0346-E8A4-655CFA32E812}"/>
              </a:ext>
            </a:extLst>
          </p:cNvPr>
          <p:cNvSpPr txBox="1"/>
          <p:nvPr/>
        </p:nvSpPr>
        <p:spPr>
          <a:xfrm>
            <a:off x="279400" y="3963451"/>
            <a:ext cx="7670800" cy="2492990"/>
          </a:xfrm>
          <a:prstGeom prst="rect">
            <a:avLst/>
          </a:prstGeom>
          <a:noFill/>
        </p:spPr>
        <p:txBody>
          <a:bodyPr wrap="square" rtlCol="0">
            <a:spAutoFit/>
          </a:bodyPr>
          <a:lstStyle/>
          <a:p>
            <a:r>
              <a:rPr lang="en-GB" sz="1200" b="1" dirty="0"/>
              <a:t>Acknowledgements: </a:t>
            </a:r>
          </a:p>
          <a:p>
            <a:r>
              <a:rPr lang="en-GB" sz="1200" dirty="0"/>
              <a:t>Acknowledgements for this slide-set specifically: Anna Gilmore, Ben Hawkins, Jim McCambridge, Tobacco Tactics,  </a:t>
            </a:r>
            <a:r>
              <a:rPr lang="en-GB" sz="1200" dirty="0" err="1"/>
              <a:t>BiteBack</a:t>
            </a:r>
            <a:r>
              <a:rPr lang="en-GB" sz="1200" dirty="0"/>
              <a:t>, Kathrin Lauber, Anne Landman, May van Schalkwyk.</a:t>
            </a:r>
          </a:p>
          <a:p>
            <a:endParaRPr lang="en-GB" sz="1200" dirty="0"/>
          </a:p>
          <a:p>
            <a:r>
              <a:rPr lang="en-GB" sz="1200" dirty="0"/>
              <a:t>These materials were developed as a set by: Anna Brook with Katherine Körner, May van Schalkwyk &amp; Mark Petticrew</a:t>
            </a:r>
          </a:p>
          <a:p>
            <a:r>
              <a:rPr lang="en-GB" sz="1200" dirty="0"/>
              <a:t>With contributions from our action research partners including: Amy Barnes, Samuel Bostock, Emma Gibson, Susan Hampshaw, Tim Howells, Greg Stenson, Caroline Temperton, Maddy Ardern, Megan Doran, Stefanie Gissing, Matt Greensmith, Jo James, Edward O’Malley, Katie Powell, Emily Reed and Vicky Smyth.</a:t>
            </a:r>
          </a:p>
          <a:p>
            <a:r>
              <a:rPr lang="en-GB" sz="1200" dirty="0"/>
              <a:t>We acknowledge and appreciate the evidence developed by the many dedicated researchers whose work is cited and used throughout, the experience, tools, frameworks and case studies shared by practitioners and advocates, and the helpful feedback from our action research participants which also helped to shape these materials. </a:t>
            </a:r>
          </a:p>
          <a:p>
            <a:endParaRPr lang="en-GB" sz="1200" dirty="0"/>
          </a:p>
          <a:p>
            <a:endParaRPr lang="en-GB" sz="1200" dirty="0"/>
          </a:p>
        </p:txBody>
      </p:sp>
      <p:sp>
        <p:nvSpPr>
          <p:cNvPr id="8" name="Content Placeholder 2">
            <a:extLst>
              <a:ext uri="{FF2B5EF4-FFF2-40B4-BE49-F238E27FC236}">
                <a16:creationId xmlns:a16="http://schemas.microsoft.com/office/drawing/2014/main" id="{25933305-C0E2-F3D8-4ED4-BF27EE0B066F}"/>
              </a:ext>
            </a:extLst>
          </p:cNvPr>
          <p:cNvSpPr>
            <a:spLocks noGrp="1"/>
          </p:cNvSpPr>
          <p:nvPr>
            <p:ph idx="1"/>
          </p:nvPr>
        </p:nvSpPr>
        <p:spPr>
          <a:xfrm>
            <a:off x="838200" y="1825625"/>
            <a:ext cx="10515600" cy="1180622"/>
          </a:xfrm>
        </p:spPr>
        <p:txBody>
          <a:bodyPr/>
          <a:lstStyle/>
          <a:p>
            <a:r>
              <a:rPr lang="en-GB" dirty="0"/>
              <a:t>Commercial practices that affect health with examples</a:t>
            </a:r>
          </a:p>
          <a:p>
            <a:pPr marL="0" indent="0">
              <a:buNone/>
            </a:pPr>
            <a:endParaRPr lang="en-GB" dirty="0"/>
          </a:p>
        </p:txBody>
      </p:sp>
    </p:spTree>
    <p:extLst>
      <p:ext uri="{BB962C8B-B14F-4D97-AF65-F5344CB8AC3E}">
        <p14:creationId xmlns:p14="http://schemas.microsoft.com/office/powerpoint/2010/main" val="659877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a:extLst>
              <a:ext uri="{FF2B5EF4-FFF2-40B4-BE49-F238E27FC236}">
                <a16:creationId xmlns:a16="http://schemas.microsoft.com/office/drawing/2014/main" id="{FF79FF02-FDBF-2ED9-A9D8-92FE6D3EF18F}"/>
              </a:ext>
            </a:extLst>
          </p:cNvPr>
          <p:cNvSpPr/>
          <p:nvPr/>
        </p:nvSpPr>
        <p:spPr>
          <a:xfrm>
            <a:off x="2453826" y="2897975"/>
            <a:ext cx="1260000" cy="1260000"/>
          </a:xfrm>
          <a:prstGeom prst="ellipse">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Reputation management</a:t>
            </a:r>
          </a:p>
        </p:txBody>
      </p:sp>
      <p:sp>
        <p:nvSpPr>
          <p:cNvPr id="2" name="Rectangle 1">
            <a:extLst>
              <a:ext uri="{FF2B5EF4-FFF2-40B4-BE49-F238E27FC236}">
                <a16:creationId xmlns:a16="http://schemas.microsoft.com/office/drawing/2014/main" id="{6F556B54-D4CD-4F56-81CB-14A6E15E7150}"/>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2B193ECF-A3A9-AB56-448D-14B41B99B287}"/>
              </a:ext>
            </a:extLst>
          </p:cNvPr>
          <p:cNvSpPr>
            <a:spLocks noGrp="1"/>
          </p:cNvSpPr>
          <p:nvPr>
            <p:ph type="title"/>
          </p:nvPr>
        </p:nvSpPr>
        <p:spPr>
          <a:xfrm>
            <a:off x="0" y="1"/>
            <a:ext cx="12192000" cy="1036320"/>
          </a:xfrm>
          <a:solidFill>
            <a:schemeClr val="accent6">
              <a:lumMod val="40000"/>
              <a:lumOff val="60000"/>
            </a:schemeClr>
          </a:solidFill>
        </p:spPr>
        <p:txBody>
          <a:bodyPr>
            <a:normAutofit/>
          </a:bodyPr>
          <a:lstStyle/>
          <a:p>
            <a:pPr algn="ctr"/>
            <a:r>
              <a:rPr lang="en-GB" dirty="0"/>
              <a:t>How do Commercial Determinants affect health?</a:t>
            </a:r>
          </a:p>
        </p:txBody>
      </p:sp>
      <p:grpSp>
        <p:nvGrpSpPr>
          <p:cNvPr id="22" name="Group 21">
            <a:extLst>
              <a:ext uri="{FF2B5EF4-FFF2-40B4-BE49-F238E27FC236}">
                <a16:creationId xmlns:a16="http://schemas.microsoft.com/office/drawing/2014/main" id="{00FB5095-414C-6AB5-0493-2F2701147172}"/>
              </a:ext>
            </a:extLst>
          </p:cNvPr>
          <p:cNvGrpSpPr/>
          <p:nvPr/>
        </p:nvGrpSpPr>
        <p:grpSpPr>
          <a:xfrm>
            <a:off x="9648174" y="2390007"/>
            <a:ext cx="2160001" cy="2216080"/>
            <a:chOff x="5016000" y="2292920"/>
            <a:chExt cx="2160001" cy="2216080"/>
          </a:xfrm>
        </p:grpSpPr>
        <p:sp>
          <p:nvSpPr>
            <p:cNvPr id="23" name="Oval 22">
              <a:extLst>
                <a:ext uri="{FF2B5EF4-FFF2-40B4-BE49-F238E27FC236}">
                  <a16:creationId xmlns:a16="http://schemas.microsoft.com/office/drawing/2014/main" id="{5A1FB354-B28D-7FB2-BAEE-C620F26A1813}"/>
                </a:ext>
              </a:extLst>
            </p:cNvPr>
            <p:cNvSpPr/>
            <p:nvPr/>
          </p:nvSpPr>
          <p:spPr>
            <a:xfrm>
              <a:off x="5016000" y="2349000"/>
              <a:ext cx="2160000" cy="2160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descr="Users with solid fill">
              <a:extLst>
                <a:ext uri="{FF2B5EF4-FFF2-40B4-BE49-F238E27FC236}">
                  <a16:creationId xmlns:a16="http://schemas.microsoft.com/office/drawing/2014/main" id="{7CEB801F-4174-90C1-B055-AC1D497D89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6000" y="2292920"/>
              <a:ext cx="720000" cy="720000"/>
            </a:xfrm>
            <a:prstGeom prst="rect">
              <a:avLst/>
            </a:prstGeom>
          </p:spPr>
        </p:pic>
        <p:sp>
          <p:nvSpPr>
            <p:cNvPr id="25" name="TextBox 24">
              <a:extLst>
                <a:ext uri="{FF2B5EF4-FFF2-40B4-BE49-F238E27FC236}">
                  <a16:creationId xmlns:a16="http://schemas.microsoft.com/office/drawing/2014/main" id="{FCF41A81-D2B4-7512-D4CA-F42519894107}"/>
                </a:ext>
              </a:extLst>
            </p:cNvPr>
            <p:cNvSpPr txBox="1"/>
            <p:nvPr/>
          </p:nvSpPr>
          <p:spPr>
            <a:xfrm>
              <a:off x="5016001" y="3127285"/>
              <a:ext cx="2160000" cy="692497"/>
            </a:xfrm>
            <a:prstGeom prst="rect">
              <a:avLst/>
            </a:prstGeom>
            <a:noFill/>
          </p:spPr>
          <p:txBody>
            <a:bodyPr wrap="square" rtlCol="0">
              <a:spAutoFit/>
            </a:bodyPr>
            <a:lstStyle/>
            <a:p>
              <a:pPr algn="ctr"/>
              <a:r>
                <a:rPr lang="en-GB" sz="1400" dirty="0">
                  <a:solidFill>
                    <a:schemeClr val="bg1"/>
                  </a:solidFill>
                </a:rPr>
                <a:t>Early deaths and ill-health</a:t>
              </a:r>
            </a:p>
            <a:p>
              <a:pPr algn="ctr"/>
              <a:endParaRPr lang="en-GB" sz="1000" dirty="0">
                <a:solidFill>
                  <a:schemeClr val="bg1"/>
                </a:solidFill>
              </a:endParaRPr>
            </a:p>
            <a:p>
              <a:pPr algn="ctr"/>
              <a:r>
                <a:rPr lang="en-GB" sz="100" dirty="0">
                  <a:solidFill>
                    <a:schemeClr val="bg1"/>
                  </a:solidFill>
                </a:rPr>
                <a:t> </a:t>
              </a:r>
              <a:endParaRPr lang="en-GB" sz="1000" dirty="0">
                <a:solidFill>
                  <a:schemeClr val="bg1"/>
                </a:solidFill>
              </a:endParaRPr>
            </a:p>
            <a:p>
              <a:pPr algn="ctr"/>
              <a:r>
                <a:rPr lang="en-GB" sz="1400" dirty="0">
                  <a:solidFill>
                    <a:schemeClr val="bg1"/>
                  </a:solidFill>
                </a:rPr>
                <a:t>Inequalities </a:t>
              </a:r>
            </a:p>
          </p:txBody>
        </p:sp>
        <p:pic>
          <p:nvPicPr>
            <p:cNvPr id="26" name="Graphic 25" descr="Weights Uneven with solid fill">
              <a:extLst>
                <a:ext uri="{FF2B5EF4-FFF2-40B4-BE49-F238E27FC236}">
                  <a16:creationId xmlns:a16="http://schemas.microsoft.com/office/drawing/2014/main" id="{6BD0AC06-90C8-B5AF-E7E4-1ADDAAF5F6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0000" y="3871800"/>
              <a:ext cx="612000" cy="612000"/>
            </a:xfrm>
            <a:prstGeom prst="rect">
              <a:avLst/>
            </a:prstGeom>
          </p:spPr>
        </p:pic>
      </p:grpSp>
      <p:sp>
        <p:nvSpPr>
          <p:cNvPr id="27" name="TextBox 26">
            <a:extLst>
              <a:ext uri="{FF2B5EF4-FFF2-40B4-BE49-F238E27FC236}">
                <a16:creationId xmlns:a16="http://schemas.microsoft.com/office/drawing/2014/main" id="{5351E534-0198-4781-D384-A1EBA4079FBC}"/>
              </a:ext>
            </a:extLst>
          </p:cNvPr>
          <p:cNvSpPr txBox="1"/>
          <p:nvPr/>
        </p:nvSpPr>
        <p:spPr>
          <a:xfrm>
            <a:off x="3713826" y="1883091"/>
            <a:ext cx="5873846" cy="66008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2200" b="1" i="0" dirty="0">
                <a:solidFill>
                  <a:schemeClr val="accent6">
                    <a:lumMod val="75000"/>
                  </a:schemeClr>
                </a:solidFill>
                <a:effectLst/>
              </a:rPr>
              <a:t>Maximising use of harmful products</a:t>
            </a:r>
          </a:p>
        </p:txBody>
      </p:sp>
      <p:sp>
        <p:nvSpPr>
          <p:cNvPr id="29" name="Oval 28">
            <a:extLst>
              <a:ext uri="{FF2B5EF4-FFF2-40B4-BE49-F238E27FC236}">
                <a16:creationId xmlns:a16="http://schemas.microsoft.com/office/drawing/2014/main" id="{2748A522-3C5B-3A5A-6E7B-4DA78DF20B7E}"/>
              </a:ext>
            </a:extLst>
          </p:cNvPr>
          <p:cNvSpPr/>
          <p:nvPr/>
        </p:nvSpPr>
        <p:spPr>
          <a:xfrm>
            <a:off x="2543826" y="1947607"/>
            <a:ext cx="1080000" cy="1080000"/>
          </a:xfrm>
          <a:prstGeom prst="ellipse">
            <a:avLst/>
          </a:prstGeom>
          <a:solidFill>
            <a:srgbClr val="A9E2F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Political</a:t>
            </a:r>
          </a:p>
        </p:txBody>
      </p:sp>
      <p:sp>
        <p:nvSpPr>
          <p:cNvPr id="30" name="Oval 29">
            <a:extLst>
              <a:ext uri="{FF2B5EF4-FFF2-40B4-BE49-F238E27FC236}">
                <a16:creationId xmlns:a16="http://schemas.microsoft.com/office/drawing/2014/main" id="{CD1E9E11-6855-591A-13C6-B31C8340637A}"/>
              </a:ext>
            </a:extLst>
          </p:cNvPr>
          <p:cNvSpPr/>
          <p:nvPr/>
        </p:nvSpPr>
        <p:spPr>
          <a:xfrm>
            <a:off x="3369292" y="2516390"/>
            <a:ext cx="1080000" cy="1080000"/>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Scientific</a:t>
            </a:r>
          </a:p>
        </p:txBody>
      </p:sp>
      <p:sp>
        <p:nvSpPr>
          <p:cNvPr id="31" name="Oval 30">
            <a:extLst>
              <a:ext uri="{FF2B5EF4-FFF2-40B4-BE49-F238E27FC236}">
                <a16:creationId xmlns:a16="http://schemas.microsoft.com/office/drawing/2014/main" id="{932C0833-A1AD-6164-C28B-4A739F4FE982}"/>
              </a:ext>
            </a:extLst>
          </p:cNvPr>
          <p:cNvSpPr/>
          <p:nvPr/>
        </p:nvSpPr>
        <p:spPr>
          <a:xfrm>
            <a:off x="3369292" y="3406636"/>
            <a:ext cx="1080000" cy="1080000"/>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Marketing</a:t>
            </a:r>
          </a:p>
        </p:txBody>
      </p:sp>
      <p:sp>
        <p:nvSpPr>
          <p:cNvPr id="32" name="Oval 31">
            <a:extLst>
              <a:ext uri="{FF2B5EF4-FFF2-40B4-BE49-F238E27FC236}">
                <a16:creationId xmlns:a16="http://schemas.microsoft.com/office/drawing/2014/main" id="{FFB8DBCE-EBDF-7D00-0894-4EDEF04F2C48}"/>
              </a:ext>
            </a:extLst>
          </p:cNvPr>
          <p:cNvSpPr/>
          <p:nvPr/>
        </p:nvSpPr>
        <p:spPr>
          <a:xfrm>
            <a:off x="1715598" y="3373888"/>
            <a:ext cx="1116000" cy="1116000"/>
          </a:xfrm>
          <a:prstGeom prst="ellipse">
            <a:avLst/>
          </a:prstGeom>
          <a:solidFill>
            <a:srgbClr val="FF999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Labour &amp; employment</a:t>
            </a:r>
          </a:p>
        </p:txBody>
      </p:sp>
      <p:sp>
        <p:nvSpPr>
          <p:cNvPr id="33" name="Oval 32">
            <a:extLst>
              <a:ext uri="{FF2B5EF4-FFF2-40B4-BE49-F238E27FC236}">
                <a16:creationId xmlns:a16="http://schemas.microsoft.com/office/drawing/2014/main" id="{CE2C568B-1DFC-DA58-9E7F-D22E88CC19DC}"/>
              </a:ext>
            </a:extLst>
          </p:cNvPr>
          <p:cNvSpPr/>
          <p:nvPr/>
        </p:nvSpPr>
        <p:spPr>
          <a:xfrm>
            <a:off x="1719387" y="2516390"/>
            <a:ext cx="1080000" cy="1080000"/>
          </a:xfrm>
          <a:prstGeom prst="ellipse">
            <a:avLst/>
          </a:prstGeom>
          <a:solidFill>
            <a:srgbClr val="CCCC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Financial</a:t>
            </a:r>
          </a:p>
        </p:txBody>
      </p:sp>
      <p:sp>
        <p:nvSpPr>
          <p:cNvPr id="34" name="Oval 33">
            <a:extLst>
              <a:ext uri="{FF2B5EF4-FFF2-40B4-BE49-F238E27FC236}">
                <a16:creationId xmlns:a16="http://schemas.microsoft.com/office/drawing/2014/main" id="{B480FF51-B0ED-992B-8444-483531D30CF0}"/>
              </a:ext>
            </a:extLst>
          </p:cNvPr>
          <p:cNvSpPr/>
          <p:nvPr/>
        </p:nvSpPr>
        <p:spPr>
          <a:xfrm>
            <a:off x="2525826" y="3999557"/>
            <a:ext cx="1116000" cy="1116000"/>
          </a:xfrm>
          <a:prstGeom prst="ellipse">
            <a:avLst/>
          </a:prstGeom>
          <a:solidFill>
            <a:schemeClr val="accent6">
              <a:lumMod val="40000"/>
              <a:lumOff val="6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Supply chain &amp; waste</a:t>
            </a:r>
          </a:p>
        </p:txBody>
      </p:sp>
      <p:sp>
        <p:nvSpPr>
          <p:cNvPr id="35" name="TextBox 34">
            <a:extLst>
              <a:ext uri="{FF2B5EF4-FFF2-40B4-BE49-F238E27FC236}">
                <a16:creationId xmlns:a16="http://schemas.microsoft.com/office/drawing/2014/main" id="{4DE514A6-E46A-123F-913E-3FF6A053DD1F}"/>
              </a:ext>
            </a:extLst>
          </p:cNvPr>
          <p:cNvSpPr txBox="1"/>
          <p:nvPr/>
        </p:nvSpPr>
        <p:spPr>
          <a:xfrm>
            <a:off x="3767826" y="4442392"/>
            <a:ext cx="5873847" cy="66008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2200" b="1" dirty="0">
                <a:solidFill>
                  <a:schemeClr val="accent6">
                    <a:lumMod val="75000"/>
                  </a:schemeClr>
                </a:solidFill>
              </a:rPr>
              <a:t>Profit prioritised over health and society</a:t>
            </a:r>
            <a:endParaRPr lang="en-GB" sz="2200" b="1" i="0" dirty="0">
              <a:solidFill>
                <a:schemeClr val="accent6">
                  <a:lumMod val="75000"/>
                </a:schemeClr>
              </a:solidFill>
              <a:effectLst/>
            </a:endParaRPr>
          </a:p>
        </p:txBody>
      </p:sp>
      <p:sp>
        <p:nvSpPr>
          <p:cNvPr id="38" name="TextBox 37">
            <a:extLst>
              <a:ext uri="{FF2B5EF4-FFF2-40B4-BE49-F238E27FC236}">
                <a16:creationId xmlns:a16="http://schemas.microsoft.com/office/drawing/2014/main" id="{7E009706-A6F3-D9D3-9A67-D01238EB9293}"/>
              </a:ext>
            </a:extLst>
          </p:cNvPr>
          <p:cNvSpPr txBox="1"/>
          <p:nvPr/>
        </p:nvSpPr>
        <p:spPr>
          <a:xfrm>
            <a:off x="6540318" y="6097061"/>
            <a:ext cx="5651682" cy="461665"/>
          </a:xfrm>
          <a:prstGeom prst="rect">
            <a:avLst/>
          </a:prstGeom>
          <a:noFill/>
        </p:spPr>
        <p:txBody>
          <a:bodyPr wrap="square">
            <a:spAutoFit/>
          </a:bodyPr>
          <a:lstStyle/>
          <a:p>
            <a:r>
              <a:rPr lang="en-GB" sz="1200" dirty="0"/>
              <a:t>Simplified version of image from Gilmore et al 2023: </a:t>
            </a:r>
            <a:r>
              <a:rPr lang="en-GB" sz="12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7"/>
              </a:rPr>
              <a:t>https://www.thelancet.com/journals/lancet/article/PIIS0140-6736(23)00013-2/fulltext</a:t>
            </a:r>
            <a:r>
              <a:rPr lang="en-GB" sz="1200" dirty="0"/>
              <a:t> </a:t>
            </a:r>
          </a:p>
        </p:txBody>
      </p:sp>
      <p:grpSp>
        <p:nvGrpSpPr>
          <p:cNvPr id="5" name="Group 4">
            <a:extLst>
              <a:ext uri="{FF2B5EF4-FFF2-40B4-BE49-F238E27FC236}">
                <a16:creationId xmlns:a16="http://schemas.microsoft.com/office/drawing/2014/main" id="{CCAE7369-428F-652E-863B-CEAB1BA5555A}"/>
              </a:ext>
            </a:extLst>
          </p:cNvPr>
          <p:cNvGrpSpPr/>
          <p:nvPr/>
        </p:nvGrpSpPr>
        <p:grpSpPr>
          <a:xfrm>
            <a:off x="6768174" y="2671888"/>
            <a:ext cx="2520000" cy="2520000"/>
            <a:chOff x="6768174" y="2671888"/>
            <a:chExt cx="2520000" cy="2520000"/>
          </a:xfrm>
        </p:grpSpPr>
        <p:grpSp>
          <p:nvGrpSpPr>
            <p:cNvPr id="6" name="Group 5">
              <a:extLst>
                <a:ext uri="{FF2B5EF4-FFF2-40B4-BE49-F238E27FC236}">
                  <a16:creationId xmlns:a16="http://schemas.microsoft.com/office/drawing/2014/main" id="{342DCE6E-D396-D667-6440-1058F19CF522}"/>
                </a:ext>
              </a:extLst>
            </p:cNvPr>
            <p:cNvGrpSpPr/>
            <p:nvPr/>
          </p:nvGrpSpPr>
          <p:grpSpPr>
            <a:xfrm flipV="1">
              <a:off x="6768174" y="2671888"/>
              <a:ext cx="2520000" cy="2520000"/>
              <a:chOff x="6911321" y="1691878"/>
              <a:chExt cx="3960000" cy="3960000"/>
            </a:xfrm>
          </p:grpSpPr>
          <p:sp>
            <p:nvSpPr>
              <p:cNvPr id="14" name="Partial Circle 13">
                <a:extLst>
                  <a:ext uri="{FF2B5EF4-FFF2-40B4-BE49-F238E27FC236}">
                    <a16:creationId xmlns:a16="http://schemas.microsoft.com/office/drawing/2014/main" id="{77F2C504-BE7F-A8E0-6AF8-98E14190864E}"/>
                  </a:ext>
                </a:extLst>
              </p:cNvPr>
              <p:cNvSpPr/>
              <p:nvPr/>
            </p:nvSpPr>
            <p:spPr>
              <a:xfrm>
                <a:off x="6911321" y="1691878"/>
                <a:ext cx="3960000" cy="3960000"/>
              </a:xfrm>
              <a:prstGeom prst="pie">
                <a:avLst>
                  <a:gd name="adj1" fmla="val 0"/>
                  <a:gd name="adj2" fmla="val 10807959"/>
                </a:avLst>
              </a:prstGeom>
              <a:solidFill>
                <a:srgbClr val="A9E2F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sp>
            <p:nvSpPr>
              <p:cNvPr id="15" name="Partial Circle 14">
                <a:extLst>
                  <a:ext uri="{FF2B5EF4-FFF2-40B4-BE49-F238E27FC236}">
                    <a16:creationId xmlns:a16="http://schemas.microsoft.com/office/drawing/2014/main" id="{6A870CCE-0F6D-410B-7873-B6AF2FA8C765}"/>
                  </a:ext>
                </a:extLst>
              </p:cNvPr>
              <p:cNvSpPr/>
              <p:nvPr/>
            </p:nvSpPr>
            <p:spPr>
              <a:xfrm>
                <a:off x="7271321" y="2051699"/>
                <a:ext cx="3240000" cy="3240000"/>
              </a:xfrm>
              <a:prstGeom prst="pie">
                <a:avLst>
                  <a:gd name="adj1" fmla="val 0"/>
                  <a:gd name="adj2" fmla="val 1080795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sp>
            <p:nvSpPr>
              <p:cNvPr id="16" name="Partial Circle 15">
                <a:extLst>
                  <a:ext uri="{FF2B5EF4-FFF2-40B4-BE49-F238E27FC236}">
                    <a16:creationId xmlns:a16="http://schemas.microsoft.com/office/drawing/2014/main" id="{64E93EEA-A266-4261-7902-EA1BD0E0EAD9}"/>
                  </a:ext>
                </a:extLst>
              </p:cNvPr>
              <p:cNvSpPr/>
              <p:nvPr/>
            </p:nvSpPr>
            <p:spPr>
              <a:xfrm>
                <a:off x="7631321" y="2415911"/>
                <a:ext cx="2520000" cy="2520000"/>
              </a:xfrm>
              <a:prstGeom prst="pie">
                <a:avLst>
                  <a:gd name="adj1" fmla="val 0"/>
                  <a:gd name="adj2" fmla="val 1080795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sp>
            <p:nvSpPr>
              <p:cNvPr id="17" name="Partial Circle 16">
                <a:extLst>
                  <a:ext uri="{FF2B5EF4-FFF2-40B4-BE49-F238E27FC236}">
                    <a16:creationId xmlns:a16="http://schemas.microsoft.com/office/drawing/2014/main" id="{8202996E-5CC3-F09F-389E-7EADBBA6F549}"/>
                  </a:ext>
                </a:extLst>
              </p:cNvPr>
              <p:cNvSpPr/>
              <p:nvPr/>
            </p:nvSpPr>
            <p:spPr>
              <a:xfrm>
                <a:off x="7991321" y="2771699"/>
                <a:ext cx="1800000" cy="1800000"/>
              </a:xfrm>
              <a:prstGeom prst="pie">
                <a:avLst>
                  <a:gd name="adj1" fmla="val 0"/>
                  <a:gd name="adj2" fmla="val 1080795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grpSp>
        <p:grpSp>
          <p:nvGrpSpPr>
            <p:cNvPr id="7" name="Group 6">
              <a:extLst>
                <a:ext uri="{FF2B5EF4-FFF2-40B4-BE49-F238E27FC236}">
                  <a16:creationId xmlns:a16="http://schemas.microsoft.com/office/drawing/2014/main" id="{EC7F746F-CA46-0A21-2AAF-ED83AF57C9C2}"/>
                </a:ext>
              </a:extLst>
            </p:cNvPr>
            <p:cNvGrpSpPr/>
            <p:nvPr/>
          </p:nvGrpSpPr>
          <p:grpSpPr>
            <a:xfrm>
              <a:off x="7575640" y="2910535"/>
              <a:ext cx="932606" cy="876510"/>
              <a:chOff x="5736000" y="3500469"/>
              <a:chExt cx="1601110" cy="1600542"/>
            </a:xfrm>
          </p:grpSpPr>
          <p:sp>
            <p:nvSpPr>
              <p:cNvPr id="8" name="Rectangle 7">
                <a:extLst>
                  <a:ext uri="{FF2B5EF4-FFF2-40B4-BE49-F238E27FC236}">
                    <a16:creationId xmlns:a16="http://schemas.microsoft.com/office/drawing/2014/main" id="{F4394EC9-CEA3-E211-064D-6D5863857CC7}"/>
                  </a:ext>
                </a:extLst>
              </p:cNvPr>
              <p:cNvSpPr/>
              <p:nvPr/>
            </p:nvSpPr>
            <p:spPr>
              <a:xfrm>
                <a:off x="6180695" y="3500469"/>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6A4BB0B-F5E8-7C3F-3618-586F21928819}"/>
                  </a:ext>
                </a:extLst>
              </p:cNvPr>
              <p:cNvSpPr/>
              <p:nvPr/>
            </p:nvSpPr>
            <p:spPr>
              <a:xfrm>
                <a:off x="5736000" y="4381011"/>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46EECAA-F828-3CFE-7127-A125CF866CC7}"/>
                  </a:ext>
                </a:extLst>
              </p:cNvPr>
              <p:cNvSpPr/>
              <p:nvPr/>
            </p:nvSpPr>
            <p:spPr>
              <a:xfrm>
                <a:off x="6617110" y="4378769"/>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Money with solid fill">
                <a:extLst>
                  <a:ext uri="{FF2B5EF4-FFF2-40B4-BE49-F238E27FC236}">
                    <a16:creationId xmlns:a16="http://schemas.microsoft.com/office/drawing/2014/main" id="{A83DFF4E-51A4-C487-8154-7C78045166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70695" y="3581675"/>
                <a:ext cx="540000" cy="540000"/>
              </a:xfrm>
              <a:prstGeom prst="rect">
                <a:avLst/>
              </a:prstGeom>
            </p:spPr>
          </p:pic>
          <p:pic>
            <p:nvPicPr>
              <p:cNvPr id="12" name="Graphic 11" descr="Home1 with solid fill">
                <a:extLst>
                  <a:ext uri="{FF2B5EF4-FFF2-40B4-BE49-F238E27FC236}">
                    <a16:creationId xmlns:a16="http://schemas.microsoft.com/office/drawing/2014/main" id="{66695150-B95F-B966-7D52-3B04D6DE1F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41185" y="4462010"/>
                <a:ext cx="540000" cy="540000"/>
              </a:xfrm>
              <a:prstGeom prst="rect">
                <a:avLst/>
              </a:prstGeom>
            </p:spPr>
          </p:pic>
          <p:pic>
            <p:nvPicPr>
              <p:cNvPr id="13" name="Graphic 12" descr="Table setting with solid fill">
                <a:extLst>
                  <a:ext uri="{FF2B5EF4-FFF2-40B4-BE49-F238E27FC236}">
                    <a16:creationId xmlns:a16="http://schemas.microsoft.com/office/drawing/2014/main" id="{2A9BB5B7-EBD6-95CB-CB0C-A149A8DEBB5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07110" y="4494441"/>
                <a:ext cx="540000" cy="540000"/>
              </a:xfrm>
              <a:prstGeom prst="rect">
                <a:avLst/>
              </a:prstGeom>
            </p:spPr>
          </p:pic>
        </p:grpSp>
      </p:grpSp>
      <p:sp>
        <p:nvSpPr>
          <p:cNvPr id="18" name="TextBox 17">
            <a:extLst>
              <a:ext uri="{FF2B5EF4-FFF2-40B4-BE49-F238E27FC236}">
                <a16:creationId xmlns:a16="http://schemas.microsoft.com/office/drawing/2014/main" id="{870DC6EC-005A-5CD5-A18C-529F89FCFDDF}"/>
              </a:ext>
            </a:extLst>
          </p:cNvPr>
          <p:cNvSpPr txBox="1"/>
          <p:nvPr/>
        </p:nvSpPr>
        <p:spPr>
          <a:xfrm>
            <a:off x="4958219" y="2641933"/>
            <a:ext cx="1868545" cy="179165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1400" b="1" i="0" dirty="0">
                <a:solidFill>
                  <a:schemeClr val="accent6">
                    <a:lumMod val="75000"/>
                  </a:schemeClr>
                </a:solidFill>
                <a:effectLst/>
              </a:rPr>
              <a:t>Affecting underlying drivers and determinants of health</a:t>
            </a:r>
          </a:p>
        </p:txBody>
      </p:sp>
      <p:sp>
        <p:nvSpPr>
          <p:cNvPr id="3" name="Rectangle 2">
            <a:extLst>
              <a:ext uri="{FF2B5EF4-FFF2-40B4-BE49-F238E27FC236}">
                <a16:creationId xmlns:a16="http://schemas.microsoft.com/office/drawing/2014/main" id="{CAE0A212-9166-A04B-7F08-A40E064935D2}"/>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000" dirty="0">
                <a:solidFill>
                  <a:schemeClr val="accent6">
                    <a:lumMod val="50000"/>
                  </a:schemeClr>
                </a:solidFill>
                <a:effectLst/>
                <a:ea typeface="DengXian" panose="02010600030101010101" pitchFamily="2" charset="-122"/>
                <a:cs typeface="Times New Roman" panose="02020603050405020304" pitchFamily="18" charset="0"/>
              </a:rPr>
              <a:t>This document is part of CDoH Essentials (2024) Brook et al</a:t>
            </a:r>
          </a:p>
        </p:txBody>
      </p:sp>
    </p:spTree>
    <p:extLst>
      <p:ext uri="{BB962C8B-B14F-4D97-AF65-F5344CB8AC3E}">
        <p14:creationId xmlns:p14="http://schemas.microsoft.com/office/powerpoint/2010/main" val="417613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4"/>
                                        </p:tgtEl>
                                      </p:cBhvr>
                                    </p:animEffect>
                                    <p:animScale>
                                      <p:cBhvr>
                                        <p:cTn id="7" dur="250" autoRev="1" fill="hold"/>
                                        <p:tgtEl>
                                          <p:spTgt spid="3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607B34-E5EF-C227-F4EC-D775A75CF2B8}"/>
              </a:ext>
            </a:extLst>
          </p:cNvPr>
          <p:cNvSpPr txBox="1"/>
          <p:nvPr/>
        </p:nvSpPr>
        <p:spPr>
          <a:xfrm>
            <a:off x="179849" y="5467201"/>
            <a:ext cx="11832302" cy="707886"/>
          </a:xfrm>
          <a:prstGeom prst="rect">
            <a:avLst/>
          </a:prstGeom>
          <a:solidFill>
            <a:schemeClr val="bg1"/>
          </a:solidFill>
        </p:spPr>
        <p:txBody>
          <a:bodyPr wrap="square">
            <a:spAutoFit/>
          </a:bodyPr>
          <a:lstStyle/>
          <a:p>
            <a:r>
              <a:rPr lang="en-GB" sz="1600" dirty="0"/>
              <a:t>Main reference: </a:t>
            </a:r>
            <a:r>
              <a:rPr lang="en-GB" sz="1600" dirty="0">
                <a:hlinkClick r:id="rId3"/>
              </a:rPr>
              <a:t>https://tobaccotactics.org/article/tobacco-and-the-environment/</a:t>
            </a:r>
            <a:endParaRPr lang="en-GB" sz="1600" dirty="0"/>
          </a:p>
          <a:p>
            <a:r>
              <a:rPr lang="en-GB" sz="1200" b="1" dirty="0">
                <a:solidFill>
                  <a:srgbClr val="222222"/>
                </a:solidFill>
                <a:effectLst/>
                <a:latin typeface="Ubuntu" panose="020F0502020204030204" pitchFamily="34" charset="0"/>
                <a:ea typeface="Calibri" panose="020F0502020204030204" pitchFamily="34" charset="0"/>
              </a:rPr>
              <a:t>Copyright © the University of Bath. Under a creative commons licence you are free to copy and redistribute the material for non-commercial use. </a:t>
            </a:r>
            <a:r>
              <a:rPr lang="en-GB" sz="1200" b="1" dirty="0">
                <a:solidFill>
                  <a:srgbClr val="222222"/>
                </a:solidFill>
                <a:latin typeface="Ubuntu" panose="020F0502020204030204" pitchFamily="34" charset="0"/>
                <a:ea typeface="Calibri" panose="020F0502020204030204" pitchFamily="34" charset="0"/>
              </a:rPr>
              <a:t>T</a:t>
            </a:r>
            <a:r>
              <a:rPr lang="en-GB" sz="1200" b="1" dirty="0">
                <a:solidFill>
                  <a:srgbClr val="222222"/>
                </a:solidFill>
                <a:effectLst/>
                <a:latin typeface="Ubuntu" panose="020F0502020204030204" pitchFamily="34" charset="0"/>
                <a:ea typeface="Calibri" panose="020F0502020204030204" pitchFamily="34" charset="0"/>
              </a:rPr>
              <a:t>his material is reproduced from </a:t>
            </a:r>
            <a:r>
              <a:rPr lang="en-GB" sz="1200" b="1" u="sng" dirty="0">
                <a:solidFill>
                  <a:srgbClr val="000000"/>
                </a:solidFill>
                <a:effectLst/>
                <a:latin typeface="Ubuntu" panose="020F0502020204030204" pitchFamily="34" charset="0"/>
                <a:ea typeface="Calibri" panose="020F0502020204030204" pitchFamily="34" charset="0"/>
                <a:hlinkClick r:id="rId4"/>
              </a:rPr>
              <a:t>www.TobaccoTactics.org</a:t>
            </a:r>
            <a:r>
              <a:rPr lang="en-GB" sz="1200" b="1" dirty="0">
                <a:solidFill>
                  <a:srgbClr val="222222"/>
                </a:solidFill>
                <a:effectLst/>
                <a:latin typeface="Ubuntu" panose="020F0502020204030204" pitchFamily="34" charset="0"/>
                <a:ea typeface="Calibri" panose="020F0502020204030204" pitchFamily="34" charset="0"/>
              </a:rPr>
              <a:t>. Copyright University of Bath and used under permission of the University of Bath. All rights reserved.</a:t>
            </a:r>
            <a:endParaRPr lang="en-GB" sz="1800" dirty="0">
              <a:effectLst/>
              <a:latin typeface="Calibri" panose="020F0502020204030204" pitchFamily="34" charset="0"/>
              <a:ea typeface="Calibri" panose="020F0502020204030204" pitchFamily="34" charset="0"/>
            </a:endParaRPr>
          </a:p>
        </p:txBody>
      </p:sp>
      <p:pic>
        <p:nvPicPr>
          <p:cNvPr id="7" name="Graphic 6" descr="Power Plant with solid fill">
            <a:extLst>
              <a:ext uri="{FF2B5EF4-FFF2-40B4-BE49-F238E27FC236}">
                <a16:creationId xmlns:a16="http://schemas.microsoft.com/office/drawing/2014/main" id="{9697FBBC-C956-60F9-3E37-02049501E5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05572" y="4295445"/>
            <a:ext cx="360000" cy="360000"/>
          </a:xfrm>
          <a:prstGeom prst="rect">
            <a:avLst/>
          </a:prstGeom>
        </p:spPr>
      </p:pic>
      <p:sp>
        <p:nvSpPr>
          <p:cNvPr id="9" name="TextBox 8">
            <a:extLst>
              <a:ext uri="{FF2B5EF4-FFF2-40B4-BE49-F238E27FC236}">
                <a16:creationId xmlns:a16="http://schemas.microsoft.com/office/drawing/2014/main" id="{C0123893-877E-28C5-4C53-1E5C83BD8284}"/>
              </a:ext>
            </a:extLst>
          </p:cNvPr>
          <p:cNvSpPr txBox="1"/>
          <p:nvPr/>
        </p:nvSpPr>
        <p:spPr>
          <a:xfrm>
            <a:off x="1775428" y="2135580"/>
            <a:ext cx="2768932" cy="830997"/>
          </a:xfrm>
          <a:prstGeom prst="rect">
            <a:avLst/>
          </a:prstGeom>
          <a:noFill/>
        </p:spPr>
        <p:txBody>
          <a:bodyPr wrap="square">
            <a:spAutoFit/>
          </a:bodyPr>
          <a:lstStyle/>
          <a:p>
            <a:r>
              <a:rPr lang="en-GB" sz="1600" dirty="0"/>
              <a:t>British American Tobacco (BAT) acknowledged in their 2019 sustainability report that: </a:t>
            </a:r>
          </a:p>
        </p:txBody>
      </p:sp>
      <p:pic>
        <p:nvPicPr>
          <p:cNvPr id="10" name="Graphic 9" descr="Power Plant with solid fill">
            <a:extLst>
              <a:ext uri="{FF2B5EF4-FFF2-40B4-BE49-F238E27FC236}">
                <a16:creationId xmlns:a16="http://schemas.microsoft.com/office/drawing/2014/main" id="{AFAC0DC7-26B8-47A1-F117-695F202F99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90589" y="2100774"/>
            <a:ext cx="3240000" cy="3240000"/>
          </a:xfrm>
          <a:prstGeom prst="rect">
            <a:avLst/>
          </a:prstGeom>
        </p:spPr>
      </p:pic>
      <p:sp>
        <p:nvSpPr>
          <p:cNvPr id="12" name="TextBox 11">
            <a:extLst>
              <a:ext uri="{FF2B5EF4-FFF2-40B4-BE49-F238E27FC236}">
                <a16:creationId xmlns:a16="http://schemas.microsoft.com/office/drawing/2014/main" id="{E1357C3A-CF06-EAA3-218B-B972FA15E667}"/>
              </a:ext>
            </a:extLst>
          </p:cNvPr>
          <p:cNvSpPr txBox="1"/>
          <p:nvPr/>
        </p:nvSpPr>
        <p:spPr>
          <a:xfrm>
            <a:off x="7243548" y="4152279"/>
            <a:ext cx="4486405" cy="646331"/>
          </a:xfrm>
          <a:prstGeom prst="rect">
            <a:avLst/>
          </a:prstGeom>
          <a:solidFill>
            <a:schemeClr val="accent5">
              <a:lumMod val="60000"/>
              <a:lumOff val="40000"/>
            </a:schemeClr>
          </a:solidFill>
        </p:spPr>
        <p:txBody>
          <a:bodyPr wrap="square">
            <a:spAutoFit/>
          </a:bodyPr>
          <a:lstStyle/>
          <a:p>
            <a:r>
              <a:rPr lang="en-GB" dirty="0"/>
              <a:t>However supply chain emissions are not included in its goals to reduce emissions. </a:t>
            </a:r>
          </a:p>
        </p:txBody>
      </p:sp>
      <p:sp>
        <p:nvSpPr>
          <p:cNvPr id="14" name="TextBox 13">
            <a:extLst>
              <a:ext uri="{FF2B5EF4-FFF2-40B4-BE49-F238E27FC236}">
                <a16:creationId xmlns:a16="http://schemas.microsoft.com/office/drawing/2014/main" id="{820CE3DD-6448-0E06-4931-CDCD20277210}"/>
              </a:ext>
            </a:extLst>
          </p:cNvPr>
          <p:cNvSpPr txBox="1"/>
          <p:nvPr/>
        </p:nvSpPr>
        <p:spPr>
          <a:xfrm>
            <a:off x="3771710" y="3638301"/>
            <a:ext cx="2027653" cy="1457698"/>
          </a:xfrm>
          <a:prstGeom prst="rect">
            <a:avLst/>
          </a:prstGeom>
          <a:solidFill>
            <a:srgbClr val="FBE5D6">
              <a:alpha val="50196"/>
            </a:srgbClr>
          </a:solidFill>
        </p:spPr>
        <p:txBody>
          <a:bodyPr wrap="square" lIns="36000" tIns="36000" rIns="36000" bIns="36000">
            <a:spAutoFit/>
          </a:bodyPr>
          <a:lstStyle/>
          <a:p>
            <a:pPr algn="ctr"/>
            <a:r>
              <a:rPr lang="en-GB" dirty="0"/>
              <a:t>“our supply chain (scope 3) emissions represent 90% of our total carbon footprint” </a:t>
            </a:r>
          </a:p>
        </p:txBody>
      </p:sp>
      <p:sp>
        <p:nvSpPr>
          <p:cNvPr id="2" name="Oval 1">
            <a:extLst>
              <a:ext uri="{FF2B5EF4-FFF2-40B4-BE49-F238E27FC236}">
                <a16:creationId xmlns:a16="http://schemas.microsoft.com/office/drawing/2014/main" id="{3783AF77-2798-52EA-AF38-242FA1B845D7}"/>
              </a:ext>
            </a:extLst>
          </p:cNvPr>
          <p:cNvSpPr/>
          <p:nvPr/>
        </p:nvSpPr>
        <p:spPr>
          <a:xfrm>
            <a:off x="104723" y="1194362"/>
            <a:ext cx="1116000" cy="1116000"/>
          </a:xfrm>
          <a:prstGeom prst="ellipse">
            <a:avLst/>
          </a:prstGeom>
          <a:solidFill>
            <a:schemeClr val="accent6">
              <a:lumMod val="40000"/>
              <a:lumOff val="6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Supply chain &amp; waste</a:t>
            </a:r>
          </a:p>
        </p:txBody>
      </p:sp>
      <p:sp>
        <p:nvSpPr>
          <p:cNvPr id="5" name="TextBox 4">
            <a:extLst>
              <a:ext uri="{FF2B5EF4-FFF2-40B4-BE49-F238E27FC236}">
                <a16:creationId xmlns:a16="http://schemas.microsoft.com/office/drawing/2014/main" id="{596E3C84-87F8-4AF4-A455-AC37D90DEF1B}"/>
              </a:ext>
            </a:extLst>
          </p:cNvPr>
          <p:cNvSpPr txBox="1"/>
          <p:nvPr/>
        </p:nvSpPr>
        <p:spPr>
          <a:xfrm>
            <a:off x="1134178" y="1385685"/>
            <a:ext cx="2646956" cy="715089"/>
          </a:xfrm>
          <a:prstGeom prst="roundRect">
            <a:avLst/>
          </a:prstGeom>
          <a:solidFill>
            <a:srgbClr val="C5E0B4">
              <a:alpha val="50196"/>
            </a:srgbClr>
          </a:solidFill>
        </p:spPr>
        <p:txBody>
          <a:bodyPr wrap="square">
            <a:spAutoFit/>
          </a:bodyPr>
          <a:lstStyle/>
          <a:p>
            <a:r>
              <a:rPr lang="en-GB" sz="1200" b="0" i="0" u="none" strike="noStrike" baseline="0" dirty="0">
                <a:solidFill>
                  <a:srgbClr val="221E1F"/>
                </a:solidFill>
              </a:rPr>
              <a:t>Practices involved in the creation, distribution, retail, and waste management of products or services </a:t>
            </a:r>
            <a:endParaRPr lang="en-GB" sz="1200" dirty="0"/>
          </a:p>
        </p:txBody>
      </p:sp>
      <p:sp>
        <p:nvSpPr>
          <p:cNvPr id="6" name="Title 1">
            <a:extLst>
              <a:ext uri="{FF2B5EF4-FFF2-40B4-BE49-F238E27FC236}">
                <a16:creationId xmlns:a16="http://schemas.microsoft.com/office/drawing/2014/main" id="{E3BEAC5F-0FEB-E45A-219C-2F7E00D3BF90}"/>
              </a:ext>
            </a:extLst>
          </p:cNvPr>
          <p:cNvSpPr txBox="1">
            <a:spLocks/>
          </p:cNvSpPr>
          <p:nvPr/>
        </p:nvSpPr>
        <p:spPr>
          <a:xfrm>
            <a:off x="0" y="1"/>
            <a:ext cx="12192000" cy="1036320"/>
          </a:xfrm>
          <a:prstGeom prst="rect">
            <a:avLst/>
          </a:prstGeom>
          <a:solidFill>
            <a:schemeClr val="accent6">
              <a:lumMod val="40000"/>
              <a:lumOff val="6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How do Commercial Determinants affect health?</a:t>
            </a:r>
          </a:p>
        </p:txBody>
      </p:sp>
      <p:sp>
        <p:nvSpPr>
          <p:cNvPr id="4" name="Rectangle 3">
            <a:extLst>
              <a:ext uri="{FF2B5EF4-FFF2-40B4-BE49-F238E27FC236}">
                <a16:creationId xmlns:a16="http://schemas.microsoft.com/office/drawing/2014/main" id="{D632EE43-EB31-73CA-EA53-6BBDFECC0319}"/>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000" dirty="0">
                <a:solidFill>
                  <a:schemeClr val="accent6">
                    <a:lumMod val="50000"/>
                  </a:schemeClr>
                </a:solidFill>
                <a:effectLst/>
                <a:ea typeface="DengXian" panose="02010600030101010101" pitchFamily="2" charset="-122"/>
                <a:cs typeface="Times New Roman" panose="02020603050405020304" pitchFamily="18" charset="0"/>
              </a:rPr>
              <a:t>This document is part of CDoH Essentials (2024) Brook et al</a:t>
            </a:r>
          </a:p>
        </p:txBody>
      </p:sp>
    </p:spTree>
    <p:extLst>
      <p:ext uri="{BB962C8B-B14F-4D97-AF65-F5344CB8AC3E}">
        <p14:creationId xmlns:p14="http://schemas.microsoft.com/office/powerpoint/2010/main" val="748766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a:extLst>
              <a:ext uri="{FF2B5EF4-FFF2-40B4-BE49-F238E27FC236}">
                <a16:creationId xmlns:a16="http://schemas.microsoft.com/office/drawing/2014/main" id="{FF79FF02-FDBF-2ED9-A9D8-92FE6D3EF18F}"/>
              </a:ext>
            </a:extLst>
          </p:cNvPr>
          <p:cNvSpPr/>
          <p:nvPr/>
        </p:nvSpPr>
        <p:spPr>
          <a:xfrm>
            <a:off x="2453826" y="2897975"/>
            <a:ext cx="1260000" cy="1260000"/>
          </a:xfrm>
          <a:prstGeom prst="ellipse">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Reputation management</a:t>
            </a:r>
          </a:p>
        </p:txBody>
      </p:sp>
      <p:sp>
        <p:nvSpPr>
          <p:cNvPr id="2" name="Rectangle 1">
            <a:extLst>
              <a:ext uri="{FF2B5EF4-FFF2-40B4-BE49-F238E27FC236}">
                <a16:creationId xmlns:a16="http://schemas.microsoft.com/office/drawing/2014/main" id="{6F556B54-D4CD-4F56-81CB-14A6E15E7150}"/>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2B193ECF-A3A9-AB56-448D-14B41B99B287}"/>
              </a:ext>
            </a:extLst>
          </p:cNvPr>
          <p:cNvSpPr>
            <a:spLocks noGrp="1"/>
          </p:cNvSpPr>
          <p:nvPr>
            <p:ph type="title"/>
          </p:nvPr>
        </p:nvSpPr>
        <p:spPr>
          <a:xfrm>
            <a:off x="0" y="1"/>
            <a:ext cx="12192000" cy="1036320"/>
          </a:xfrm>
          <a:solidFill>
            <a:schemeClr val="accent6">
              <a:lumMod val="40000"/>
              <a:lumOff val="60000"/>
            </a:schemeClr>
          </a:solidFill>
        </p:spPr>
        <p:txBody>
          <a:bodyPr>
            <a:normAutofit/>
          </a:bodyPr>
          <a:lstStyle/>
          <a:p>
            <a:pPr algn="ctr"/>
            <a:r>
              <a:rPr lang="en-GB" dirty="0"/>
              <a:t>How do Commercial Determinants affect health?</a:t>
            </a:r>
          </a:p>
        </p:txBody>
      </p:sp>
      <p:grpSp>
        <p:nvGrpSpPr>
          <p:cNvPr id="22" name="Group 21">
            <a:extLst>
              <a:ext uri="{FF2B5EF4-FFF2-40B4-BE49-F238E27FC236}">
                <a16:creationId xmlns:a16="http://schemas.microsoft.com/office/drawing/2014/main" id="{00FB5095-414C-6AB5-0493-2F2701147172}"/>
              </a:ext>
            </a:extLst>
          </p:cNvPr>
          <p:cNvGrpSpPr/>
          <p:nvPr/>
        </p:nvGrpSpPr>
        <p:grpSpPr>
          <a:xfrm>
            <a:off x="9648174" y="2390007"/>
            <a:ext cx="2160001" cy="2216080"/>
            <a:chOff x="5016000" y="2292920"/>
            <a:chExt cx="2160001" cy="2216080"/>
          </a:xfrm>
        </p:grpSpPr>
        <p:sp>
          <p:nvSpPr>
            <p:cNvPr id="23" name="Oval 22">
              <a:extLst>
                <a:ext uri="{FF2B5EF4-FFF2-40B4-BE49-F238E27FC236}">
                  <a16:creationId xmlns:a16="http://schemas.microsoft.com/office/drawing/2014/main" id="{5A1FB354-B28D-7FB2-BAEE-C620F26A1813}"/>
                </a:ext>
              </a:extLst>
            </p:cNvPr>
            <p:cNvSpPr/>
            <p:nvPr/>
          </p:nvSpPr>
          <p:spPr>
            <a:xfrm>
              <a:off x="5016000" y="2349000"/>
              <a:ext cx="2160000" cy="2160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descr="Users with solid fill">
              <a:extLst>
                <a:ext uri="{FF2B5EF4-FFF2-40B4-BE49-F238E27FC236}">
                  <a16:creationId xmlns:a16="http://schemas.microsoft.com/office/drawing/2014/main" id="{7CEB801F-4174-90C1-B055-AC1D497D89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6000" y="2292920"/>
              <a:ext cx="720000" cy="720000"/>
            </a:xfrm>
            <a:prstGeom prst="rect">
              <a:avLst/>
            </a:prstGeom>
          </p:spPr>
        </p:pic>
        <p:sp>
          <p:nvSpPr>
            <p:cNvPr id="25" name="TextBox 24">
              <a:extLst>
                <a:ext uri="{FF2B5EF4-FFF2-40B4-BE49-F238E27FC236}">
                  <a16:creationId xmlns:a16="http://schemas.microsoft.com/office/drawing/2014/main" id="{FCF41A81-D2B4-7512-D4CA-F42519894107}"/>
                </a:ext>
              </a:extLst>
            </p:cNvPr>
            <p:cNvSpPr txBox="1"/>
            <p:nvPr/>
          </p:nvSpPr>
          <p:spPr>
            <a:xfrm>
              <a:off x="5016001" y="3127285"/>
              <a:ext cx="2160000" cy="692497"/>
            </a:xfrm>
            <a:prstGeom prst="rect">
              <a:avLst/>
            </a:prstGeom>
            <a:noFill/>
          </p:spPr>
          <p:txBody>
            <a:bodyPr wrap="square" rtlCol="0">
              <a:spAutoFit/>
            </a:bodyPr>
            <a:lstStyle/>
            <a:p>
              <a:pPr algn="ctr"/>
              <a:r>
                <a:rPr lang="en-GB" sz="1400" dirty="0">
                  <a:solidFill>
                    <a:schemeClr val="bg1"/>
                  </a:solidFill>
                </a:rPr>
                <a:t>Early deaths and ill-health</a:t>
              </a:r>
            </a:p>
            <a:p>
              <a:pPr algn="ctr"/>
              <a:endParaRPr lang="en-GB" sz="1000" dirty="0">
                <a:solidFill>
                  <a:schemeClr val="bg1"/>
                </a:solidFill>
              </a:endParaRPr>
            </a:p>
            <a:p>
              <a:pPr algn="ctr"/>
              <a:r>
                <a:rPr lang="en-GB" sz="100" dirty="0">
                  <a:solidFill>
                    <a:schemeClr val="bg1"/>
                  </a:solidFill>
                </a:rPr>
                <a:t> </a:t>
              </a:r>
              <a:endParaRPr lang="en-GB" sz="1000" dirty="0">
                <a:solidFill>
                  <a:schemeClr val="bg1"/>
                </a:solidFill>
              </a:endParaRPr>
            </a:p>
            <a:p>
              <a:pPr algn="ctr"/>
              <a:r>
                <a:rPr lang="en-GB" sz="1400" dirty="0">
                  <a:solidFill>
                    <a:schemeClr val="bg1"/>
                  </a:solidFill>
                </a:rPr>
                <a:t>Inequalities </a:t>
              </a:r>
            </a:p>
          </p:txBody>
        </p:sp>
        <p:pic>
          <p:nvPicPr>
            <p:cNvPr id="26" name="Graphic 25" descr="Weights Uneven with solid fill">
              <a:extLst>
                <a:ext uri="{FF2B5EF4-FFF2-40B4-BE49-F238E27FC236}">
                  <a16:creationId xmlns:a16="http://schemas.microsoft.com/office/drawing/2014/main" id="{6BD0AC06-90C8-B5AF-E7E4-1ADDAAF5F6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0000" y="3871800"/>
              <a:ext cx="612000" cy="612000"/>
            </a:xfrm>
            <a:prstGeom prst="rect">
              <a:avLst/>
            </a:prstGeom>
          </p:spPr>
        </p:pic>
      </p:grpSp>
      <p:sp>
        <p:nvSpPr>
          <p:cNvPr id="27" name="TextBox 26">
            <a:extLst>
              <a:ext uri="{FF2B5EF4-FFF2-40B4-BE49-F238E27FC236}">
                <a16:creationId xmlns:a16="http://schemas.microsoft.com/office/drawing/2014/main" id="{5351E534-0198-4781-D384-A1EBA4079FBC}"/>
              </a:ext>
            </a:extLst>
          </p:cNvPr>
          <p:cNvSpPr txBox="1"/>
          <p:nvPr/>
        </p:nvSpPr>
        <p:spPr>
          <a:xfrm>
            <a:off x="3713826" y="1883091"/>
            <a:ext cx="5873846" cy="66008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2200" b="1" i="0" dirty="0">
                <a:solidFill>
                  <a:schemeClr val="accent6">
                    <a:lumMod val="75000"/>
                  </a:schemeClr>
                </a:solidFill>
                <a:effectLst/>
              </a:rPr>
              <a:t>Maximising use of harmful products</a:t>
            </a:r>
          </a:p>
        </p:txBody>
      </p:sp>
      <p:sp>
        <p:nvSpPr>
          <p:cNvPr id="29" name="Oval 28">
            <a:extLst>
              <a:ext uri="{FF2B5EF4-FFF2-40B4-BE49-F238E27FC236}">
                <a16:creationId xmlns:a16="http://schemas.microsoft.com/office/drawing/2014/main" id="{2748A522-3C5B-3A5A-6E7B-4DA78DF20B7E}"/>
              </a:ext>
            </a:extLst>
          </p:cNvPr>
          <p:cNvSpPr/>
          <p:nvPr/>
        </p:nvSpPr>
        <p:spPr>
          <a:xfrm>
            <a:off x="2543826" y="1947607"/>
            <a:ext cx="1080000" cy="1080000"/>
          </a:xfrm>
          <a:prstGeom prst="ellipse">
            <a:avLst/>
          </a:prstGeom>
          <a:solidFill>
            <a:srgbClr val="A9E2F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Political</a:t>
            </a:r>
          </a:p>
        </p:txBody>
      </p:sp>
      <p:sp>
        <p:nvSpPr>
          <p:cNvPr id="30" name="Oval 29">
            <a:extLst>
              <a:ext uri="{FF2B5EF4-FFF2-40B4-BE49-F238E27FC236}">
                <a16:creationId xmlns:a16="http://schemas.microsoft.com/office/drawing/2014/main" id="{CD1E9E11-6855-591A-13C6-B31C8340637A}"/>
              </a:ext>
            </a:extLst>
          </p:cNvPr>
          <p:cNvSpPr/>
          <p:nvPr/>
        </p:nvSpPr>
        <p:spPr>
          <a:xfrm>
            <a:off x="3369292" y="2516390"/>
            <a:ext cx="1080000" cy="1080000"/>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Scientific</a:t>
            </a:r>
          </a:p>
        </p:txBody>
      </p:sp>
      <p:sp>
        <p:nvSpPr>
          <p:cNvPr id="31" name="Oval 30">
            <a:extLst>
              <a:ext uri="{FF2B5EF4-FFF2-40B4-BE49-F238E27FC236}">
                <a16:creationId xmlns:a16="http://schemas.microsoft.com/office/drawing/2014/main" id="{932C0833-A1AD-6164-C28B-4A739F4FE982}"/>
              </a:ext>
            </a:extLst>
          </p:cNvPr>
          <p:cNvSpPr/>
          <p:nvPr/>
        </p:nvSpPr>
        <p:spPr>
          <a:xfrm>
            <a:off x="3369292" y="3406636"/>
            <a:ext cx="1080000" cy="1080000"/>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Marketing</a:t>
            </a:r>
          </a:p>
        </p:txBody>
      </p:sp>
      <p:sp>
        <p:nvSpPr>
          <p:cNvPr id="32" name="Oval 31">
            <a:extLst>
              <a:ext uri="{FF2B5EF4-FFF2-40B4-BE49-F238E27FC236}">
                <a16:creationId xmlns:a16="http://schemas.microsoft.com/office/drawing/2014/main" id="{FFB8DBCE-EBDF-7D00-0894-4EDEF04F2C48}"/>
              </a:ext>
            </a:extLst>
          </p:cNvPr>
          <p:cNvSpPr/>
          <p:nvPr/>
        </p:nvSpPr>
        <p:spPr>
          <a:xfrm>
            <a:off x="1715598" y="3373888"/>
            <a:ext cx="1116000" cy="1116000"/>
          </a:xfrm>
          <a:prstGeom prst="ellipse">
            <a:avLst/>
          </a:prstGeom>
          <a:solidFill>
            <a:srgbClr val="FF999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Labour &amp; employment</a:t>
            </a:r>
          </a:p>
        </p:txBody>
      </p:sp>
      <p:sp>
        <p:nvSpPr>
          <p:cNvPr id="33" name="Oval 32">
            <a:extLst>
              <a:ext uri="{FF2B5EF4-FFF2-40B4-BE49-F238E27FC236}">
                <a16:creationId xmlns:a16="http://schemas.microsoft.com/office/drawing/2014/main" id="{CE2C568B-1DFC-DA58-9E7F-D22E88CC19DC}"/>
              </a:ext>
            </a:extLst>
          </p:cNvPr>
          <p:cNvSpPr/>
          <p:nvPr/>
        </p:nvSpPr>
        <p:spPr>
          <a:xfrm>
            <a:off x="1719387" y="2516390"/>
            <a:ext cx="1080000" cy="1080000"/>
          </a:xfrm>
          <a:prstGeom prst="ellipse">
            <a:avLst/>
          </a:prstGeom>
          <a:solidFill>
            <a:srgbClr val="CCCC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Financial</a:t>
            </a:r>
          </a:p>
        </p:txBody>
      </p:sp>
      <p:sp>
        <p:nvSpPr>
          <p:cNvPr id="34" name="Oval 33">
            <a:extLst>
              <a:ext uri="{FF2B5EF4-FFF2-40B4-BE49-F238E27FC236}">
                <a16:creationId xmlns:a16="http://schemas.microsoft.com/office/drawing/2014/main" id="{B480FF51-B0ED-992B-8444-483531D30CF0}"/>
              </a:ext>
            </a:extLst>
          </p:cNvPr>
          <p:cNvSpPr/>
          <p:nvPr/>
        </p:nvSpPr>
        <p:spPr>
          <a:xfrm>
            <a:off x="2525826" y="3999557"/>
            <a:ext cx="1116000" cy="1116000"/>
          </a:xfrm>
          <a:prstGeom prst="ellipse">
            <a:avLst/>
          </a:prstGeom>
          <a:solidFill>
            <a:schemeClr val="accent6">
              <a:lumMod val="40000"/>
              <a:lumOff val="6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Supply chain &amp; waste</a:t>
            </a:r>
          </a:p>
        </p:txBody>
      </p:sp>
      <p:sp>
        <p:nvSpPr>
          <p:cNvPr id="35" name="TextBox 34">
            <a:extLst>
              <a:ext uri="{FF2B5EF4-FFF2-40B4-BE49-F238E27FC236}">
                <a16:creationId xmlns:a16="http://schemas.microsoft.com/office/drawing/2014/main" id="{4DE514A6-E46A-123F-913E-3FF6A053DD1F}"/>
              </a:ext>
            </a:extLst>
          </p:cNvPr>
          <p:cNvSpPr txBox="1"/>
          <p:nvPr/>
        </p:nvSpPr>
        <p:spPr>
          <a:xfrm>
            <a:off x="3767826" y="4442392"/>
            <a:ext cx="5873847" cy="66008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2200" b="1" dirty="0">
                <a:solidFill>
                  <a:schemeClr val="accent6">
                    <a:lumMod val="75000"/>
                  </a:schemeClr>
                </a:solidFill>
              </a:rPr>
              <a:t>Profit prioritised over health and society</a:t>
            </a:r>
            <a:endParaRPr lang="en-GB" sz="2200" b="1" i="0" dirty="0">
              <a:solidFill>
                <a:schemeClr val="accent6">
                  <a:lumMod val="75000"/>
                </a:schemeClr>
              </a:solidFill>
              <a:effectLst/>
            </a:endParaRPr>
          </a:p>
        </p:txBody>
      </p:sp>
      <p:sp>
        <p:nvSpPr>
          <p:cNvPr id="38" name="TextBox 37">
            <a:extLst>
              <a:ext uri="{FF2B5EF4-FFF2-40B4-BE49-F238E27FC236}">
                <a16:creationId xmlns:a16="http://schemas.microsoft.com/office/drawing/2014/main" id="{7E009706-A6F3-D9D3-9A67-D01238EB9293}"/>
              </a:ext>
            </a:extLst>
          </p:cNvPr>
          <p:cNvSpPr txBox="1"/>
          <p:nvPr/>
        </p:nvSpPr>
        <p:spPr>
          <a:xfrm>
            <a:off x="6540318" y="6097061"/>
            <a:ext cx="5651682" cy="461665"/>
          </a:xfrm>
          <a:prstGeom prst="rect">
            <a:avLst/>
          </a:prstGeom>
          <a:noFill/>
        </p:spPr>
        <p:txBody>
          <a:bodyPr wrap="square">
            <a:spAutoFit/>
          </a:bodyPr>
          <a:lstStyle/>
          <a:p>
            <a:r>
              <a:rPr lang="en-GB" sz="1200" dirty="0"/>
              <a:t>Simplified version of image from Gilmore et al 2023: </a:t>
            </a:r>
            <a:r>
              <a:rPr lang="en-GB" sz="12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7"/>
              </a:rPr>
              <a:t>https://www.thelancet.com/journals/lancet/article/PIIS0140-6736(23)00013-2/fulltext</a:t>
            </a:r>
            <a:r>
              <a:rPr lang="en-GB" sz="1200" dirty="0"/>
              <a:t> </a:t>
            </a:r>
          </a:p>
        </p:txBody>
      </p:sp>
      <p:grpSp>
        <p:nvGrpSpPr>
          <p:cNvPr id="5" name="Group 4">
            <a:extLst>
              <a:ext uri="{FF2B5EF4-FFF2-40B4-BE49-F238E27FC236}">
                <a16:creationId xmlns:a16="http://schemas.microsoft.com/office/drawing/2014/main" id="{BA01DF8A-ABBA-FAEF-3F91-44821212AFAE}"/>
              </a:ext>
            </a:extLst>
          </p:cNvPr>
          <p:cNvGrpSpPr/>
          <p:nvPr/>
        </p:nvGrpSpPr>
        <p:grpSpPr>
          <a:xfrm>
            <a:off x="6768174" y="2671888"/>
            <a:ext cx="2520000" cy="2520000"/>
            <a:chOff x="6768174" y="2671888"/>
            <a:chExt cx="2520000" cy="2520000"/>
          </a:xfrm>
        </p:grpSpPr>
        <p:grpSp>
          <p:nvGrpSpPr>
            <p:cNvPr id="6" name="Group 5">
              <a:extLst>
                <a:ext uri="{FF2B5EF4-FFF2-40B4-BE49-F238E27FC236}">
                  <a16:creationId xmlns:a16="http://schemas.microsoft.com/office/drawing/2014/main" id="{AFC40977-773F-35EB-50DC-E9635B0998A9}"/>
                </a:ext>
              </a:extLst>
            </p:cNvPr>
            <p:cNvGrpSpPr/>
            <p:nvPr/>
          </p:nvGrpSpPr>
          <p:grpSpPr>
            <a:xfrm flipV="1">
              <a:off x="6768174" y="2671888"/>
              <a:ext cx="2520000" cy="2520000"/>
              <a:chOff x="6911321" y="1691878"/>
              <a:chExt cx="3960000" cy="3960000"/>
            </a:xfrm>
          </p:grpSpPr>
          <p:sp>
            <p:nvSpPr>
              <p:cNvPr id="14" name="Partial Circle 13">
                <a:extLst>
                  <a:ext uri="{FF2B5EF4-FFF2-40B4-BE49-F238E27FC236}">
                    <a16:creationId xmlns:a16="http://schemas.microsoft.com/office/drawing/2014/main" id="{827DD3B2-158A-67C8-CB60-A9F21F1D408C}"/>
                  </a:ext>
                </a:extLst>
              </p:cNvPr>
              <p:cNvSpPr/>
              <p:nvPr/>
            </p:nvSpPr>
            <p:spPr>
              <a:xfrm>
                <a:off x="6911321" y="1691878"/>
                <a:ext cx="3960000" cy="3960000"/>
              </a:xfrm>
              <a:prstGeom prst="pie">
                <a:avLst>
                  <a:gd name="adj1" fmla="val 0"/>
                  <a:gd name="adj2" fmla="val 10807959"/>
                </a:avLst>
              </a:prstGeom>
              <a:solidFill>
                <a:srgbClr val="A9E2F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sp>
            <p:nvSpPr>
              <p:cNvPr id="15" name="Partial Circle 14">
                <a:extLst>
                  <a:ext uri="{FF2B5EF4-FFF2-40B4-BE49-F238E27FC236}">
                    <a16:creationId xmlns:a16="http://schemas.microsoft.com/office/drawing/2014/main" id="{F4C1414B-8147-16FC-EAFD-25B4949C2716}"/>
                  </a:ext>
                </a:extLst>
              </p:cNvPr>
              <p:cNvSpPr/>
              <p:nvPr/>
            </p:nvSpPr>
            <p:spPr>
              <a:xfrm>
                <a:off x="7271321" y="2051699"/>
                <a:ext cx="3240000" cy="3240000"/>
              </a:xfrm>
              <a:prstGeom prst="pie">
                <a:avLst>
                  <a:gd name="adj1" fmla="val 0"/>
                  <a:gd name="adj2" fmla="val 1080795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sp>
            <p:nvSpPr>
              <p:cNvPr id="16" name="Partial Circle 15">
                <a:extLst>
                  <a:ext uri="{FF2B5EF4-FFF2-40B4-BE49-F238E27FC236}">
                    <a16:creationId xmlns:a16="http://schemas.microsoft.com/office/drawing/2014/main" id="{014A2800-C17B-701C-8F1A-C218A99C814B}"/>
                  </a:ext>
                </a:extLst>
              </p:cNvPr>
              <p:cNvSpPr/>
              <p:nvPr/>
            </p:nvSpPr>
            <p:spPr>
              <a:xfrm>
                <a:off x="7631321" y="2415911"/>
                <a:ext cx="2520000" cy="2520000"/>
              </a:xfrm>
              <a:prstGeom prst="pie">
                <a:avLst>
                  <a:gd name="adj1" fmla="val 0"/>
                  <a:gd name="adj2" fmla="val 1080795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sp>
            <p:nvSpPr>
              <p:cNvPr id="17" name="Partial Circle 16">
                <a:extLst>
                  <a:ext uri="{FF2B5EF4-FFF2-40B4-BE49-F238E27FC236}">
                    <a16:creationId xmlns:a16="http://schemas.microsoft.com/office/drawing/2014/main" id="{DBB63E9F-2F6A-BD90-C338-69310E409B42}"/>
                  </a:ext>
                </a:extLst>
              </p:cNvPr>
              <p:cNvSpPr/>
              <p:nvPr/>
            </p:nvSpPr>
            <p:spPr>
              <a:xfrm>
                <a:off x="7991321" y="2771699"/>
                <a:ext cx="1800000" cy="1800000"/>
              </a:xfrm>
              <a:prstGeom prst="pie">
                <a:avLst>
                  <a:gd name="adj1" fmla="val 0"/>
                  <a:gd name="adj2" fmla="val 1080795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grpSp>
        <p:grpSp>
          <p:nvGrpSpPr>
            <p:cNvPr id="7" name="Group 6">
              <a:extLst>
                <a:ext uri="{FF2B5EF4-FFF2-40B4-BE49-F238E27FC236}">
                  <a16:creationId xmlns:a16="http://schemas.microsoft.com/office/drawing/2014/main" id="{7B0C6725-6F45-AB48-DF0F-19305CAAFE30}"/>
                </a:ext>
              </a:extLst>
            </p:cNvPr>
            <p:cNvGrpSpPr/>
            <p:nvPr/>
          </p:nvGrpSpPr>
          <p:grpSpPr>
            <a:xfrm>
              <a:off x="7575640" y="2910535"/>
              <a:ext cx="932606" cy="876510"/>
              <a:chOff x="5736000" y="3500469"/>
              <a:chExt cx="1601110" cy="1600542"/>
            </a:xfrm>
          </p:grpSpPr>
          <p:sp>
            <p:nvSpPr>
              <p:cNvPr id="8" name="Rectangle 7">
                <a:extLst>
                  <a:ext uri="{FF2B5EF4-FFF2-40B4-BE49-F238E27FC236}">
                    <a16:creationId xmlns:a16="http://schemas.microsoft.com/office/drawing/2014/main" id="{1ADE645C-2889-5A1D-0465-0DF423B7C6E8}"/>
                  </a:ext>
                </a:extLst>
              </p:cNvPr>
              <p:cNvSpPr/>
              <p:nvPr/>
            </p:nvSpPr>
            <p:spPr>
              <a:xfrm>
                <a:off x="6180695" y="3500469"/>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068C11C-F52A-4986-337E-E3D8B6A4F1FE}"/>
                  </a:ext>
                </a:extLst>
              </p:cNvPr>
              <p:cNvSpPr/>
              <p:nvPr/>
            </p:nvSpPr>
            <p:spPr>
              <a:xfrm>
                <a:off x="5736000" y="4381011"/>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9D18335-5502-9E14-BB7E-482C50373144}"/>
                  </a:ext>
                </a:extLst>
              </p:cNvPr>
              <p:cNvSpPr/>
              <p:nvPr/>
            </p:nvSpPr>
            <p:spPr>
              <a:xfrm>
                <a:off x="6617110" y="4378769"/>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Money with solid fill">
                <a:extLst>
                  <a:ext uri="{FF2B5EF4-FFF2-40B4-BE49-F238E27FC236}">
                    <a16:creationId xmlns:a16="http://schemas.microsoft.com/office/drawing/2014/main" id="{63EA485A-7070-2666-C190-A8CE8F1C34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70695" y="3581675"/>
                <a:ext cx="540000" cy="540000"/>
              </a:xfrm>
              <a:prstGeom prst="rect">
                <a:avLst/>
              </a:prstGeom>
            </p:spPr>
          </p:pic>
          <p:pic>
            <p:nvPicPr>
              <p:cNvPr id="12" name="Graphic 11" descr="Home1 with solid fill">
                <a:extLst>
                  <a:ext uri="{FF2B5EF4-FFF2-40B4-BE49-F238E27FC236}">
                    <a16:creationId xmlns:a16="http://schemas.microsoft.com/office/drawing/2014/main" id="{56F4A803-C686-A5A2-CDE0-86DC59FE124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41185" y="4462010"/>
                <a:ext cx="540000" cy="540000"/>
              </a:xfrm>
              <a:prstGeom prst="rect">
                <a:avLst/>
              </a:prstGeom>
            </p:spPr>
          </p:pic>
          <p:pic>
            <p:nvPicPr>
              <p:cNvPr id="13" name="Graphic 12" descr="Table setting with solid fill">
                <a:extLst>
                  <a:ext uri="{FF2B5EF4-FFF2-40B4-BE49-F238E27FC236}">
                    <a16:creationId xmlns:a16="http://schemas.microsoft.com/office/drawing/2014/main" id="{43F89852-A631-227A-975E-EC023421870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07110" y="4494441"/>
                <a:ext cx="540000" cy="540000"/>
              </a:xfrm>
              <a:prstGeom prst="rect">
                <a:avLst/>
              </a:prstGeom>
            </p:spPr>
          </p:pic>
        </p:grpSp>
      </p:grpSp>
      <p:sp>
        <p:nvSpPr>
          <p:cNvPr id="18" name="TextBox 17">
            <a:extLst>
              <a:ext uri="{FF2B5EF4-FFF2-40B4-BE49-F238E27FC236}">
                <a16:creationId xmlns:a16="http://schemas.microsoft.com/office/drawing/2014/main" id="{E28B2778-1FF4-5EDF-3473-294C9C72E9CB}"/>
              </a:ext>
            </a:extLst>
          </p:cNvPr>
          <p:cNvSpPr txBox="1"/>
          <p:nvPr/>
        </p:nvSpPr>
        <p:spPr>
          <a:xfrm>
            <a:off x="4958219" y="2641933"/>
            <a:ext cx="1868545" cy="179165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1400" b="1" i="0" dirty="0">
                <a:solidFill>
                  <a:schemeClr val="accent6">
                    <a:lumMod val="75000"/>
                  </a:schemeClr>
                </a:solidFill>
                <a:effectLst/>
              </a:rPr>
              <a:t>Affecting underlying drivers and determinants of health</a:t>
            </a:r>
          </a:p>
        </p:txBody>
      </p:sp>
      <p:sp>
        <p:nvSpPr>
          <p:cNvPr id="3" name="Rectangle 2">
            <a:extLst>
              <a:ext uri="{FF2B5EF4-FFF2-40B4-BE49-F238E27FC236}">
                <a16:creationId xmlns:a16="http://schemas.microsoft.com/office/drawing/2014/main" id="{BE9A7999-EE88-C81F-BCCE-96523EA8527C}"/>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000" dirty="0">
                <a:solidFill>
                  <a:schemeClr val="accent6">
                    <a:lumMod val="50000"/>
                  </a:schemeClr>
                </a:solidFill>
                <a:effectLst/>
                <a:ea typeface="DengXian" panose="02010600030101010101" pitchFamily="2" charset="-122"/>
                <a:cs typeface="Times New Roman" panose="02020603050405020304" pitchFamily="18" charset="0"/>
              </a:rPr>
              <a:t>This document is part of CDoH Essentials (2024) Brook et al</a:t>
            </a:r>
          </a:p>
        </p:txBody>
      </p:sp>
    </p:spTree>
    <p:extLst>
      <p:ext uri="{BB962C8B-B14F-4D97-AF65-F5344CB8AC3E}">
        <p14:creationId xmlns:p14="http://schemas.microsoft.com/office/powerpoint/2010/main" val="351960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2"/>
                                        </p:tgtEl>
                                      </p:cBhvr>
                                    </p:animEffect>
                                    <p:animScale>
                                      <p:cBhvr>
                                        <p:cTn id="7" dur="250" autoRev="1" fill="hold"/>
                                        <p:tgtEl>
                                          <p:spTgt spid="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8839A2-7788-C919-8A9A-4A583CD40ED0}"/>
              </a:ext>
            </a:extLst>
          </p:cNvPr>
          <p:cNvSpPr txBox="1"/>
          <p:nvPr/>
        </p:nvSpPr>
        <p:spPr>
          <a:xfrm>
            <a:off x="3420181" y="1720840"/>
            <a:ext cx="6093912" cy="2308324"/>
          </a:xfrm>
          <a:prstGeom prst="rect">
            <a:avLst/>
          </a:prstGeom>
          <a:solidFill>
            <a:srgbClr val="FF9999"/>
          </a:solidFill>
        </p:spPr>
        <p:txBody>
          <a:bodyPr wrap="square">
            <a:spAutoFit/>
          </a:bodyPr>
          <a:lstStyle/>
          <a:p>
            <a:r>
              <a:rPr lang="en-GB" sz="2400" b="0" i="1" u="none" strike="noStrike" baseline="0" dirty="0"/>
              <a:t>Comparative statistics also show that some businesses in the same industry incur higher injuries, suggesting their practices are the cause; Amazon warehouse employees are injured at twice the rates than those working in other companies’ warehouses. </a:t>
            </a:r>
          </a:p>
        </p:txBody>
      </p:sp>
      <p:pic>
        <p:nvPicPr>
          <p:cNvPr id="5" name="Graphic 4" descr="Open quotation mark with solid fill">
            <a:extLst>
              <a:ext uri="{FF2B5EF4-FFF2-40B4-BE49-F238E27FC236}">
                <a16:creationId xmlns:a16="http://schemas.microsoft.com/office/drawing/2014/main" id="{8473C96C-76AF-580D-0FEA-4B2FFA1E5F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77907" y="1263640"/>
            <a:ext cx="914400" cy="914400"/>
          </a:xfrm>
          <a:prstGeom prst="rect">
            <a:avLst/>
          </a:prstGeom>
        </p:spPr>
      </p:pic>
      <p:pic>
        <p:nvPicPr>
          <p:cNvPr id="6" name="Graphic 5" descr="Open quotation mark with solid fill">
            <a:extLst>
              <a:ext uri="{FF2B5EF4-FFF2-40B4-BE49-F238E27FC236}">
                <a16:creationId xmlns:a16="http://schemas.microsoft.com/office/drawing/2014/main" id="{A0854251-2FA0-2091-2412-EF8CB2EC90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flipV="1">
            <a:off x="9341967" y="3571964"/>
            <a:ext cx="914400" cy="914400"/>
          </a:xfrm>
          <a:prstGeom prst="rect">
            <a:avLst/>
          </a:prstGeom>
        </p:spPr>
      </p:pic>
      <p:sp>
        <p:nvSpPr>
          <p:cNvPr id="8" name="TextBox 7">
            <a:extLst>
              <a:ext uri="{FF2B5EF4-FFF2-40B4-BE49-F238E27FC236}">
                <a16:creationId xmlns:a16="http://schemas.microsoft.com/office/drawing/2014/main" id="{C2DBE5C1-2144-360C-EFDD-F53F26C6BCBA}"/>
              </a:ext>
            </a:extLst>
          </p:cNvPr>
          <p:cNvSpPr txBox="1"/>
          <p:nvPr/>
        </p:nvSpPr>
        <p:spPr>
          <a:xfrm>
            <a:off x="88151" y="5656211"/>
            <a:ext cx="12103849" cy="523220"/>
          </a:xfrm>
          <a:prstGeom prst="rect">
            <a:avLst/>
          </a:prstGeom>
          <a:noFill/>
        </p:spPr>
        <p:txBody>
          <a:bodyPr wrap="square">
            <a:spAutoFit/>
          </a:bodyPr>
          <a:lstStyle/>
          <a:p>
            <a:r>
              <a:rPr lang="en-GB" sz="1400" dirty="0"/>
              <a:t>Gilmore et al 2023: </a:t>
            </a:r>
            <a:r>
              <a:rPr lang="en-GB" sz="14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5"/>
              </a:rPr>
              <a:t>https://www.thelancet.com/journals/lancet/article/PIIS0140-6736(23)00013-2/fulltext</a:t>
            </a:r>
            <a:r>
              <a:rPr lang="en-GB" sz="1400" dirty="0"/>
              <a:t> </a:t>
            </a:r>
          </a:p>
          <a:p>
            <a:r>
              <a:rPr lang="en-GB" sz="1400" dirty="0"/>
              <a:t>Quoting data from: </a:t>
            </a:r>
            <a:r>
              <a:rPr lang="en-GB" sz="1400" b="0" i="0" u="none" strike="noStrike" baseline="0" dirty="0">
                <a:solidFill>
                  <a:srgbClr val="000000"/>
                </a:solidFill>
                <a:latin typeface="ScalaLancetPro"/>
              </a:rPr>
              <a:t>Strategic Organizing </a:t>
            </a:r>
            <a:r>
              <a:rPr lang="en-GB" sz="1400" b="0" i="0" u="none" strike="noStrike" baseline="0" dirty="0" err="1">
                <a:solidFill>
                  <a:srgbClr val="000000"/>
                </a:solidFill>
                <a:latin typeface="ScalaLancetPro"/>
              </a:rPr>
              <a:t>Center</a:t>
            </a:r>
            <a:r>
              <a:rPr lang="en-GB" sz="1400" b="0" i="0" u="none" strike="noStrike" baseline="0" dirty="0">
                <a:solidFill>
                  <a:srgbClr val="000000"/>
                </a:solidFill>
                <a:latin typeface="ScalaLancetPro"/>
              </a:rPr>
              <a:t>. Primed for pain: Amazon’s epidemic </a:t>
            </a:r>
            <a:r>
              <a:rPr lang="en-GB" sz="1400" b="0" i="0" u="none" strike="noStrike" baseline="0" dirty="0">
                <a:solidFill>
                  <a:srgbClr val="211D1E"/>
                </a:solidFill>
                <a:latin typeface="ScalaLancetPro"/>
              </a:rPr>
              <a:t>of workplace injuries. Washington, DC: Strategic Organizing </a:t>
            </a:r>
            <a:r>
              <a:rPr lang="en-GB" sz="1400" b="0" i="0" u="none" strike="noStrike" baseline="0" dirty="0" err="1">
                <a:solidFill>
                  <a:srgbClr val="211D1E"/>
                </a:solidFill>
                <a:latin typeface="ScalaLancetPro"/>
              </a:rPr>
              <a:t>Center</a:t>
            </a:r>
            <a:r>
              <a:rPr lang="en-GB" sz="1400" b="0" i="0" u="none" strike="noStrike" baseline="0" dirty="0">
                <a:solidFill>
                  <a:srgbClr val="211D1E"/>
                </a:solidFill>
                <a:latin typeface="ScalaLancetPro"/>
              </a:rPr>
              <a:t>, 2021. </a:t>
            </a:r>
            <a:endParaRPr lang="en-GB" sz="1400" dirty="0"/>
          </a:p>
        </p:txBody>
      </p:sp>
      <p:sp>
        <p:nvSpPr>
          <p:cNvPr id="2" name="Rectangle 1">
            <a:extLst>
              <a:ext uri="{FF2B5EF4-FFF2-40B4-BE49-F238E27FC236}">
                <a16:creationId xmlns:a16="http://schemas.microsoft.com/office/drawing/2014/main" id="{8DF6F320-F1CF-66B7-6122-3351ED14C73C}"/>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000" dirty="0">
                <a:solidFill>
                  <a:schemeClr val="accent6">
                    <a:lumMod val="50000"/>
                  </a:schemeClr>
                </a:solidFill>
                <a:effectLst/>
                <a:ea typeface="DengXian" panose="02010600030101010101" pitchFamily="2" charset="-122"/>
                <a:cs typeface="Times New Roman" panose="02020603050405020304" pitchFamily="18" charset="0"/>
              </a:rPr>
              <a:t>This document is part of CDoH Essentials (2024) Brook et al</a:t>
            </a:r>
          </a:p>
        </p:txBody>
      </p:sp>
      <p:sp>
        <p:nvSpPr>
          <p:cNvPr id="7" name="TextBox 6">
            <a:extLst>
              <a:ext uri="{FF2B5EF4-FFF2-40B4-BE49-F238E27FC236}">
                <a16:creationId xmlns:a16="http://schemas.microsoft.com/office/drawing/2014/main" id="{465DAEEB-778D-F9D9-C5FB-7D93D17A4DE4}"/>
              </a:ext>
            </a:extLst>
          </p:cNvPr>
          <p:cNvSpPr txBox="1"/>
          <p:nvPr/>
        </p:nvSpPr>
        <p:spPr>
          <a:xfrm>
            <a:off x="1117606" y="529318"/>
            <a:ext cx="2646956" cy="919401"/>
          </a:xfrm>
          <a:prstGeom prst="roundRect">
            <a:avLst/>
          </a:prstGeom>
          <a:solidFill>
            <a:srgbClr val="FF9999">
              <a:alpha val="50196"/>
            </a:srgbClr>
          </a:solidFill>
        </p:spPr>
        <p:txBody>
          <a:bodyPr wrap="square">
            <a:spAutoFit/>
          </a:bodyPr>
          <a:lstStyle/>
          <a:p>
            <a:r>
              <a:rPr lang="en-GB" sz="1000" b="0" i="0" u="none" strike="noStrike" baseline="0" dirty="0">
                <a:solidFill>
                  <a:srgbClr val="221E1F"/>
                </a:solidFill>
                <a:effectLst/>
                <a:latin typeface="Arial" panose="020B0604020202020204" pitchFamily="34" charset="0"/>
              </a:rPr>
              <a:t>P</a:t>
            </a:r>
            <a:r>
              <a:rPr lang="en-GB" sz="1200" b="0" i="0" u="none" strike="noStrike" baseline="0" dirty="0">
                <a:solidFill>
                  <a:srgbClr val="221E1F"/>
                </a:solidFill>
                <a:latin typeface="Shaker 2 Lancet"/>
              </a:rPr>
              <a:t>ractices to manage people employed directly within, or under contract to, the organisation within its supply chain </a:t>
            </a:r>
            <a:endParaRPr lang="en-GB" sz="1200" dirty="0"/>
          </a:p>
        </p:txBody>
      </p:sp>
      <p:sp>
        <p:nvSpPr>
          <p:cNvPr id="9" name="Oval 8">
            <a:extLst>
              <a:ext uri="{FF2B5EF4-FFF2-40B4-BE49-F238E27FC236}">
                <a16:creationId xmlns:a16="http://schemas.microsoft.com/office/drawing/2014/main" id="{FC23ADE7-F820-5DA1-45AB-24CEBCC0ECC5}"/>
              </a:ext>
            </a:extLst>
          </p:cNvPr>
          <p:cNvSpPr/>
          <p:nvPr/>
        </p:nvSpPr>
        <p:spPr>
          <a:xfrm>
            <a:off x="88151" y="431018"/>
            <a:ext cx="1116000" cy="1116000"/>
          </a:xfrm>
          <a:prstGeom prst="ellipse">
            <a:avLst/>
          </a:prstGeom>
          <a:solidFill>
            <a:srgbClr val="FF999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Labour &amp; employment</a:t>
            </a:r>
          </a:p>
        </p:txBody>
      </p:sp>
    </p:spTree>
    <p:extLst>
      <p:ext uri="{BB962C8B-B14F-4D97-AF65-F5344CB8AC3E}">
        <p14:creationId xmlns:p14="http://schemas.microsoft.com/office/powerpoint/2010/main" val="120519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a:extLst>
              <a:ext uri="{FF2B5EF4-FFF2-40B4-BE49-F238E27FC236}">
                <a16:creationId xmlns:a16="http://schemas.microsoft.com/office/drawing/2014/main" id="{FF79FF02-FDBF-2ED9-A9D8-92FE6D3EF18F}"/>
              </a:ext>
            </a:extLst>
          </p:cNvPr>
          <p:cNvSpPr/>
          <p:nvPr/>
        </p:nvSpPr>
        <p:spPr>
          <a:xfrm>
            <a:off x="2453826" y="2897975"/>
            <a:ext cx="1260000" cy="1260000"/>
          </a:xfrm>
          <a:prstGeom prst="ellipse">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Reputation management</a:t>
            </a:r>
          </a:p>
        </p:txBody>
      </p:sp>
      <p:sp>
        <p:nvSpPr>
          <p:cNvPr id="2" name="Rectangle 1">
            <a:extLst>
              <a:ext uri="{FF2B5EF4-FFF2-40B4-BE49-F238E27FC236}">
                <a16:creationId xmlns:a16="http://schemas.microsoft.com/office/drawing/2014/main" id="{6F556B54-D4CD-4F56-81CB-14A6E15E7150}"/>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2B193ECF-A3A9-AB56-448D-14B41B99B287}"/>
              </a:ext>
            </a:extLst>
          </p:cNvPr>
          <p:cNvSpPr>
            <a:spLocks noGrp="1"/>
          </p:cNvSpPr>
          <p:nvPr>
            <p:ph type="title"/>
          </p:nvPr>
        </p:nvSpPr>
        <p:spPr>
          <a:xfrm>
            <a:off x="0" y="1"/>
            <a:ext cx="12192000" cy="1036320"/>
          </a:xfrm>
          <a:solidFill>
            <a:schemeClr val="accent6">
              <a:lumMod val="40000"/>
              <a:lumOff val="60000"/>
            </a:schemeClr>
          </a:solidFill>
        </p:spPr>
        <p:txBody>
          <a:bodyPr>
            <a:normAutofit/>
          </a:bodyPr>
          <a:lstStyle/>
          <a:p>
            <a:pPr algn="ctr"/>
            <a:r>
              <a:rPr lang="en-GB" dirty="0"/>
              <a:t>How do Commercial Determinants affect health?</a:t>
            </a:r>
          </a:p>
        </p:txBody>
      </p:sp>
      <p:grpSp>
        <p:nvGrpSpPr>
          <p:cNvPr id="22" name="Group 21">
            <a:extLst>
              <a:ext uri="{FF2B5EF4-FFF2-40B4-BE49-F238E27FC236}">
                <a16:creationId xmlns:a16="http://schemas.microsoft.com/office/drawing/2014/main" id="{00FB5095-414C-6AB5-0493-2F2701147172}"/>
              </a:ext>
            </a:extLst>
          </p:cNvPr>
          <p:cNvGrpSpPr/>
          <p:nvPr/>
        </p:nvGrpSpPr>
        <p:grpSpPr>
          <a:xfrm>
            <a:off x="9648174" y="2390007"/>
            <a:ext cx="2160001" cy="2216080"/>
            <a:chOff x="5016000" y="2292920"/>
            <a:chExt cx="2160001" cy="2216080"/>
          </a:xfrm>
        </p:grpSpPr>
        <p:sp>
          <p:nvSpPr>
            <p:cNvPr id="23" name="Oval 22">
              <a:extLst>
                <a:ext uri="{FF2B5EF4-FFF2-40B4-BE49-F238E27FC236}">
                  <a16:creationId xmlns:a16="http://schemas.microsoft.com/office/drawing/2014/main" id="{5A1FB354-B28D-7FB2-BAEE-C620F26A1813}"/>
                </a:ext>
              </a:extLst>
            </p:cNvPr>
            <p:cNvSpPr/>
            <p:nvPr/>
          </p:nvSpPr>
          <p:spPr>
            <a:xfrm>
              <a:off x="5016000" y="2349000"/>
              <a:ext cx="2160000" cy="2160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descr="Users with solid fill">
              <a:extLst>
                <a:ext uri="{FF2B5EF4-FFF2-40B4-BE49-F238E27FC236}">
                  <a16:creationId xmlns:a16="http://schemas.microsoft.com/office/drawing/2014/main" id="{7CEB801F-4174-90C1-B055-AC1D497D89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6000" y="2292920"/>
              <a:ext cx="720000" cy="720000"/>
            </a:xfrm>
            <a:prstGeom prst="rect">
              <a:avLst/>
            </a:prstGeom>
          </p:spPr>
        </p:pic>
        <p:sp>
          <p:nvSpPr>
            <p:cNvPr id="25" name="TextBox 24">
              <a:extLst>
                <a:ext uri="{FF2B5EF4-FFF2-40B4-BE49-F238E27FC236}">
                  <a16:creationId xmlns:a16="http://schemas.microsoft.com/office/drawing/2014/main" id="{FCF41A81-D2B4-7512-D4CA-F42519894107}"/>
                </a:ext>
              </a:extLst>
            </p:cNvPr>
            <p:cNvSpPr txBox="1"/>
            <p:nvPr/>
          </p:nvSpPr>
          <p:spPr>
            <a:xfrm>
              <a:off x="5016001" y="3127285"/>
              <a:ext cx="2160000" cy="692497"/>
            </a:xfrm>
            <a:prstGeom prst="rect">
              <a:avLst/>
            </a:prstGeom>
            <a:noFill/>
          </p:spPr>
          <p:txBody>
            <a:bodyPr wrap="square" rtlCol="0">
              <a:spAutoFit/>
            </a:bodyPr>
            <a:lstStyle/>
            <a:p>
              <a:pPr algn="ctr"/>
              <a:r>
                <a:rPr lang="en-GB" sz="1400" dirty="0">
                  <a:solidFill>
                    <a:schemeClr val="bg1"/>
                  </a:solidFill>
                </a:rPr>
                <a:t>Early deaths and ill-health</a:t>
              </a:r>
            </a:p>
            <a:p>
              <a:pPr algn="ctr"/>
              <a:endParaRPr lang="en-GB" sz="1000" dirty="0">
                <a:solidFill>
                  <a:schemeClr val="bg1"/>
                </a:solidFill>
              </a:endParaRPr>
            </a:p>
            <a:p>
              <a:pPr algn="ctr"/>
              <a:r>
                <a:rPr lang="en-GB" sz="100" dirty="0">
                  <a:solidFill>
                    <a:schemeClr val="bg1"/>
                  </a:solidFill>
                </a:rPr>
                <a:t> </a:t>
              </a:r>
              <a:endParaRPr lang="en-GB" sz="1000" dirty="0">
                <a:solidFill>
                  <a:schemeClr val="bg1"/>
                </a:solidFill>
              </a:endParaRPr>
            </a:p>
            <a:p>
              <a:pPr algn="ctr"/>
              <a:r>
                <a:rPr lang="en-GB" sz="1400" dirty="0">
                  <a:solidFill>
                    <a:schemeClr val="bg1"/>
                  </a:solidFill>
                </a:rPr>
                <a:t>Inequalities </a:t>
              </a:r>
            </a:p>
          </p:txBody>
        </p:sp>
        <p:pic>
          <p:nvPicPr>
            <p:cNvPr id="26" name="Graphic 25" descr="Weights Uneven with solid fill">
              <a:extLst>
                <a:ext uri="{FF2B5EF4-FFF2-40B4-BE49-F238E27FC236}">
                  <a16:creationId xmlns:a16="http://schemas.microsoft.com/office/drawing/2014/main" id="{6BD0AC06-90C8-B5AF-E7E4-1ADDAAF5F6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0000" y="3871800"/>
              <a:ext cx="612000" cy="612000"/>
            </a:xfrm>
            <a:prstGeom prst="rect">
              <a:avLst/>
            </a:prstGeom>
          </p:spPr>
        </p:pic>
      </p:grpSp>
      <p:sp>
        <p:nvSpPr>
          <p:cNvPr id="27" name="TextBox 26">
            <a:extLst>
              <a:ext uri="{FF2B5EF4-FFF2-40B4-BE49-F238E27FC236}">
                <a16:creationId xmlns:a16="http://schemas.microsoft.com/office/drawing/2014/main" id="{5351E534-0198-4781-D384-A1EBA4079FBC}"/>
              </a:ext>
            </a:extLst>
          </p:cNvPr>
          <p:cNvSpPr txBox="1"/>
          <p:nvPr/>
        </p:nvSpPr>
        <p:spPr>
          <a:xfrm>
            <a:off x="3713826" y="1883091"/>
            <a:ext cx="5873846" cy="66008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2200" b="1" i="0" dirty="0">
                <a:solidFill>
                  <a:schemeClr val="accent6">
                    <a:lumMod val="75000"/>
                  </a:schemeClr>
                </a:solidFill>
                <a:effectLst/>
              </a:rPr>
              <a:t>Maximising use of harmful products</a:t>
            </a:r>
          </a:p>
        </p:txBody>
      </p:sp>
      <p:sp>
        <p:nvSpPr>
          <p:cNvPr id="29" name="Oval 28">
            <a:extLst>
              <a:ext uri="{FF2B5EF4-FFF2-40B4-BE49-F238E27FC236}">
                <a16:creationId xmlns:a16="http://schemas.microsoft.com/office/drawing/2014/main" id="{2748A522-3C5B-3A5A-6E7B-4DA78DF20B7E}"/>
              </a:ext>
            </a:extLst>
          </p:cNvPr>
          <p:cNvSpPr/>
          <p:nvPr/>
        </p:nvSpPr>
        <p:spPr>
          <a:xfrm>
            <a:off x="2543826" y="1947607"/>
            <a:ext cx="1080000" cy="1080000"/>
          </a:xfrm>
          <a:prstGeom prst="ellipse">
            <a:avLst/>
          </a:prstGeom>
          <a:solidFill>
            <a:srgbClr val="A9E2F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Political</a:t>
            </a:r>
          </a:p>
        </p:txBody>
      </p:sp>
      <p:sp>
        <p:nvSpPr>
          <p:cNvPr id="30" name="Oval 29">
            <a:extLst>
              <a:ext uri="{FF2B5EF4-FFF2-40B4-BE49-F238E27FC236}">
                <a16:creationId xmlns:a16="http://schemas.microsoft.com/office/drawing/2014/main" id="{CD1E9E11-6855-591A-13C6-B31C8340637A}"/>
              </a:ext>
            </a:extLst>
          </p:cNvPr>
          <p:cNvSpPr/>
          <p:nvPr/>
        </p:nvSpPr>
        <p:spPr>
          <a:xfrm>
            <a:off x="3369292" y="2516390"/>
            <a:ext cx="1080000" cy="1080000"/>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Scientific</a:t>
            </a:r>
          </a:p>
        </p:txBody>
      </p:sp>
      <p:sp>
        <p:nvSpPr>
          <p:cNvPr id="31" name="Oval 30">
            <a:extLst>
              <a:ext uri="{FF2B5EF4-FFF2-40B4-BE49-F238E27FC236}">
                <a16:creationId xmlns:a16="http://schemas.microsoft.com/office/drawing/2014/main" id="{932C0833-A1AD-6164-C28B-4A739F4FE982}"/>
              </a:ext>
            </a:extLst>
          </p:cNvPr>
          <p:cNvSpPr/>
          <p:nvPr/>
        </p:nvSpPr>
        <p:spPr>
          <a:xfrm>
            <a:off x="3369292" y="3406636"/>
            <a:ext cx="1080000" cy="1080000"/>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Marketing</a:t>
            </a:r>
          </a:p>
        </p:txBody>
      </p:sp>
      <p:sp>
        <p:nvSpPr>
          <p:cNvPr id="32" name="Oval 31">
            <a:extLst>
              <a:ext uri="{FF2B5EF4-FFF2-40B4-BE49-F238E27FC236}">
                <a16:creationId xmlns:a16="http://schemas.microsoft.com/office/drawing/2014/main" id="{FFB8DBCE-EBDF-7D00-0894-4EDEF04F2C48}"/>
              </a:ext>
            </a:extLst>
          </p:cNvPr>
          <p:cNvSpPr/>
          <p:nvPr/>
        </p:nvSpPr>
        <p:spPr>
          <a:xfrm>
            <a:off x="1715598" y="3373888"/>
            <a:ext cx="1116000" cy="1116000"/>
          </a:xfrm>
          <a:prstGeom prst="ellipse">
            <a:avLst/>
          </a:prstGeom>
          <a:solidFill>
            <a:srgbClr val="FF999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Labour &amp; employment</a:t>
            </a:r>
          </a:p>
        </p:txBody>
      </p:sp>
      <p:sp>
        <p:nvSpPr>
          <p:cNvPr id="33" name="Oval 32">
            <a:extLst>
              <a:ext uri="{FF2B5EF4-FFF2-40B4-BE49-F238E27FC236}">
                <a16:creationId xmlns:a16="http://schemas.microsoft.com/office/drawing/2014/main" id="{CE2C568B-1DFC-DA58-9E7F-D22E88CC19DC}"/>
              </a:ext>
            </a:extLst>
          </p:cNvPr>
          <p:cNvSpPr/>
          <p:nvPr/>
        </p:nvSpPr>
        <p:spPr>
          <a:xfrm>
            <a:off x="1719387" y="2516390"/>
            <a:ext cx="1080000" cy="1080000"/>
          </a:xfrm>
          <a:prstGeom prst="ellipse">
            <a:avLst/>
          </a:prstGeom>
          <a:solidFill>
            <a:srgbClr val="CCCC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Financial</a:t>
            </a:r>
          </a:p>
        </p:txBody>
      </p:sp>
      <p:sp>
        <p:nvSpPr>
          <p:cNvPr id="34" name="Oval 33">
            <a:extLst>
              <a:ext uri="{FF2B5EF4-FFF2-40B4-BE49-F238E27FC236}">
                <a16:creationId xmlns:a16="http://schemas.microsoft.com/office/drawing/2014/main" id="{B480FF51-B0ED-992B-8444-483531D30CF0}"/>
              </a:ext>
            </a:extLst>
          </p:cNvPr>
          <p:cNvSpPr/>
          <p:nvPr/>
        </p:nvSpPr>
        <p:spPr>
          <a:xfrm>
            <a:off x="2525826" y="3999557"/>
            <a:ext cx="1116000" cy="1116000"/>
          </a:xfrm>
          <a:prstGeom prst="ellipse">
            <a:avLst/>
          </a:prstGeom>
          <a:solidFill>
            <a:schemeClr val="accent6">
              <a:lumMod val="40000"/>
              <a:lumOff val="6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Supply chain &amp; waste</a:t>
            </a:r>
          </a:p>
        </p:txBody>
      </p:sp>
      <p:sp>
        <p:nvSpPr>
          <p:cNvPr id="35" name="TextBox 34">
            <a:extLst>
              <a:ext uri="{FF2B5EF4-FFF2-40B4-BE49-F238E27FC236}">
                <a16:creationId xmlns:a16="http://schemas.microsoft.com/office/drawing/2014/main" id="{4DE514A6-E46A-123F-913E-3FF6A053DD1F}"/>
              </a:ext>
            </a:extLst>
          </p:cNvPr>
          <p:cNvSpPr txBox="1"/>
          <p:nvPr/>
        </p:nvSpPr>
        <p:spPr>
          <a:xfrm>
            <a:off x="3767826" y="4442392"/>
            <a:ext cx="5873847" cy="66008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2200" b="1" dirty="0">
                <a:solidFill>
                  <a:schemeClr val="accent6">
                    <a:lumMod val="75000"/>
                  </a:schemeClr>
                </a:solidFill>
              </a:rPr>
              <a:t>Profit prioritised over health and society</a:t>
            </a:r>
            <a:endParaRPr lang="en-GB" sz="2200" b="1" i="0" dirty="0">
              <a:solidFill>
                <a:schemeClr val="accent6">
                  <a:lumMod val="75000"/>
                </a:schemeClr>
              </a:solidFill>
              <a:effectLst/>
            </a:endParaRPr>
          </a:p>
        </p:txBody>
      </p:sp>
      <p:sp>
        <p:nvSpPr>
          <p:cNvPr id="38" name="TextBox 37">
            <a:extLst>
              <a:ext uri="{FF2B5EF4-FFF2-40B4-BE49-F238E27FC236}">
                <a16:creationId xmlns:a16="http://schemas.microsoft.com/office/drawing/2014/main" id="{7E009706-A6F3-D9D3-9A67-D01238EB9293}"/>
              </a:ext>
            </a:extLst>
          </p:cNvPr>
          <p:cNvSpPr txBox="1"/>
          <p:nvPr/>
        </p:nvSpPr>
        <p:spPr>
          <a:xfrm>
            <a:off x="6540318" y="6097061"/>
            <a:ext cx="5651682" cy="461665"/>
          </a:xfrm>
          <a:prstGeom prst="rect">
            <a:avLst/>
          </a:prstGeom>
          <a:noFill/>
        </p:spPr>
        <p:txBody>
          <a:bodyPr wrap="square">
            <a:spAutoFit/>
          </a:bodyPr>
          <a:lstStyle/>
          <a:p>
            <a:r>
              <a:rPr lang="en-GB" sz="1200" dirty="0"/>
              <a:t>Simplified version of image from Gilmore et al 2023: </a:t>
            </a:r>
            <a:r>
              <a:rPr lang="en-GB" sz="12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7"/>
              </a:rPr>
              <a:t>https://www.thelancet.com/journals/lancet/article/PIIS0140-6736(23)00013-2/fulltext</a:t>
            </a:r>
            <a:r>
              <a:rPr lang="en-GB" sz="1200" dirty="0"/>
              <a:t> </a:t>
            </a:r>
          </a:p>
        </p:txBody>
      </p:sp>
      <p:grpSp>
        <p:nvGrpSpPr>
          <p:cNvPr id="5" name="Group 4">
            <a:extLst>
              <a:ext uri="{FF2B5EF4-FFF2-40B4-BE49-F238E27FC236}">
                <a16:creationId xmlns:a16="http://schemas.microsoft.com/office/drawing/2014/main" id="{41F34A94-B855-91C4-36F4-2D595D285A92}"/>
              </a:ext>
            </a:extLst>
          </p:cNvPr>
          <p:cNvGrpSpPr/>
          <p:nvPr/>
        </p:nvGrpSpPr>
        <p:grpSpPr>
          <a:xfrm>
            <a:off x="6768174" y="2671888"/>
            <a:ext cx="2520000" cy="2520000"/>
            <a:chOff x="6768174" y="2671888"/>
            <a:chExt cx="2520000" cy="2520000"/>
          </a:xfrm>
        </p:grpSpPr>
        <p:grpSp>
          <p:nvGrpSpPr>
            <p:cNvPr id="6" name="Group 5">
              <a:extLst>
                <a:ext uri="{FF2B5EF4-FFF2-40B4-BE49-F238E27FC236}">
                  <a16:creationId xmlns:a16="http://schemas.microsoft.com/office/drawing/2014/main" id="{7C598FD1-D0D3-40EA-8272-D3E597CCAE4D}"/>
                </a:ext>
              </a:extLst>
            </p:cNvPr>
            <p:cNvGrpSpPr/>
            <p:nvPr/>
          </p:nvGrpSpPr>
          <p:grpSpPr>
            <a:xfrm flipV="1">
              <a:off x="6768174" y="2671888"/>
              <a:ext cx="2520000" cy="2520000"/>
              <a:chOff x="6911321" y="1691878"/>
              <a:chExt cx="3960000" cy="3960000"/>
            </a:xfrm>
          </p:grpSpPr>
          <p:sp>
            <p:nvSpPr>
              <p:cNvPr id="14" name="Partial Circle 13">
                <a:extLst>
                  <a:ext uri="{FF2B5EF4-FFF2-40B4-BE49-F238E27FC236}">
                    <a16:creationId xmlns:a16="http://schemas.microsoft.com/office/drawing/2014/main" id="{A10886E5-61DA-AD25-C05C-23FDC364DA71}"/>
                  </a:ext>
                </a:extLst>
              </p:cNvPr>
              <p:cNvSpPr/>
              <p:nvPr/>
            </p:nvSpPr>
            <p:spPr>
              <a:xfrm>
                <a:off x="6911321" y="1691878"/>
                <a:ext cx="3960000" cy="3960000"/>
              </a:xfrm>
              <a:prstGeom prst="pie">
                <a:avLst>
                  <a:gd name="adj1" fmla="val 0"/>
                  <a:gd name="adj2" fmla="val 10807959"/>
                </a:avLst>
              </a:prstGeom>
              <a:solidFill>
                <a:srgbClr val="A9E2F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sp>
            <p:nvSpPr>
              <p:cNvPr id="15" name="Partial Circle 14">
                <a:extLst>
                  <a:ext uri="{FF2B5EF4-FFF2-40B4-BE49-F238E27FC236}">
                    <a16:creationId xmlns:a16="http://schemas.microsoft.com/office/drawing/2014/main" id="{FD11C38C-0BFC-357F-67FF-8F713CFE6A8E}"/>
                  </a:ext>
                </a:extLst>
              </p:cNvPr>
              <p:cNvSpPr/>
              <p:nvPr/>
            </p:nvSpPr>
            <p:spPr>
              <a:xfrm>
                <a:off x="7271321" y="2051699"/>
                <a:ext cx="3240000" cy="3240000"/>
              </a:xfrm>
              <a:prstGeom prst="pie">
                <a:avLst>
                  <a:gd name="adj1" fmla="val 0"/>
                  <a:gd name="adj2" fmla="val 1080795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sp>
            <p:nvSpPr>
              <p:cNvPr id="16" name="Partial Circle 15">
                <a:extLst>
                  <a:ext uri="{FF2B5EF4-FFF2-40B4-BE49-F238E27FC236}">
                    <a16:creationId xmlns:a16="http://schemas.microsoft.com/office/drawing/2014/main" id="{E28277B6-0E29-EBC0-BEEA-4911B1F13A4C}"/>
                  </a:ext>
                </a:extLst>
              </p:cNvPr>
              <p:cNvSpPr/>
              <p:nvPr/>
            </p:nvSpPr>
            <p:spPr>
              <a:xfrm>
                <a:off x="7631321" y="2415911"/>
                <a:ext cx="2520000" cy="2520000"/>
              </a:xfrm>
              <a:prstGeom prst="pie">
                <a:avLst>
                  <a:gd name="adj1" fmla="val 0"/>
                  <a:gd name="adj2" fmla="val 1080795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sp>
            <p:nvSpPr>
              <p:cNvPr id="17" name="Partial Circle 16">
                <a:extLst>
                  <a:ext uri="{FF2B5EF4-FFF2-40B4-BE49-F238E27FC236}">
                    <a16:creationId xmlns:a16="http://schemas.microsoft.com/office/drawing/2014/main" id="{FC47018C-0C21-3C32-96D8-478BF965F46E}"/>
                  </a:ext>
                </a:extLst>
              </p:cNvPr>
              <p:cNvSpPr/>
              <p:nvPr/>
            </p:nvSpPr>
            <p:spPr>
              <a:xfrm>
                <a:off x="7991321" y="2771699"/>
                <a:ext cx="1800000" cy="1800000"/>
              </a:xfrm>
              <a:prstGeom prst="pie">
                <a:avLst>
                  <a:gd name="adj1" fmla="val 0"/>
                  <a:gd name="adj2" fmla="val 1080795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grpSp>
        <p:grpSp>
          <p:nvGrpSpPr>
            <p:cNvPr id="7" name="Group 6">
              <a:extLst>
                <a:ext uri="{FF2B5EF4-FFF2-40B4-BE49-F238E27FC236}">
                  <a16:creationId xmlns:a16="http://schemas.microsoft.com/office/drawing/2014/main" id="{D14A78BA-B5F5-5125-211D-0FDB9DB98DCB}"/>
                </a:ext>
              </a:extLst>
            </p:cNvPr>
            <p:cNvGrpSpPr/>
            <p:nvPr/>
          </p:nvGrpSpPr>
          <p:grpSpPr>
            <a:xfrm>
              <a:off x="7575640" y="2910535"/>
              <a:ext cx="932606" cy="876510"/>
              <a:chOff x="5736000" y="3500469"/>
              <a:chExt cx="1601110" cy="1600542"/>
            </a:xfrm>
          </p:grpSpPr>
          <p:sp>
            <p:nvSpPr>
              <p:cNvPr id="8" name="Rectangle 7">
                <a:extLst>
                  <a:ext uri="{FF2B5EF4-FFF2-40B4-BE49-F238E27FC236}">
                    <a16:creationId xmlns:a16="http://schemas.microsoft.com/office/drawing/2014/main" id="{D7B0FF49-CE34-9E77-F904-18A0CC80DF81}"/>
                  </a:ext>
                </a:extLst>
              </p:cNvPr>
              <p:cNvSpPr/>
              <p:nvPr/>
            </p:nvSpPr>
            <p:spPr>
              <a:xfrm>
                <a:off x="6180695" y="3500469"/>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2C5D864-96BB-424F-35E1-A639B17B8EA9}"/>
                  </a:ext>
                </a:extLst>
              </p:cNvPr>
              <p:cNvSpPr/>
              <p:nvPr/>
            </p:nvSpPr>
            <p:spPr>
              <a:xfrm>
                <a:off x="5736000" y="4381011"/>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4B45E22-B403-02FD-6CB4-639B6DBC3D94}"/>
                  </a:ext>
                </a:extLst>
              </p:cNvPr>
              <p:cNvSpPr/>
              <p:nvPr/>
            </p:nvSpPr>
            <p:spPr>
              <a:xfrm>
                <a:off x="6617110" y="4378769"/>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Money with solid fill">
                <a:extLst>
                  <a:ext uri="{FF2B5EF4-FFF2-40B4-BE49-F238E27FC236}">
                    <a16:creationId xmlns:a16="http://schemas.microsoft.com/office/drawing/2014/main" id="{B0DA1DEF-AAA9-1163-5047-C9297DD947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70695" y="3581675"/>
                <a:ext cx="540000" cy="540000"/>
              </a:xfrm>
              <a:prstGeom prst="rect">
                <a:avLst/>
              </a:prstGeom>
            </p:spPr>
          </p:pic>
          <p:pic>
            <p:nvPicPr>
              <p:cNvPr id="12" name="Graphic 11" descr="Home1 with solid fill">
                <a:extLst>
                  <a:ext uri="{FF2B5EF4-FFF2-40B4-BE49-F238E27FC236}">
                    <a16:creationId xmlns:a16="http://schemas.microsoft.com/office/drawing/2014/main" id="{4BB0BD61-4B72-3CF9-45BC-AD4653717CB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41185" y="4462010"/>
                <a:ext cx="540000" cy="540000"/>
              </a:xfrm>
              <a:prstGeom prst="rect">
                <a:avLst/>
              </a:prstGeom>
            </p:spPr>
          </p:pic>
          <p:pic>
            <p:nvPicPr>
              <p:cNvPr id="13" name="Graphic 12" descr="Table setting with solid fill">
                <a:extLst>
                  <a:ext uri="{FF2B5EF4-FFF2-40B4-BE49-F238E27FC236}">
                    <a16:creationId xmlns:a16="http://schemas.microsoft.com/office/drawing/2014/main" id="{92CC2F8B-4E28-7420-A170-572FFDA7300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07110" y="4494441"/>
                <a:ext cx="540000" cy="540000"/>
              </a:xfrm>
              <a:prstGeom prst="rect">
                <a:avLst/>
              </a:prstGeom>
            </p:spPr>
          </p:pic>
        </p:grpSp>
      </p:grpSp>
      <p:sp>
        <p:nvSpPr>
          <p:cNvPr id="18" name="TextBox 17">
            <a:extLst>
              <a:ext uri="{FF2B5EF4-FFF2-40B4-BE49-F238E27FC236}">
                <a16:creationId xmlns:a16="http://schemas.microsoft.com/office/drawing/2014/main" id="{F3D6559A-D147-59AE-5AA9-E371A62C37ED}"/>
              </a:ext>
            </a:extLst>
          </p:cNvPr>
          <p:cNvSpPr txBox="1"/>
          <p:nvPr/>
        </p:nvSpPr>
        <p:spPr>
          <a:xfrm>
            <a:off x="4958219" y="2641933"/>
            <a:ext cx="1868545" cy="179165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1400" b="1" i="0" dirty="0">
                <a:solidFill>
                  <a:schemeClr val="accent6">
                    <a:lumMod val="75000"/>
                  </a:schemeClr>
                </a:solidFill>
                <a:effectLst/>
              </a:rPr>
              <a:t>Affecting underlying drivers and determinants of health</a:t>
            </a:r>
          </a:p>
        </p:txBody>
      </p:sp>
      <p:sp>
        <p:nvSpPr>
          <p:cNvPr id="20" name="Rectangle 19">
            <a:extLst>
              <a:ext uri="{FF2B5EF4-FFF2-40B4-BE49-F238E27FC236}">
                <a16:creationId xmlns:a16="http://schemas.microsoft.com/office/drawing/2014/main" id="{B80CAE36-DD5F-2784-A867-1D7719258A05}"/>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000" dirty="0">
                <a:solidFill>
                  <a:schemeClr val="accent6">
                    <a:lumMod val="50000"/>
                  </a:schemeClr>
                </a:solidFill>
                <a:effectLst/>
                <a:ea typeface="DengXian" panose="02010600030101010101" pitchFamily="2" charset="-122"/>
                <a:cs typeface="Times New Roman" panose="02020603050405020304" pitchFamily="18" charset="0"/>
              </a:rPr>
              <a:t>This document is part of CDoH Essentials (2024) Brook et al</a:t>
            </a:r>
          </a:p>
        </p:txBody>
      </p:sp>
    </p:spTree>
    <p:extLst>
      <p:ext uri="{BB962C8B-B14F-4D97-AF65-F5344CB8AC3E}">
        <p14:creationId xmlns:p14="http://schemas.microsoft.com/office/powerpoint/2010/main" val="266606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3"/>
                                        </p:tgtEl>
                                      </p:cBhvr>
                                    </p:animEffect>
                                    <p:animScale>
                                      <p:cBhvr>
                                        <p:cTn id="7" dur="25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F100B7-3858-E445-5AD5-653EC21C7FBE}"/>
              </a:ext>
            </a:extLst>
          </p:cNvPr>
          <p:cNvSpPr txBox="1"/>
          <p:nvPr/>
        </p:nvSpPr>
        <p:spPr>
          <a:xfrm>
            <a:off x="0" y="5363498"/>
            <a:ext cx="12192000" cy="954107"/>
          </a:xfrm>
          <a:prstGeom prst="rect">
            <a:avLst/>
          </a:prstGeom>
          <a:noFill/>
        </p:spPr>
        <p:txBody>
          <a:bodyPr wrap="square">
            <a:spAutoFit/>
          </a:bodyPr>
          <a:lstStyle/>
          <a:p>
            <a:r>
              <a:rPr lang="en-GB" sz="1400" b="0" i="0" u="none" strike="noStrike" baseline="0" dirty="0">
                <a:solidFill>
                  <a:srgbClr val="000000"/>
                </a:solidFill>
                <a:latin typeface="ScalaLancetPro"/>
              </a:rPr>
              <a:t>Ref: Lauber K, </a:t>
            </a:r>
            <a:r>
              <a:rPr lang="en-GB" sz="1400" b="0" i="0" u="none" strike="noStrike" baseline="0" dirty="0" err="1">
                <a:solidFill>
                  <a:srgbClr val="000000"/>
                </a:solidFill>
                <a:latin typeface="ScalaLancetPro"/>
              </a:rPr>
              <a:t>Rippin</a:t>
            </a:r>
            <a:r>
              <a:rPr lang="en-GB" sz="1400" b="0" i="0" u="none" strike="noStrike" baseline="0" dirty="0">
                <a:solidFill>
                  <a:srgbClr val="000000"/>
                </a:solidFill>
                <a:latin typeface="ScalaLancetPro"/>
              </a:rPr>
              <a:t> H, </a:t>
            </a:r>
            <a:r>
              <a:rPr lang="en-GB" sz="1400" b="0" i="0" u="none" strike="noStrike" baseline="0" dirty="0" err="1">
                <a:solidFill>
                  <a:srgbClr val="000000"/>
                </a:solidFill>
                <a:latin typeface="ScalaLancetPro"/>
              </a:rPr>
              <a:t>Wickramasinghe</a:t>
            </a:r>
            <a:r>
              <a:rPr lang="en-GB" sz="1400" b="0" i="0" u="none" strike="noStrike" baseline="0" dirty="0">
                <a:solidFill>
                  <a:srgbClr val="000000"/>
                </a:solidFill>
                <a:latin typeface="ScalaLancetPro"/>
              </a:rPr>
              <a:t> K, Gilmore AB. Corporate </a:t>
            </a:r>
            <a:r>
              <a:rPr lang="en-GB" sz="1400" b="0" i="0" u="none" strike="noStrike" baseline="0" dirty="0">
                <a:solidFill>
                  <a:srgbClr val="211D1E"/>
                </a:solidFill>
                <a:latin typeface="ScalaLancetPro"/>
              </a:rPr>
              <a:t>political activity in the context of sugar-sweetened beverage tax policy in the WHO European Region. </a:t>
            </a:r>
            <a:r>
              <a:rPr lang="en-GB" sz="1400" b="0" i="1" u="none" strike="noStrike" baseline="0" dirty="0" err="1">
                <a:solidFill>
                  <a:srgbClr val="211D1E"/>
                </a:solidFill>
                <a:latin typeface="ScalaLancetPro"/>
              </a:rPr>
              <a:t>Eur</a:t>
            </a:r>
            <a:r>
              <a:rPr lang="en-GB" sz="1400" b="0" i="1" u="none" strike="noStrike" baseline="0" dirty="0">
                <a:solidFill>
                  <a:srgbClr val="211D1E"/>
                </a:solidFill>
                <a:latin typeface="ScalaLancetPro"/>
              </a:rPr>
              <a:t> J Public Health </a:t>
            </a:r>
            <a:r>
              <a:rPr lang="en-GB" sz="1400" b="0" i="0" u="none" strike="noStrike" baseline="0" dirty="0">
                <a:solidFill>
                  <a:srgbClr val="211D1E"/>
                </a:solidFill>
                <a:latin typeface="ScalaLancetPro"/>
              </a:rPr>
              <a:t>2022; </a:t>
            </a:r>
            <a:r>
              <a:rPr lang="en-GB" sz="1400" b="1" i="0" u="none" strike="noStrike" baseline="0" dirty="0">
                <a:solidFill>
                  <a:srgbClr val="211D1E"/>
                </a:solidFill>
                <a:latin typeface="ScalaLancetPro"/>
              </a:rPr>
              <a:t>32: </a:t>
            </a:r>
            <a:r>
              <a:rPr lang="en-GB" sz="1400" b="0" i="0" u="none" strike="noStrike" baseline="0" dirty="0">
                <a:solidFill>
                  <a:srgbClr val="211D1E"/>
                </a:solidFill>
                <a:latin typeface="ScalaLancetPro"/>
              </a:rPr>
              <a:t>786–93. </a:t>
            </a:r>
            <a:r>
              <a:rPr lang="en-GB" sz="1400" dirty="0">
                <a:hlinkClick r:id="rId3"/>
              </a:rPr>
              <a:t>https://academic.oup.com/eurpub/article/32/5/786/6696765?login=false</a:t>
            </a:r>
            <a:r>
              <a:rPr lang="en-GB" sz="1400" dirty="0"/>
              <a:t> </a:t>
            </a:r>
          </a:p>
          <a:p>
            <a:r>
              <a:rPr lang="en-GB" sz="1400" dirty="0"/>
              <a:t>Quote box reference: </a:t>
            </a:r>
            <a:r>
              <a:rPr lang="en-GB" sz="1400" dirty="0" err="1"/>
              <a:t>Goltzman</a:t>
            </a:r>
            <a:r>
              <a:rPr lang="en-GB" sz="1400" dirty="0"/>
              <a:t>, Michael; Kammerer, Patrick. INFORM: EU Public Policy developments in February &amp; March 2016. 2016 April 08; 2016 April 12. DC Leaks Coca Cola Emails. DC Leaks. </a:t>
            </a:r>
            <a:r>
              <a:rPr lang="en-GB" sz="1400" dirty="0">
                <a:hlinkClick r:id="rId4"/>
              </a:rPr>
              <a:t>https://www.industrydocuments.ucsf.edu/docs/fncl0226</a:t>
            </a:r>
            <a:r>
              <a:rPr lang="en-GB" sz="1400" dirty="0"/>
              <a:t> </a:t>
            </a:r>
          </a:p>
        </p:txBody>
      </p:sp>
      <p:sp>
        <p:nvSpPr>
          <p:cNvPr id="11" name="TextBox 10">
            <a:extLst>
              <a:ext uri="{FF2B5EF4-FFF2-40B4-BE49-F238E27FC236}">
                <a16:creationId xmlns:a16="http://schemas.microsoft.com/office/drawing/2014/main" id="{970857B8-ACFE-A6AE-4765-65D28D4305EB}"/>
              </a:ext>
            </a:extLst>
          </p:cNvPr>
          <p:cNvSpPr txBox="1"/>
          <p:nvPr/>
        </p:nvSpPr>
        <p:spPr>
          <a:xfrm>
            <a:off x="2205625" y="1903587"/>
            <a:ext cx="6234832" cy="1200329"/>
          </a:xfrm>
          <a:prstGeom prst="rect">
            <a:avLst/>
          </a:prstGeom>
          <a:solidFill>
            <a:srgbClr val="CCCCFF"/>
          </a:solidFill>
        </p:spPr>
        <p:txBody>
          <a:bodyPr wrap="square">
            <a:spAutoFit/>
          </a:bodyPr>
          <a:lstStyle/>
          <a:p>
            <a:r>
              <a:rPr lang="en-GB" dirty="0"/>
              <a:t>An internal ‘public policy risk matrix’ produced by Government Relations managers for Coca-Cola Europe maps 49 regulatory policy threats to the company’s business, identifying SSB taxes as a priority lobby target with the recommendation to ‘fight back’.</a:t>
            </a:r>
          </a:p>
        </p:txBody>
      </p:sp>
      <p:pic>
        <p:nvPicPr>
          <p:cNvPr id="12" name="Graphic 11" descr="Open quotation mark with solid fill">
            <a:extLst>
              <a:ext uri="{FF2B5EF4-FFF2-40B4-BE49-F238E27FC236}">
                <a16:creationId xmlns:a16="http://schemas.microsoft.com/office/drawing/2014/main" id="{C66AFEFF-CC05-A70C-67F9-7E3FA752D2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01245" y="1446387"/>
            <a:ext cx="914400" cy="914400"/>
          </a:xfrm>
          <a:prstGeom prst="rect">
            <a:avLst/>
          </a:prstGeom>
        </p:spPr>
      </p:pic>
      <p:pic>
        <p:nvPicPr>
          <p:cNvPr id="13" name="Graphic 12" descr="Open quotation mark with solid fill">
            <a:extLst>
              <a:ext uri="{FF2B5EF4-FFF2-40B4-BE49-F238E27FC236}">
                <a16:creationId xmlns:a16="http://schemas.microsoft.com/office/drawing/2014/main" id="{5C1C85D5-17F4-7A2D-2386-EB322438C7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flipV="1">
            <a:off x="8130437" y="2752628"/>
            <a:ext cx="914400" cy="914400"/>
          </a:xfrm>
          <a:prstGeom prst="rect">
            <a:avLst/>
          </a:prstGeom>
        </p:spPr>
      </p:pic>
      <p:sp>
        <p:nvSpPr>
          <p:cNvPr id="15" name="TextBox 14">
            <a:extLst>
              <a:ext uri="{FF2B5EF4-FFF2-40B4-BE49-F238E27FC236}">
                <a16:creationId xmlns:a16="http://schemas.microsoft.com/office/drawing/2014/main" id="{ED42C27B-F53A-E846-5F88-719DA62D7BAB}"/>
              </a:ext>
            </a:extLst>
          </p:cNvPr>
          <p:cNvSpPr txBox="1"/>
          <p:nvPr/>
        </p:nvSpPr>
        <p:spPr>
          <a:xfrm>
            <a:off x="2205625" y="3332173"/>
            <a:ext cx="7750480" cy="1815882"/>
          </a:xfrm>
          <a:prstGeom prst="rect">
            <a:avLst/>
          </a:prstGeom>
          <a:noFill/>
        </p:spPr>
        <p:txBody>
          <a:bodyPr wrap="square">
            <a:spAutoFit/>
          </a:bodyPr>
          <a:lstStyle/>
          <a:p>
            <a:r>
              <a:rPr lang="en-GB" sz="1600" b="0" i="0" dirty="0">
                <a:solidFill>
                  <a:srgbClr val="2A2A2A"/>
                </a:solidFill>
                <a:effectLst/>
                <a:latin typeface="inherit"/>
              </a:rPr>
              <a:t>Extract from Lauber et al 2022 in a review of corporate </a:t>
            </a:r>
            <a:r>
              <a:rPr lang="en-GB" sz="1600" b="0" i="0" u="none" strike="noStrike" baseline="0" dirty="0">
                <a:solidFill>
                  <a:srgbClr val="211D1E"/>
                </a:solidFill>
                <a:latin typeface="ScalaLancetPro"/>
              </a:rPr>
              <a:t>political activity in the context of sugar-sweetened beverage tax policy in the WHO European Region</a:t>
            </a:r>
            <a:endParaRPr lang="en-GB" sz="1600" b="0" i="0" dirty="0">
              <a:solidFill>
                <a:srgbClr val="2A2A2A"/>
              </a:solidFill>
              <a:effectLst/>
              <a:latin typeface="inherit"/>
            </a:endParaRPr>
          </a:p>
          <a:p>
            <a:pPr marL="285750" indent="-285750">
              <a:buFont typeface="Arial" panose="020B0604020202020204" pitchFamily="34" charset="0"/>
              <a:buChar char="•"/>
            </a:pPr>
            <a:r>
              <a:rPr lang="en-GB" sz="1600" b="0" i="0" dirty="0">
                <a:solidFill>
                  <a:srgbClr val="2A2A2A"/>
                </a:solidFill>
                <a:effectLst/>
                <a:latin typeface="inherit"/>
              </a:rPr>
              <a:t>‘Transnational SSB producers and their business associations were identified as the </a:t>
            </a:r>
            <a:r>
              <a:rPr lang="en-GB" sz="1600" b="1" i="0" dirty="0">
                <a:solidFill>
                  <a:srgbClr val="2A2A2A"/>
                </a:solidFill>
                <a:effectLst/>
                <a:latin typeface="inherit"/>
              </a:rPr>
              <a:t>most active opponents </a:t>
            </a:r>
            <a:r>
              <a:rPr lang="en-GB" sz="1600" b="0" i="0" dirty="0">
                <a:solidFill>
                  <a:srgbClr val="2A2A2A"/>
                </a:solidFill>
                <a:effectLst/>
                <a:latin typeface="inherit"/>
              </a:rPr>
              <a:t>of SSB taxation.</a:t>
            </a:r>
          </a:p>
          <a:p>
            <a:pPr marL="285750" indent="-285750">
              <a:buFont typeface="Arial" panose="020B0604020202020204" pitchFamily="34" charset="0"/>
              <a:buChar char="•"/>
            </a:pPr>
            <a:r>
              <a:rPr lang="en-GB" sz="1600" b="0" i="0" dirty="0">
                <a:solidFill>
                  <a:srgbClr val="2A2A2A"/>
                </a:solidFill>
                <a:effectLst/>
                <a:latin typeface="inherit"/>
              </a:rPr>
              <a:t>Industry </a:t>
            </a:r>
            <a:r>
              <a:rPr lang="en-GB" sz="1600" b="1" i="0" dirty="0">
                <a:solidFill>
                  <a:srgbClr val="2A2A2A"/>
                </a:solidFill>
                <a:effectLst/>
                <a:latin typeface="inherit"/>
              </a:rPr>
              <a:t>claims that the policy would have negative economic effects </a:t>
            </a:r>
            <a:r>
              <a:rPr lang="en-GB" sz="1600" b="0" i="0" dirty="0">
                <a:solidFill>
                  <a:srgbClr val="2A2A2A"/>
                </a:solidFill>
                <a:effectLst/>
                <a:latin typeface="inherit"/>
              </a:rPr>
              <a:t>were identified as the </a:t>
            </a:r>
            <a:r>
              <a:rPr lang="en-GB" sz="1600" b="1" i="0" dirty="0">
                <a:solidFill>
                  <a:srgbClr val="2A2A2A"/>
                </a:solidFill>
                <a:effectLst/>
                <a:latin typeface="inherit"/>
              </a:rPr>
              <a:t>most common and powerful </a:t>
            </a:r>
            <a:r>
              <a:rPr lang="en-GB" sz="1600" b="0" i="0" dirty="0">
                <a:solidFill>
                  <a:srgbClr val="2A2A2A"/>
                </a:solidFill>
                <a:effectLst/>
                <a:latin typeface="inherit"/>
              </a:rPr>
              <a:t>arguments. </a:t>
            </a:r>
          </a:p>
          <a:p>
            <a:pPr marL="285750" indent="-285750">
              <a:buFont typeface="Arial" panose="020B0604020202020204" pitchFamily="34" charset="0"/>
              <a:buChar char="•"/>
            </a:pPr>
            <a:r>
              <a:rPr lang="en-GB" sz="1600" b="1" i="0" dirty="0">
                <a:solidFill>
                  <a:srgbClr val="2A2A2A"/>
                </a:solidFill>
                <a:effectLst/>
                <a:latin typeface="inherit"/>
              </a:rPr>
              <a:t>Direct lobbying was reported in all study countries</a:t>
            </a:r>
            <a:r>
              <a:rPr lang="en-GB" sz="1600" b="0" i="0" dirty="0">
                <a:solidFill>
                  <a:srgbClr val="2A2A2A"/>
                </a:solidFill>
                <a:effectLst/>
                <a:latin typeface="inherit"/>
              </a:rPr>
              <a:t>.’ </a:t>
            </a:r>
            <a:endParaRPr lang="en-GB" sz="1600" dirty="0"/>
          </a:p>
        </p:txBody>
      </p:sp>
      <p:sp>
        <p:nvSpPr>
          <p:cNvPr id="2" name="Oval 1">
            <a:extLst>
              <a:ext uri="{FF2B5EF4-FFF2-40B4-BE49-F238E27FC236}">
                <a16:creationId xmlns:a16="http://schemas.microsoft.com/office/drawing/2014/main" id="{3D974FED-4F35-DF62-FB96-CF84637FEF97}"/>
              </a:ext>
            </a:extLst>
          </p:cNvPr>
          <p:cNvSpPr/>
          <p:nvPr/>
        </p:nvSpPr>
        <p:spPr>
          <a:xfrm>
            <a:off x="125905" y="446687"/>
            <a:ext cx="1080000" cy="1080000"/>
          </a:xfrm>
          <a:prstGeom prst="ellipse">
            <a:avLst/>
          </a:prstGeom>
          <a:solidFill>
            <a:srgbClr val="CCCC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Financial</a:t>
            </a:r>
          </a:p>
        </p:txBody>
      </p:sp>
      <p:sp>
        <p:nvSpPr>
          <p:cNvPr id="3" name="TextBox 2">
            <a:extLst>
              <a:ext uri="{FF2B5EF4-FFF2-40B4-BE49-F238E27FC236}">
                <a16:creationId xmlns:a16="http://schemas.microsoft.com/office/drawing/2014/main" id="{20919CB3-7047-E992-392D-6B6D51CCF6BC}"/>
              </a:ext>
            </a:extLst>
          </p:cNvPr>
          <p:cNvSpPr txBox="1"/>
          <p:nvPr/>
        </p:nvSpPr>
        <p:spPr>
          <a:xfrm>
            <a:off x="1104589" y="526986"/>
            <a:ext cx="2646956" cy="919401"/>
          </a:xfrm>
          <a:prstGeom prst="roundRect">
            <a:avLst/>
          </a:prstGeom>
          <a:solidFill>
            <a:srgbClr val="CCCCFF">
              <a:alpha val="50196"/>
            </a:srgbClr>
          </a:solidFill>
        </p:spPr>
        <p:txBody>
          <a:bodyPr wrap="square">
            <a:spAutoFit/>
          </a:bodyPr>
          <a:lstStyle/>
          <a:p>
            <a:r>
              <a:rPr lang="en-GB" sz="1000" b="0" i="0" u="none" strike="noStrike" baseline="0" dirty="0">
                <a:solidFill>
                  <a:srgbClr val="221E1F"/>
                </a:solidFill>
                <a:effectLst/>
                <a:latin typeface="Arial" panose="020B0604020202020204" pitchFamily="34" charset="0"/>
              </a:rPr>
              <a:t>P</a:t>
            </a:r>
            <a:r>
              <a:rPr lang="en-GB" sz="1200" b="0" i="0" u="none" strike="noStrike" baseline="0" dirty="0">
                <a:solidFill>
                  <a:srgbClr val="221E1F"/>
                </a:solidFill>
                <a:latin typeface="Shaker 2 Lancet"/>
              </a:rPr>
              <a:t>ractices to manage people employed directly within, or under contract to, the organisation within its supply chain </a:t>
            </a:r>
            <a:endParaRPr lang="en-GB" sz="1200" dirty="0"/>
          </a:p>
        </p:txBody>
      </p:sp>
      <p:sp>
        <p:nvSpPr>
          <p:cNvPr id="4" name="Rectangle 3">
            <a:extLst>
              <a:ext uri="{FF2B5EF4-FFF2-40B4-BE49-F238E27FC236}">
                <a16:creationId xmlns:a16="http://schemas.microsoft.com/office/drawing/2014/main" id="{8F58282B-5FAB-0857-78E4-170AAC3E3440}"/>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000" dirty="0">
                <a:solidFill>
                  <a:schemeClr val="accent6">
                    <a:lumMod val="50000"/>
                  </a:schemeClr>
                </a:solidFill>
                <a:effectLst/>
                <a:ea typeface="DengXian" panose="02010600030101010101" pitchFamily="2" charset="-122"/>
                <a:cs typeface="Times New Roman" panose="02020603050405020304" pitchFamily="18" charset="0"/>
              </a:rPr>
              <a:t>This document is part of CDoH Essentials (2024) Brook et al</a:t>
            </a:r>
          </a:p>
        </p:txBody>
      </p:sp>
    </p:spTree>
    <p:extLst>
      <p:ext uri="{BB962C8B-B14F-4D97-AF65-F5344CB8AC3E}">
        <p14:creationId xmlns:p14="http://schemas.microsoft.com/office/powerpoint/2010/main" val="402249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a:extLst>
              <a:ext uri="{FF2B5EF4-FFF2-40B4-BE49-F238E27FC236}">
                <a16:creationId xmlns:a16="http://schemas.microsoft.com/office/drawing/2014/main" id="{FF79FF02-FDBF-2ED9-A9D8-92FE6D3EF18F}"/>
              </a:ext>
            </a:extLst>
          </p:cNvPr>
          <p:cNvSpPr/>
          <p:nvPr/>
        </p:nvSpPr>
        <p:spPr>
          <a:xfrm>
            <a:off x="2453826" y="2897975"/>
            <a:ext cx="1260000" cy="1260000"/>
          </a:xfrm>
          <a:prstGeom prst="ellipse">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Reputation management</a:t>
            </a:r>
          </a:p>
        </p:txBody>
      </p:sp>
      <p:sp>
        <p:nvSpPr>
          <p:cNvPr id="2" name="Rectangle 1">
            <a:extLst>
              <a:ext uri="{FF2B5EF4-FFF2-40B4-BE49-F238E27FC236}">
                <a16:creationId xmlns:a16="http://schemas.microsoft.com/office/drawing/2014/main" id="{6F556B54-D4CD-4F56-81CB-14A6E15E7150}"/>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2B193ECF-A3A9-AB56-448D-14B41B99B287}"/>
              </a:ext>
            </a:extLst>
          </p:cNvPr>
          <p:cNvSpPr>
            <a:spLocks noGrp="1"/>
          </p:cNvSpPr>
          <p:nvPr>
            <p:ph type="title"/>
          </p:nvPr>
        </p:nvSpPr>
        <p:spPr>
          <a:xfrm>
            <a:off x="0" y="1"/>
            <a:ext cx="12192000" cy="1036320"/>
          </a:xfrm>
          <a:solidFill>
            <a:schemeClr val="accent6">
              <a:lumMod val="40000"/>
              <a:lumOff val="60000"/>
            </a:schemeClr>
          </a:solidFill>
        </p:spPr>
        <p:txBody>
          <a:bodyPr>
            <a:normAutofit/>
          </a:bodyPr>
          <a:lstStyle/>
          <a:p>
            <a:pPr algn="ctr"/>
            <a:r>
              <a:rPr lang="en-GB" dirty="0"/>
              <a:t>How do Commercial Determinants affect health?</a:t>
            </a:r>
          </a:p>
        </p:txBody>
      </p:sp>
      <p:grpSp>
        <p:nvGrpSpPr>
          <p:cNvPr id="22" name="Group 21">
            <a:extLst>
              <a:ext uri="{FF2B5EF4-FFF2-40B4-BE49-F238E27FC236}">
                <a16:creationId xmlns:a16="http://schemas.microsoft.com/office/drawing/2014/main" id="{00FB5095-414C-6AB5-0493-2F2701147172}"/>
              </a:ext>
            </a:extLst>
          </p:cNvPr>
          <p:cNvGrpSpPr/>
          <p:nvPr/>
        </p:nvGrpSpPr>
        <p:grpSpPr>
          <a:xfrm>
            <a:off x="9648174" y="2390007"/>
            <a:ext cx="2160001" cy="2216080"/>
            <a:chOff x="5016000" y="2292920"/>
            <a:chExt cx="2160001" cy="2216080"/>
          </a:xfrm>
        </p:grpSpPr>
        <p:sp>
          <p:nvSpPr>
            <p:cNvPr id="23" name="Oval 22">
              <a:extLst>
                <a:ext uri="{FF2B5EF4-FFF2-40B4-BE49-F238E27FC236}">
                  <a16:creationId xmlns:a16="http://schemas.microsoft.com/office/drawing/2014/main" id="{5A1FB354-B28D-7FB2-BAEE-C620F26A1813}"/>
                </a:ext>
              </a:extLst>
            </p:cNvPr>
            <p:cNvSpPr/>
            <p:nvPr/>
          </p:nvSpPr>
          <p:spPr>
            <a:xfrm>
              <a:off x="5016000" y="2349000"/>
              <a:ext cx="2160000" cy="2160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descr="Users with solid fill">
              <a:extLst>
                <a:ext uri="{FF2B5EF4-FFF2-40B4-BE49-F238E27FC236}">
                  <a16:creationId xmlns:a16="http://schemas.microsoft.com/office/drawing/2014/main" id="{7CEB801F-4174-90C1-B055-AC1D497D89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6000" y="2292920"/>
              <a:ext cx="720000" cy="720000"/>
            </a:xfrm>
            <a:prstGeom prst="rect">
              <a:avLst/>
            </a:prstGeom>
          </p:spPr>
        </p:pic>
        <p:sp>
          <p:nvSpPr>
            <p:cNvPr id="25" name="TextBox 24">
              <a:extLst>
                <a:ext uri="{FF2B5EF4-FFF2-40B4-BE49-F238E27FC236}">
                  <a16:creationId xmlns:a16="http://schemas.microsoft.com/office/drawing/2014/main" id="{FCF41A81-D2B4-7512-D4CA-F42519894107}"/>
                </a:ext>
              </a:extLst>
            </p:cNvPr>
            <p:cNvSpPr txBox="1"/>
            <p:nvPr/>
          </p:nvSpPr>
          <p:spPr>
            <a:xfrm>
              <a:off x="5016001" y="3127285"/>
              <a:ext cx="2160000" cy="692497"/>
            </a:xfrm>
            <a:prstGeom prst="rect">
              <a:avLst/>
            </a:prstGeom>
            <a:noFill/>
          </p:spPr>
          <p:txBody>
            <a:bodyPr wrap="square" rtlCol="0">
              <a:spAutoFit/>
            </a:bodyPr>
            <a:lstStyle/>
            <a:p>
              <a:pPr algn="ctr"/>
              <a:r>
                <a:rPr lang="en-GB" sz="1400" dirty="0">
                  <a:solidFill>
                    <a:schemeClr val="bg1"/>
                  </a:solidFill>
                </a:rPr>
                <a:t>Early deaths and ill-health</a:t>
              </a:r>
            </a:p>
            <a:p>
              <a:pPr algn="ctr"/>
              <a:endParaRPr lang="en-GB" sz="1000" dirty="0">
                <a:solidFill>
                  <a:schemeClr val="bg1"/>
                </a:solidFill>
              </a:endParaRPr>
            </a:p>
            <a:p>
              <a:pPr algn="ctr"/>
              <a:r>
                <a:rPr lang="en-GB" sz="100" dirty="0">
                  <a:solidFill>
                    <a:schemeClr val="bg1"/>
                  </a:solidFill>
                </a:rPr>
                <a:t> </a:t>
              </a:r>
              <a:endParaRPr lang="en-GB" sz="1000" dirty="0">
                <a:solidFill>
                  <a:schemeClr val="bg1"/>
                </a:solidFill>
              </a:endParaRPr>
            </a:p>
            <a:p>
              <a:pPr algn="ctr"/>
              <a:r>
                <a:rPr lang="en-GB" sz="1400" dirty="0">
                  <a:solidFill>
                    <a:schemeClr val="bg1"/>
                  </a:solidFill>
                </a:rPr>
                <a:t>Inequalities </a:t>
              </a:r>
            </a:p>
          </p:txBody>
        </p:sp>
        <p:pic>
          <p:nvPicPr>
            <p:cNvPr id="26" name="Graphic 25" descr="Weights Uneven with solid fill">
              <a:extLst>
                <a:ext uri="{FF2B5EF4-FFF2-40B4-BE49-F238E27FC236}">
                  <a16:creationId xmlns:a16="http://schemas.microsoft.com/office/drawing/2014/main" id="{6BD0AC06-90C8-B5AF-E7E4-1ADDAAF5F6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0000" y="3871800"/>
              <a:ext cx="612000" cy="612000"/>
            </a:xfrm>
            <a:prstGeom prst="rect">
              <a:avLst/>
            </a:prstGeom>
          </p:spPr>
        </p:pic>
      </p:grpSp>
      <p:sp>
        <p:nvSpPr>
          <p:cNvPr id="27" name="TextBox 26">
            <a:extLst>
              <a:ext uri="{FF2B5EF4-FFF2-40B4-BE49-F238E27FC236}">
                <a16:creationId xmlns:a16="http://schemas.microsoft.com/office/drawing/2014/main" id="{5351E534-0198-4781-D384-A1EBA4079FBC}"/>
              </a:ext>
            </a:extLst>
          </p:cNvPr>
          <p:cNvSpPr txBox="1"/>
          <p:nvPr/>
        </p:nvSpPr>
        <p:spPr>
          <a:xfrm>
            <a:off x="3713826" y="1883091"/>
            <a:ext cx="5873846" cy="66008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2200" b="1" i="0" dirty="0">
                <a:solidFill>
                  <a:schemeClr val="accent6">
                    <a:lumMod val="75000"/>
                  </a:schemeClr>
                </a:solidFill>
                <a:effectLst/>
              </a:rPr>
              <a:t>Maximising use of harmful products</a:t>
            </a:r>
          </a:p>
        </p:txBody>
      </p:sp>
      <p:sp>
        <p:nvSpPr>
          <p:cNvPr id="29" name="Oval 28">
            <a:extLst>
              <a:ext uri="{FF2B5EF4-FFF2-40B4-BE49-F238E27FC236}">
                <a16:creationId xmlns:a16="http://schemas.microsoft.com/office/drawing/2014/main" id="{2748A522-3C5B-3A5A-6E7B-4DA78DF20B7E}"/>
              </a:ext>
            </a:extLst>
          </p:cNvPr>
          <p:cNvSpPr/>
          <p:nvPr/>
        </p:nvSpPr>
        <p:spPr>
          <a:xfrm>
            <a:off x="2543826" y="1947607"/>
            <a:ext cx="1080000" cy="1080000"/>
          </a:xfrm>
          <a:prstGeom prst="ellipse">
            <a:avLst/>
          </a:prstGeom>
          <a:solidFill>
            <a:srgbClr val="A9E2F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Political</a:t>
            </a:r>
          </a:p>
        </p:txBody>
      </p:sp>
      <p:sp>
        <p:nvSpPr>
          <p:cNvPr id="30" name="Oval 29">
            <a:extLst>
              <a:ext uri="{FF2B5EF4-FFF2-40B4-BE49-F238E27FC236}">
                <a16:creationId xmlns:a16="http://schemas.microsoft.com/office/drawing/2014/main" id="{CD1E9E11-6855-591A-13C6-B31C8340637A}"/>
              </a:ext>
            </a:extLst>
          </p:cNvPr>
          <p:cNvSpPr/>
          <p:nvPr/>
        </p:nvSpPr>
        <p:spPr>
          <a:xfrm>
            <a:off x="3369292" y="2516390"/>
            <a:ext cx="1080000" cy="1080000"/>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Scientific</a:t>
            </a:r>
          </a:p>
        </p:txBody>
      </p:sp>
      <p:sp>
        <p:nvSpPr>
          <p:cNvPr id="31" name="Oval 30">
            <a:extLst>
              <a:ext uri="{FF2B5EF4-FFF2-40B4-BE49-F238E27FC236}">
                <a16:creationId xmlns:a16="http://schemas.microsoft.com/office/drawing/2014/main" id="{932C0833-A1AD-6164-C28B-4A739F4FE982}"/>
              </a:ext>
            </a:extLst>
          </p:cNvPr>
          <p:cNvSpPr/>
          <p:nvPr/>
        </p:nvSpPr>
        <p:spPr>
          <a:xfrm>
            <a:off x="3369292" y="3406636"/>
            <a:ext cx="1080000" cy="1080000"/>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Marketing</a:t>
            </a:r>
          </a:p>
        </p:txBody>
      </p:sp>
      <p:sp>
        <p:nvSpPr>
          <p:cNvPr id="32" name="Oval 31">
            <a:extLst>
              <a:ext uri="{FF2B5EF4-FFF2-40B4-BE49-F238E27FC236}">
                <a16:creationId xmlns:a16="http://schemas.microsoft.com/office/drawing/2014/main" id="{FFB8DBCE-EBDF-7D00-0894-4EDEF04F2C48}"/>
              </a:ext>
            </a:extLst>
          </p:cNvPr>
          <p:cNvSpPr/>
          <p:nvPr/>
        </p:nvSpPr>
        <p:spPr>
          <a:xfrm>
            <a:off x="1715598" y="3373888"/>
            <a:ext cx="1116000" cy="1116000"/>
          </a:xfrm>
          <a:prstGeom prst="ellipse">
            <a:avLst/>
          </a:prstGeom>
          <a:solidFill>
            <a:srgbClr val="FF999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Labour &amp; employment</a:t>
            </a:r>
          </a:p>
        </p:txBody>
      </p:sp>
      <p:sp>
        <p:nvSpPr>
          <p:cNvPr id="33" name="Oval 32">
            <a:extLst>
              <a:ext uri="{FF2B5EF4-FFF2-40B4-BE49-F238E27FC236}">
                <a16:creationId xmlns:a16="http://schemas.microsoft.com/office/drawing/2014/main" id="{CE2C568B-1DFC-DA58-9E7F-D22E88CC19DC}"/>
              </a:ext>
            </a:extLst>
          </p:cNvPr>
          <p:cNvSpPr/>
          <p:nvPr/>
        </p:nvSpPr>
        <p:spPr>
          <a:xfrm>
            <a:off x="1719387" y="2516390"/>
            <a:ext cx="1080000" cy="1080000"/>
          </a:xfrm>
          <a:prstGeom prst="ellipse">
            <a:avLst/>
          </a:prstGeom>
          <a:solidFill>
            <a:srgbClr val="CCCC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Financial</a:t>
            </a:r>
          </a:p>
        </p:txBody>
      </p:sp>
      <p:sp>
        <p:nvSpPr>
          <p:cNvPr id="34" name="Oval 33">
            <a:extLst>
              <a:ext uri="{FF2B5EF4-FFF2-40B4-BE49-F238E27FC236}">
                <a16:creationId xmlns:a16="http://schemas.microsoft.com/office/drawing/2014/main" id="{B480FF51-B0ED-992B-8444-483531D30CF0}"/>
              </a:ext>
            </a:extLst>
          </p:cNvPr>
          <p:cNvSpPr/>
          <p:nvPr/>
        </p:nvSpPr>
        <p:spPr>
          <a:xfrm>
            <a:off x="2525826" y="3999557"/>
            <a:ext cx="1116000" cy="1116000"/>
          </a:xfrm>
          <a:prstGeom prst="ellipse">
            <a:avLst/>
          </a:prstGeom>
          <a:solidFill>
            <a:schemeClr val="accent6">
              <a:lumMod val="40000"/>
              <a:lumOff val="6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Supply chain &amp; waste</a:t>
            </a:r>
          </a:p>
        </p:txBody>
      </p:sp>
      <p:sp>
        <p:nvSpPr>
          <p:cNvPr id="35" name="TextBox 34">
            <a:extLst>
              <a:ext uri="{FF2B5EF4-FFF2-40B4-BE49-F238E27FC236}">
                <a16:creationId xmlns:a16="http://schemas.microsoft.com/office/drawing/2014/main" id="{4DE514A6-E46A-123F-913E-3FF6A053DD1F}"/>
              </a:ext>
            </a:extLst>
          </p:cNvPr>
          <p:cNvSpPr txBox="1"/>
          <p:nvPr/>
        </p:nvSpPr>
        <p:spPr>
          <a:xfrm>
            <a:off x="3767826" y="4442392"/>
            <a:ext cx="5873847" cy="66008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2200" b="1" dirty="0">
                <a:solidFill>
                  <a:schemeClr val="accent6">
                    <a:lumMod val="75000"/>
                  </a:schemeClr>
                </a:solidFill>
              </a:rPr>
              <a:t>Profit prioritised over health and society</a:t>
            </a:r>
            <a:endParaRPr lang="en-GB" sz="2200" b="1" i="0" dirty="0">
              <a:solidFill>
                <a:schemeClr val="accent6">
                  <a:lumMod val="75000"/>
                </a:schemeClr>
              </a:solidFill>
              <a:effectLst/>
            </a:endParaRPr>
          </a:p>
        </p:txBody>
      </p:sp>
      <p:sp>
        <p:nvSpPr>
          <p:cNvPr id="38" name="TextBox 37">
            <a:extLst>
              <a:ext uri="{FF2B5EF4-FFF2-40B4-BE49-F238E27FC236}">
                <a16:creationId xmlns:a16="http://schemas.microsoft.com/office/drawing/2014/main" id="{7E009706-A6F3-D9D3-9A67-D01238EB9293}"/>
              </a:ext>
            </a:extLst>
          </p:cNvPr>
          <p:cNvSpPr txBox="1"/>
          <p:nvPr/>
        </p:nvSpPr>
        <p:spPr>
          <a:xfrm>
            <a:off x="6540318" y="6097061"/>
            <a:ext cx="5651682" cy="461665"/>
          </a:xfrm>
          <a:prstGeom prst="rect">
            <a:avLst/>
          </a:prstGeom>
          <a:noFill/>
        </p:spPr>
        <p:txBody>
          <a:bodyPr wrap="square">
            <a:spAutoFit/>
          </a:bodyPr>
          <a:lstStyle/>
          <a:p>
            <a:r>
              <a:rPr lang="en-GB" sz="1200" dirty="0"/>
              <a:t>Simplified version of image from Gilmore et al 2023: </a:t>
            </a:r>
            <a:r>
              <a:rPr lang="en-GB" sz="12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7"/>
              </a:rPr>
              <a:t>https://www.thelancet.com/journals/lancet/article/PIIS0140-6736(23)00013-2/fulltext</a:t>
            </a:r>
            <a:r>
              <a:rPr lang="en-GB" sz="1200" dirty="0"/>
              <a:t> </a:t>
            </a:r>
          </a:p>
        </p:txBody>
      </p:sp>
      <p:grpSp>
        <p:nvGrpSpPr>
          <p:cNvPr id="5" name="Group 4">
            <a:extLst>
              <a:ext uri="{FF2B5EF4-FFF2-40B4-BE49-F238E27FC236}">
                <a16:creationId xmlns:a16="http://schemas.microsoft.com/office/drawing/2014/main" id="{F7643C31-8CE9-6F09-9585-17CB6A121B8B}"/>
              </a:ext>
            </a:extLst>
          </p:cNvPr>
          <p:cNvGrpSpPr/>
          <p:nvPr/>
        </p:nvGrpSpPr>
        <p:grpSpPr>
          <a:xfrm>
            <a:off x="6768174" y="2671888"/>
            <a:ext cx="2520000" cy="2520000"/>
            <a:chOff x="6768174" y="2671888"/>
            <a:chExt cx="2520000" cy="2520000"/>
          </a:xfrm>
        </p:grpSpPr>
        <p:grpSp>
          <p:nvGrpSpPr>
            <p:cNvPr id="6" name="Group 5">
              <a:extLst>
                <a:ext uri="{FF2B5EF4-FFF2-40B4-BE49-F238E27FC236}">
                  <a16:creationId xmlns:a16="http://schemas.microsoft.com/office/drawing/2014/main" id="{D083EA47-6874-3AFC-A056-F1806ABF448E}"/>
                </a:ext>
              </a:extLst>
            </p:cNvPr>
            <p:cNvGrpSpPr/>
            <p:nvPr/>
          </p:nvGrpSpPr>
          <p:grpSpPr>
            <a:xfrm flipV="1">
              <a:off x="6768174" y="2671888"/>
              <a:ext cx="2520000" cy="2520000"/>
              <a:chOff x="6911321" y="1691878"/>
              <a:chExt cx="3960000" cy="3960000"/>
            </a:xfrm>
          </p:grpSpPr>
          <p:sp>
            <p:nvSpPr>
              <p:cNvPr id="14" name="Partial Circle 13">
                <a:extLst>
                  <a:ext uri="{FF2B5EF4-FFF2-40B4-BE49-F238E27FC236}">
                    <a16:creationId xmlns:a16="http://schemas.microsoft.com/office/drawing/2014/main" id="{4A8A4D08-811D-7F10-74F6-8A9FF1B526F8}"/>
                  </a:ext>
                </a:extLst>
              </p:cNvPr>
              <p:cNvSpPr/>
              <p:nvPr/>
            </p:nvSpPr>
            <p:spPr>
              <a:xfrm>
                <a:off x="6911321" y="1691878"/>
                <a:ext cx="3960000" cy="3960000"/>
              </a:xfrm>
              <a:prstGeom prst="pie">
                <a:avLst>
                  <a:gd name="adj1" fmla="val 0"/>
                  <a:gd name="adj2" fmla="val 10807959"/>
                </a:avLst>
              </a:prstGeom>
              <a:solidFill>
                <a:srgbClr val="A9E2F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sp>
            <p:nvSpPr>
              <p:cNvPr id="15" name="Partial Circle 14">
                <a:extLst>
                  <a:ext uri="{FF2B5EF4-FFF2-40B4-BE49-F238E27FC236}">
                    <a16:creationId xmlns:a16="http://schemas.microsoft.com/office/drawing/2014/main" id="{D8B6465A-76E0-59C0-50A0-CAA97D2DD629}"/>
                  </a:ext>
                </a:extLst>
              </p:cNvPr>
              <p:cNvSpPr/>
              <p:nvPr/>
            </p:nvSpPr>
            <p:spPr>
              <a:xfrm>
                <a:off x="7271321" y="2051699"/>
                <a:ext cx="3240000" cy="3240000"/>
              </a:xfrm>
              <a:prstGeom prst="pie">
                <a:avLst>
                  <a:gd name="adj1" fmla="val 0"/>
                  <a:gd name="adj2" fmla="val 1080795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sp>
            <p:nvSpPr>
              <p:cNvPr id="16" name="Partial Circle 15">
                <a:extLst>
                  <a:ext uri="{FF2B5EF4-FFF2-40B4-BE49-F238E27FC236}">
                    <a16:creationId xmlns:a16="http://schemas.microsoft.com/office/drawing/2014/main" id="{61A3FBD5-B088-E199-2D76-FD636A8431CB}"/>
                  </a:ext>
                </a:extLst>
              </p:cNvPr>
              <p:cNvSpPr/>
              <p:nvPr/>
            </p:nvSpPr>
            <p:spPr>
              <a:xfrm>
                <a:off x="7631321" y="2415911"/>
                <a:ext cx="2520000" cy="2520000"/>
              </a:xfrm>
              <a:prstGeom prst="pie">
                <a:avLst>
                  <a:gd name="adj1" fmla="val 0"/>
                  <a:gd name="adj2" fmla="val 1080795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sp>
            <p:nvSpPr>
              <p:cNvPr id="17" name="Partial Circle 16">
                <a:extLst>
                  <a:ext uri="{FF2B5EF4-FFF2-40B4-BE49-F238E27FC236}">
                    <a16:creationId xmlns:a16="http://schemas.microsoft.com/office/drawing/2014/main" id="{E28A4B81-B049-CB16-44C5-9019347E3EA5}"/>
                  </a:ext>
                </a:extLst>
              </p:cNvPr>
              <p:cNvSpPr/>
              <p:nvPr/>
            </p:nvSpPr>
            <p:spPr>
              <a:xfrm>
                <a:off x="7991321" y="2771699"/>
                <a:ext cx="1800000" cy="1800000"/>
              </a:xfrm>
              <a:prstGeom prst="pie">
                <a:avLst>
                  <a:gd name="adj1" fmla="val 0"/>
                  <a:gd name="adj2" fmla="val 1080795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grpSp>
        <p:grpSp>
          <p:nvGrpSpPr>
            <p:cNvPr id="7" name="Group 6">
              <a:extLst>
                <a:ext uri="{FF2B5EF4-FFF2-40B4-BE49-F238E27FC236}">
                  <a16:creationId xmlns:a16="http://schemas.microsoft.com/office/drawing/2014/main" id="{184806B5-8F52-687E-0174-191344798645}"/>
                </a:ext>
              </a:extLst>
            </p:cNvPr>
            <p:cNvGrpSpPr/>
            <p:nvPr/>
          </p:nvGrpSpPr>
          <p:grpSpPr>
            <a:xfrm>
              <a:off x="7575640" y="2910535"/>
              <a:ext cx="932606" cy="876510"/>
              <a:chOff x="5736000" y="3500469"/>
              <a:chExt cx="1601110" cy="1600542"/>
            </a:xfrm>
          </p:grpSpPr>
          <p:sp>
            <p:nvSpPr>
              <p:cNvPr id="8" name="Rectangle 7">
                <a:extLst>
                  <a:ext uri="{FF2B5EF4-FFF2-40B4-BE49-F238E27FC236}">
                    <a16:creationId xmlns:a16="http://schemas.microsoft.com/office/drawing/2014/main" id="{157B7D44-C22D-DAA0-56FE-3DB2A563E898}"/>
                  </a:ext>
                </a:extLst>
              </p:cNvPr>
              <p:cNvSpPr/>
              <p:nvPr/>
            </p:nvSpPr>
            <p:spPr>
              <a:xfrm>
                <a:off x="6180695" y="3500469"/>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D88FE3D-2E01-4CE2-A4B2-95B16F379DA4}"/>
                  </a:ext>
                </a:extLst>
              </p:cNvPr>
              <p:cNvSpPr/>
              <p:nvPr/>
            </p:nvSpPr>
            <p:spPr>
              <a:xfrm>
                <a:off x="5736000" y="4381011"/>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90CD1E1-8E1C-27B6-58A5-7DD7937ABBED}"/>
                  </a:ext>
                </a:extLst>
              </p:cNvPr>
              <p:cNvSpPr/>
              <p:nvPr/>
            </p:nvSpPr>
            <p:spPr>
              <a:xfrm>
                <a:off x="6617110" y="4378769"/>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Money with solid fill">
                <a:extLst>
                  <a:ext uri="{FF2B5EF4-FFF2-40B4-BE49-F238E27FC236}">
                    <a16:creationId xmlns:a16="http://schemas.microsoft.com/office/drawing/2014/main" id="{3B10F792-6EBB-82AF-4E02-C411C6298B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70695" y="3581675"/>
                <a:ext cx="540000" cy="540000"/>
              </a:xfrm>
              <a:prstGeom prst="rect">
                <a:avLst/>
              </a:prstGeom>
            </p:spPr>
          </p:pic>
          <p:pic>
            <p:nvPicPr>
              <p:cNvPr id="12" name="Graphic 11" descr="Home1 with solid fill">
                <a:extLst>
                  <a:ext uri="{FF2B5EF4-FFF2-40B4-BE49-F238E27FC236}">
                    <a16:creationId xmlns:a16="http://schemas.microsoft.com/office/drawing/2014/main" id="{A4E2AB68-E558-1DD3-0C1F-37C11A4380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41185" y="4462010"/>
                <a:ext cx="540000" cy="540000"/>
              </a:xfrm>
              <a:prstGeom prst="rect">
                <a:avLst/>
              </a:prstGeom>
            </p:spPr>
          </p:pic>
          <p:pic>
            <p:nvPicPr>
              <p:cNvPr id="13" name="Graphic 12" descr="Table setting with solid fill">
                <a:extLst>
                  <a:ext uri="{FF2B5EF4-FFF2-40B4-BE49-F238E27FC236}">
                    <a16:creationId xmlns:a16="http://schemas.microsoft.com/office/drawing/2014/main" id="{55F4CEEB-7233-885A-9D3F-E39DC50147E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07110" y="4494441"/>
                <a:ext cx="540000" cy="540000"/>
              </a:xfrm>
              <a:prstGeom prst="rect">
                <a:avLst/>
              </a:prstGeom>
            </p:spPr>
          </p:pic>
        </p:grpSp>
      </p:grpSp>
      <p:sp>
        <p:nvSpPr>
          <p:cNvPr id="18" name="TextBox 17">
            <a:extLst>
              <a:ext uri="{FF2B5EF4-FFF2-40B4-BE49-F238E27FC236}">
                <a16:creationId xmlns:a16="http://schemas.microsoft.com/office/drawing/2014/main" id="{5EEE4923-4283-26B0-124F-2683659F66A3}"/>
              </a:ext>
            </a:extLst>
          </p:cNvPr>
          <p:cNvSpPr txBox="1"/>
          <p:nvPr/>
        </p:nvSpPr>
        <p:spPr>
          <a:xfrm>
            <a:off x="4958219" y="2641933"/>
            <a:ext cx="1868545" cy="179165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1400" b="1" i="0" dirty="0">
                <a:solidFill>
                  <a:schemeClr val="accent6">
                    <a:lumMod val="75000"/>
                  </a:schemeClr>
                </a:solidFill>
                <a:effectLst/>
              </a:rPr>
              <a:t>Affecting underlying drivers and determinants of health</a:t>
            </a:r>
          </a:p>
        </p:txBody>
      </p:sp>
      <p:sp>
        <p:nvSpPr>
          <p:cNvPr id="3" name="Rectangle 2">
            <a:extLst>
              <a:ext uri="{FF2B5EF4-FFF2-40B4-BE49-F238E27FC236}">
                <a16:creationId xmlns:a16="http://schemas.microsoft.com/office/drawing/2014/main" id="{DB2096B5-CCF8-7688-C6FA-94383389A4E5}"/>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000" dirty="0">
                <a:solidFill>
                  <a:schemeClr val="accent6">
                    <a:lumMod val="50000"/>
                  </a:schemeClr>
                </a:solidFill>
                <a:effectLst/>
                <a:ea typeface="DengXian" panose="02010600030101010101" pitchFamily="2" charset="-122"/>
                <a:cs typeface="Times New Roman" panose="02020603050405020304" pitchFamily="18" charset="0"/>
              </a:rPr>
              <a:t>This document is part of CDoH Essentials (2024) Brook et al</a:t>
            </a:r>
          </a:p>
        </p:txBody>
      </p:sp>
    </p:spTree>
    <p:extLst>
      <p:ext uri="{BB962C8B-B14F-4D97-AF65-F5344CB8AC3E}">
        <p14:creationId xmlns:p14="http://schemas.microsoft.com/office/powerpoint/2010/main" val="356934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6"/>
                                        </p:tgtEl>
                                      </p:cBhvr>
                                    </p:animEffect>
                                    <p:animScale>
                                      <p:cBhvr>
                                        <p:cTn id="7" dur="250" autoRev="1" fill="hold"/>
                                        <p:tgtEl>
                                          <p:spTgt spid="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EF534B-46C1-44BA-19F9-FC7B915A61F7}"/>
              </a:ext>
            </a:extLst>
          </p:cNvPr>
          <p:cNvPicPr>
            <a:picLocks noChangeAspect="1"/>
          </p:cNvPicPr>
          <p:nvPr/>
        </p:nvPicPr>
        <p:blipFill>
          <a:blip r:embed="rId3"/>
          <a:stretch>
            <a:fillRect/>
          </a:stretch>
        </p:blipFill>
        <p:spPr>
          <a:xfrm>
            <a:off x="0" y="5446"/>
            <a:ext cx="12192000" cy="6847107"/>
          </a:xfrm>
          <a:prstGeom prst="rect">
            <a:avLst/>
          </a:prstGeom>
        </p:spPr>
      </p:pic>
      <p:sp>
        <p:nvSpPr>
          <p:cNvPr id="4" name="TextBox 3">
            <a:extLst>
              <a:ext uri="{FF2B5EF4-FFF2-40B4-BE49-F238E27FC236}">
                <a16:creationId xmlns:a16="http://schemas.microsoft.com/office/drawing/2014/main" id="{AF847F80-8BE5-A978-F035-9BD2BFFAA7DF}"/>
              </a:ext>
            </a:extLst>
          </p:cNvPr>
          <p:cNvSpPr txBox="1"/>
          <p:nvPr/>
        </p:nvSpPr>
        <p:spPr>
          <a:xfrm>
            <a:off x="10150258" y="6334780"/>
            <a:ext cx="2041742" cy="523220"/>
          </a:xfrm>
          <a:prstGeom prst="rect">
            <a:avLst/>
          </a:prstGeom>
          <a:solidFill>
            <a:schemeClr val="bg2"/>
          </a:solidFill>
        </p:spPr>
        <p:txBody>
          <a:bodyPr wrap="square" rtlCol="0">
            <a:spAutoFit/>
          </a:bodyPr>
          <a:lstStyle/>
          <a:p>
            <a:r>
              <a:rPr lang="en-GB" sz="1400" dirty="0"/>
              <a:t>Slide acknowledgement May van Schalkwyk</a:t>
            </a:r>
          </a:p>
        </p:txBody>
      </p:sp>
    </p:spTree>
    <p:extLst>
      <p:ext uri="{BB962C8B-B14F-4D97-AF65-F5344CB8AC3E}">
        <p14:creationId xmlns:p14="http://schemas.microsoft.com/office/powerpoint/2010/main" val="1947620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a:extLst>
              <a:ext uri="{FF2B5EF4-FFF2-40B4-BE49-F238E27FC236}">
                <a16:creationId xmlns:a16="http://schemas.microsoft.com/office/drawing/2014/main" id="{FF79FF02-FDBF-2ED9-A9D8-92FE6D3EF18F}"/>
              </a:ext>
            </a:extLst>
          </p:cNvPr>
          <p:cNvSpPr/>
          <p:nvPr/>
        </p:nvSpPr>
        <p:spPr>
          <a:xfrm>
            <a:off x="2453826" y="2897975"/>
            <a:ext cx="1260000" cy="1260000"/>
          </a:xfrm>
          <a:prstGeom prst="ellipse">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Reputation management</a:t>
            </a:r>
          </a:p>
        </p:txBody>
      </p:sp>
      <p:sp>
        <p:nvSpPr>
          <p:cNvPr id="2" name="Rectangle 1">
            <a:extLst>
              <a:ext uri="{FF2B5EF4-FFF2-40B4-BE49-F238E27FC236}">
                <a16:creationId xmlns:a16="http://schemas.microsoft.com/office/drawing/2014/main" id="{6F556B54-D4CD-4F56-81CB-14A6E15E7150}"/>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2B193ECF-A3A9-AB56-448D-14B41B99B287}"/>
              </a:ext>
            </a:extLst>
          </p:cNvPr>
          <p:cNvSpPr>
            <a:spLocks noGrp="1"/>
          </p:cNvSpPr>
          <p:nvPr>
            <p:ph type="title"/>
          </p:nvPr>
        </p:nvSpPr>
        <p:spPr>
          <a:xfrm>
            <a:off x="0" y="1"/>
            <a:ext cx="12192000" cy="1036320"/>
          </a:xfrm>
          <a:solidFill>
            <a:schemeClr val="accent6">
              <a:lumMod val="40000"/>
              <a:lumOff val="60000"/>
            </a:schemeClr>
          </a:solidFill>
        </p:spPr>
        <p:txBody>
          <a:bodyPr>
            <a:normAutofit/>
          </a:bodyPr>
          <a:lstStyle/>
          <a:p>
            <a:pPr algn="ctr"/>
            <a:r>
              <a:rPr lang="en-GB" dirty="0"/>
              <a:t>How do Commercial Determinants affect health?</a:t>
            </a:r>
          </a:p>
        </p:txBody>
      </p:sp>
      <p:grpSp>
        <p:nvGrpSpPr>
          <p:cNvPr id="22" name="Group 21">
            <a:extLst>
              <a:ext uri="{FF2B5EF4-FFF2-40B4-BE49-F238E27FC236}">
                <a16:creationId xmlns:a16="http://schemas.microsoft.com/office/drawing/2014/main" id="{00FB5095-414C-6AB5-0493-2F2701147172}"/>
              </a:ext>
            </a:extLst>
          </p:cNvPr>
          <p:cNvGrpSpPr/>
          <p:nvPr/>
        </p:nvGrpSpPr>
        <p:grpSpPr>
          <a:xfrm>
            <a:off x="9648174" y="2390007"/>
            <a:ext cx="2160001" cy="2216080"/>
            <a:chOff x="5016000" y="2292920"/>
            <a:chExt cx="2160001" cy="2216080"/>
          </a:xfrm>
        </p:grpSpPr>
        <p:sp>
          <p:nvSpPr>
            <p:cNvPr id="23" name="Oval 22">
              <a:extLst>
                <a:ext uri="{FF2B5EF4-FFF2-40B4-BE49-F238E27FC236}">
                  <a16:creationId xmlns:a16="http://schemas.microsoft.com/office/drawing/2014/main" id="{5A1FB354-B28D-7FB2-BAEE-C620F26A1813}"/>
                </a:ext>
              </a:extLst>
            </p:cNvPr>
            <p:cNvSpPr/>
            <p:nvPr/>
          </p:nvSpPr>
          <p:spPr>
            <a:xfrm>
              <a:off x="5016000" y="2349000"/>
              <a:ext cx="2160000" cy="2160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descr="Users with solid fill">
              <a:extLst>
                <a:ext uri="{FF2B5EF4-FFF2-40B4-BE49-F238E27FC236}">
                  <a16:creationId xmlns:a16="http://schemas.microsoft.com/office/drawing/2014/main" id="{7CEB801F-4174-90C1-B055-AC1D497D89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6000" y="2292920"/>
              <a:ext cx="720000" cy="720000"/>
            </a:xfrm>
            <a:prstGeom prst="rect">
              <a:avLst/>
            </a:prstGeom>
          </p:spPr>
        </p:pic>
        <p:sp>
          <p:nvSpPr>
            <p:cNvPr id="25" name="TextBox 24">
              <a:extLst>
                <a:ext uri="{FF2B5EF4-FFF2-40B4-BE49-F238E27FC236}">
                  <a16:creationId xmlns:a16="http://schemas.microsoft.com/office/drawing/2014/main" id="{FCF41A81-D2B4-7512-D4CA-F42519894107}"/>
                </a:ext>
              </a:extLst>
            </p:cNvPr>
            <p:cNvSpPr txBox="1"/>
            <p:nvPr/>
          </p:nvSpPr>
          <p:spPr>
            <a:xfrm>
              <a:off x="5016001" y="3127285"/>
              <a:ext cx="2160000" cy="692497"/>
            </a:xfrm>
            <a:prstGeom prst="rect">
              <a:avLst/>
            </a:prstGeom>
            <a:noFill/>
          </p:spPr>
          <p:txBody>
            <a:bodyPr wrap="square" rtlCol="0">
              <a:spAutoFit/>
            </a:bodyPr>
            <a:lstStyle/>
            <a:p>
              <a:pPr algn="ctr"/>
              <a:r>
                <a:rPr lang="en-GB" sz="1400" dirty="0">
                  <a:solidFill>
                    <a:schemeClr val="bg1"/>
                  </a:solidFill>
                </a:rPr>
                <a:t>Early deaths and ill-health</a:t>
              </a:r>
            </a:p>
            <a:p>
              <a:pPr algn="ctr"/>
              <a:endParaRPr lang="en-GB" sz="1000" dirty="0">
                <a:solidFill>
                  <a:schemeClr val="bg1"/>
                </a:solidFill>
              </a:endParaRPr>
            </a:p>
            <a:p>
              <a:pPr algn="ctr"/>
              <a:r>
                <a:rPr lang="en-GB" sz="100" dirty="0">
                  <a:solidFill>
                    <a:schemeClr val="bg1"/>
                  </a:solidFill>
                </a:rPr>
                <a:t> </a:t>
              </a:r>
              <a:endParaRPr lang="en-GB" sz="1000" dirty="0">
                <a:solidFill>
                  <a:schemeClr val="bg1"/>
                </a:solidFill>
              </a:endParaRPr>
            </a:p>
            <a:p>
              <a:pPr algn="ctr"/>
              <a:r>
                <a:rPr lang="en-GB" sz="1400" dirty="0">
                  <a:solidFill>
                    <a:schemeClr val="bg1"/>
                  </a:solidFill>
                </a:rPr>
                <a:t>Inequalities </a:t>
              </a:r>
            </a:p>
          </p:txBody>
        </p:sp>
        <p:pic>
          <p:nvPicPr>
            <p:cNvPr id="26" name="Graphic 25" descr="Weights Uneven with solid fill">
              <a:extLst>
                <a:ext uri="{FF2B5EF4-FFF2-40B4-BE49-F238E27FC236}">
                  <a16:creationId xmlns:a16="http://schemas.microsoft.com/office/drawing/2014/main" id="{6BD0AC06-90C8-B5AF-E7E4-1ADDAAF5F6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0000" y="3871800"/>
              <a:ext cx="612000" cy="612000"/>
            </a:xfrm>
            <a:prstGeom prst="rect">
              <a:avLst/>
            </a:prstGeom>
          </p:spPr>
        </p:pic>
      </p:grpSp>
      <p:sp>
        <p:nvSpPr>
          <p:cNvPr id="27" name="TextBox 26">
            <a:extLst>
              <a:ext uri="{FF2B5EF4-FFF2-40B4-BE49-F238E27FC236}">
                <a16:creationId xmlns:a16="http://schemas.microsoft.com/office/drawing/2014/main" id="{5351E534-0198-4781-D384-A1EBA4079FBC}"/>
              </a:ext>
            </a:extLst>
          </p:cNvPr>
          <p:cNvSpPr txBox="1"/>
          <p:nvPr/>
        </p:nvSpPr>
        <p:spPr>
          <a:xfrm>
            <a:off x="3713826" y="1883091"/>
            <a:ext cx="5873846" cy="66008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2200" b="1" i="0" dirty="0">
                <a:solidFill>
                  <a:schemeClr val="accent6">
                    <a:lumMod val="75000"/>
                  </a:schemeClr>
                </a:solidFill>
                <a:effectLst/>
              </a:rPr>
              <a:t>Maximising use of harmful products</a:t>
            </a:r>
          </a:p>
        </p:txBody>
      </p:sp>
      <p:sp>
        <p:nvSpPr>
          <p:cNvPr id="29" name="Oval 28">
            <a:extLst>
              <a:ext uri="{FF2B5EF4-FFF2-40B4-BE49-F238E27FC236}">
                <a16:creationId xmlns:a16="http://schemas.microsoft.com/office/drawing/2014/main" id="{2748A522-3C5B-3A5A-6E7B-4DA78DF20B7E}"/>
              </a:ext>
            </a:extLst>
          </p:cNvPr>
          <p:cNvSpPr/>
          <p:nvPr/>
        </p:nvSpPr>
        <p:spPr>
          <a:xfrm>
            <a:off x="2543826" y="1947607"/>
            <a:ext cx="1080000" cy="1080000"/>
          </a:xfrm>
          <a:prstGeom prst="ellipse">
            <a:avLst/>
          </a:prstGeom>
          <a:solidFill>
            <a:srgbClr val="A9E2F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Political</a:t>
            </a:r>
          </a:p>
        </p:txBody>
      </p:sp>
      <p:sp>
        <p:nvSpPr>
          <p:cNvPr id="30" name="Oval 29">
            <a:extLst>
              <a:ext uri="{FF2B5EF4-FFF2-40B4-BE49-F238E27FC236}">
                <a16:creationId xmlns:a16="http://schemas.microsoft.com/office/drawing/2014/main" id="{CD1E9E11-6855-591A-13C6-B31C8340637A}"/>
              </a:ext>
            </a:extLst>
          </p:cNvPr>
          <p:cNvSpPr/>
          <p:nvPr/>
        </p:nvSpPr>
        <p:spPr>
          <a:xfrm>
            <a:off x="3369292" y="2516390"/>
            <a:ext cx="1080000" cy="1080000"/>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Scientific</a:t>
            </a:r>
          </a:p>
        </p:txBody>
      </p:sp>
      <p:sp>
        <p:nvSpPr>
          <p:cNvPr id="31" name="Oval 30">
            <a:extLst>
              <a:ext uri="{FF2B5EF4-FFF2-40B4-BE49-F238E27FC236}">
                <a16:creationId xmlns:a16="http://schemas.microsoft.com/office/drawing/2014/main" id="{932C0833-A1AD-6164-C28B-4A739F4FE982}"/>
              </a:ext>
            </a:extLst>
          </p:cNvPr>
          <p:cNvSpPr/>
          <p:nvPr/>
        </p:nvSpPr>
        <p:spPr>
          <a:xfrm>
            <a:off x="3369292" y="3406636"/>
            <a:ext cx="1080000" cy="1080000"/>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Marketing</a:t>
            </a:r>
          </a:p>
        </p:txBody>
      </p:sp>
      <p:sp>
        <p:nvSpPr>
          <p:cNvPr id="32" name="Oval 31">
            <a:extLst>
              <a:ext uri="{FF2B5EF4-FFF2-40B4-BE49-F238E27FC236}">
                <a16:creationId xmlns:a16="http://schemas.microsoft.com/office/drawing/2014/main" id="{FFB8DBCE-EBDF-7D00-0894-4EDEF04F2C48}"/>
              </a:ext>
            </a:extLst>
          </p:cNvPr>
          <p:cNvSpPr/>
          <p:nvPr/>
        </p:nvSpPr>
        <p:spPr>
          <a:xfrm>
            <a:off x="1715598" y="3373888"/>
            <a:ext cx="1116000" cy="1116000"/>
          </a:xfrm>
          <a:prstGeom prst="ellipse">
            <a:avLst/>
          </a:prstGeom>
          <a:solidFill>
            <a:srgbClr val="FF999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Labour &amp; employment</a:t>
            </a:r>
          </a:p>
        </p:txBody>
      </p:sp>
      <p:sp>
        <p:nvSpPr>
          <p:cNvPr id="33" name="Oval 32">
            <a:extLst>
              <a:ext uri="{FF2B5EF4-FFF2-40B4-BE49-F238E27FC236}">
                <a16:creationId xmlns:a16="http://schemas.microsoft.com/office/drawing/2014/main" id="{CE2C568B-1DFC-DA58-9E7F-D22E88CC19DC}"/>
              </a:ext>
            </a:extLst>
          </p:cNvPr>
          <p:cNvSpPr/>
          <p:nvPr/>
        </p:nvSpPr>
        <p:spPr>
          <a:xfrm>
            <a:off x="1719387" y="2516390"/>
            <a:ext cx="1080000" cy="1080000"/>
          </a:xfrm>
          <a:prstGeom prst="ellipse">
            <a:avLst/>
          </a:prstGeom>
          <a:solidFill>
            <a:srgbClr val="CCCC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Financial</a:t>
            </a:r>
          </a:p>
        </p:txBody>
      </p:sp>
      <p:sp>
        <p:nvSpPr>
          <p:cNvPr id="34" name="Oval 33">
            <a:extLst>
              <a:ext uri="{FF2B5EF4-FFF2-40B4-BE49-F238E27FC236}">
                <a16:creationId xmlns:a16="http://schemas.microsoft.com/office/drawing/2014/main" id="{B480FF51-B0ED-992B-8444-483531D30CF0}"/>
              </a:ext>
            </a:extLst>
          </p:cNvPr>
          <p:cNvSpPr/>
          <p:nvPr/>
        </p:nvSpPr>
        <p:spPr>
          <a:xfrm>
            <a:off x="2525826" y="3999557"/>
            <a:ext cx="1116000" cy="1116000"/>
          </a:xfrm>
          <a:prstGeom prst="ellipse">
            <a:avLst/>
          </a:prstGeom>
          <a:solidFill>
            <a:schemeClr val="accent6">
              <a:lumMod val="40000"/>
              <a:lumOff val="6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Supply chain &amp; waste</a:t>
            </a:r>
          </a:p>
        </p:txBody>
      </p:sp>
      <p:sp>
        <p:nvSpPr>
          <p:cNvPr id="35" name="TextBox 34">
            <a:extLst>
              <a:ext uri="{FF2B5EF4-FFF2-40B4-BE49-F238E27FC236}">
                <a16:creationId xmlns:a16="http://schemas.microsoft.com/office/drawing/2014/main" id="{4DE514A6-E46A-123F-913E-3FF6A053DD1F}"/>
              </a:ext>
            </a:extLst>
          </p:cNvPr>
          <p:cNvSpPr txBox="1"/>
          <p:nvPr/>
        </p:nvSpPr>
        <p:spPr>
          <a:xfrm>
            <a:off x="3767826" y="4442392"/>
            <a:ext cx="5873847" cy="66008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2200" b="1" dirty="0">
                <a:solidFill>
                  <a:schemeClr val="accent6">
                    <a:lumMod val="75000"/>
                  </a:schemeClr>
                </a:solidFill>
              </a:rPr>
              <a:t>Profit prioritised over health and society</a:t>
            </a:r>
            <a:endParaRPr lang="en-GB" sz="2200" b="1" i="0" dirty="0">
              <a:solidFill>
                <a:schemeClr val="accent6">
                  <a:lumMod val="75000"/>
                </a:schemeClr>
              </a:solidFill>
              <a:effectLst/>
            </a:endParaRPr>
          </a:p>
        </p:txBody>
      </p:sp>
      <p:sp>
        <p:nvSpPr>
          <p:cNvPr id="38" name="TextBox 37">
            <a:extLst>
              <a:ext uri="{FF2B5EF4-FFF2-40B4-BE49-F238E27FC236}">
                <a16:creationId xmlns:a16="http://schemas.microsoft.com/office/drawing/2014/main" id="{7E009706-A6F3-D9D3-9A67-D01238EB9293}"/>
              </a:ext>
            </a:extLst>
          </p:cNvPr>
          <p:cNvSpPr txBox="1"/>
          <p:nvPr/>
        </p:nvSpPr>
        <p:spPr>
          <a:xfrm>
            <a:off x="6540318" y="6097061"/>
            <a:ext cx="5651682" cy="461665"/>
          </a:xfrm>
          <a:prstGeom prst="rect">
            <a:avLst/>
          </a:prstGeom>
          <a:noFill/>
        </p:spPr>
        <p:txBody>
          <a:bodyPr wrap="square">
            <a:spAutoFit/>
          </a:bodyPr>
          <a:lstStyle/>
          <a:p>
            <a:r>
              <a:rPr lang="en-GB" sz="1200" dirty="0"/>
              <a:t>Simplified version of image from Gilmore et al 2023: </a:t>
            </a:r>
            <a:r>
              <a:rPr lang="en-GB" sz="12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7"/>
              </a:rPr>
              <a:t>https://www.thelancet.com/journals/lancet/article/PIIS0140-6736(23)00013-2/fulltext</a:t>
            </a:r>
            <a:r>
              <a:rPr lang="en-GB" sz="1200" dirty="0"/>
              <a:t> </a:t>
            </a:r>
          </a:p>
        </p:txBody>
      </p:sp>
      <p:grpSp>
        <p:nvGrpSpPr>
          <p:cNvPr id="5" name="Group 4">
            <a:extLst>
              <a:ext uri="{FF2B5EF4-FFF2-40B4-BE49-F238E27FC236}">
                <a16:creationId xmlns:a16="http://schemas.microsoft.com/office/drawing/2014/main" id="{A4939872-4788-7C66-06D9-0E5BB74827E7}"/>
              </a:ext>
            </a:extLst>
          </p:cNvPr>
          <p:cNvGrpSpPr/>
          <p:nvPr/>
        </p:nvGrpSpPr>
        <p:grpSpPr>
          <a:xfrm flipV="1">
            <a:off x="6768174" y="2671888"/>
            <a:ext cx="2520000" cy="2520000"/>
            <a:chOff x="6911321" y="1691878"/>
            <a:chExt cx="3960000" cy="3960000"/>
          </a:xfrm>
        </p:grpSpPr>
        <p:sp>
          <p:nvSpPr>
            <p:cNvPr id="6" name="Partial Circle 5">
              <a:extLst>
                <a:ext uri="{FF2B5EF4-FFF2-40B4-BE49-F238E27FC236}">
                  <a16:creationId xmlns:a16="http://schemas.microsoft.com/office/drawing/2014/main" id="{0AEF607A-A708-1B92-2864-179B6FFFC3E8}"/>
                </a:ext>
              </a:extLst>
            </p:cNvPr>
            <p:cNvSpPr/>
            <p:nvPr/>
          </p:nvSpPr>
          <p:spPr>
            <a:xfrm>
              <a:off x="6911321" y="1691878"/>
              <a:ext cx="3960000" cy="3960000"/>
            </a:xfrm>
            <a:prstGeom prst="pie">
              <a:avLst>
                <a:gd name="adj1" fmla="val 0"/>
                <a:gd name="adj2" fmla="val 10807959"/>
              </a:avLst>
            </a:prstGeom>
            <a:solidFill>
              <a:srgbClr val="A9E2F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sp>
          <p:nvSpPr>
            <p:cNvPr id="7" name="Partial Circle 6">
              <a:extLst>
                <a:ext uri="{FF2B5EF4-FFF2-40B4-BE49-F238E27FC236}">
                  <a16:creationId xmlns:a16="http://schemas.microsoft.com/office/drawing/2014/main" id="{28DE4496-E447-28C0-9B53-B81DA29A80E4}"/>
                </a:ext>
              </a:extLst>
            </p:cNvPr>
            <p:cNvSpPr/>
            <p:nvPr/>
          </p:nvSpPr>
          <p:spPr>
            <a:xfrm>
              <a:off x="7271321" y="2051699"/>
              <a:ext cx="3240000" cy="3240000"/>
            </a:xfrm>
            <a:prstGeom prst="pie">
              <a:avLst>
                <a:gd name="adj1" fmla="val 0"/>
                <a:gd name="adj2" fmla="val 1080795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sp>
          <p:nvSpPr>
            <p:cNvPr id="8" name="Partial Circle 7">
              <a:extLst>
                <a:ext uri="{FF2B5EF4-FFF2-40B4-BE49-F238E27FC236}">
                  <a16:creationId xmlns:a16="http://schemas.microsoft.com/office/drawing/2014/main" id="{27B21198-8F46-671C-BFCE-1F2B0C5617E3}"/>
                </a:ext>
              </a:extLst>
            </p:cNvPr>
            <p:cNvSpPr/>
            <p:nvPr/>
          </p:nvSpPr>
          <p:spPr>
            <a:xfrm>
              <a:off x="7631321" y="2415911"/>
              <a:ext cx="2520000" cy="2520000"/>
            </a:xfrm>
            <a:prstGeom prst="pie">
              <a:avLst>
                <a:gd name="adj1" fmla="val 0"/>
                <a:gd name="adj2" fmla="val 1080795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sp>
          <p:nvSpPr>
            <p:cNvPr id="9" name="Partial Circle 8">
              <a:extLst>
                <a:ext uri="{FF2B5EF4-FFF2-40B4-BE49-F238E27FC236}">
                  <a16:creationId xmlns:a16="http://schemas.microsoft.com/office/drawing/2014/main" id="{64EA2CEB-F379-A99B-A34A-EFD140A45296}"/>
                </a:ext>
              </a:extLst>
            </p:cNvPr>
            <p:cNvSpPr/>
            <p:nvPr/>
          </p:nvSpPr>
          <p:spPr>
            <a:xfrm>
              <a:off x="7991321" y="2771699"/>
              <a:ext cx="1800000" cy="1800000"/>
            </a:xfrm>
            <a:prstGeom prst="pie">
              <a:avLst>
                <a:gd name="adj1" fmla="val 0"/>
                <a:gd name="adj2" fmla="val 1080795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grpSp>
      <p:grpSp>
        <p:nvGrpSpPr>
          <p:cNvPr id="10" name="Group 9">
            <a:extLst>
              <a:ext uri="{FF2B5EF4-FFF2-40B4-BE49-F238E27FC236}">
                <a16:creationId xmlns:a16="http://schemas.microsoft.com/office/drawing/2014/main" id="{2DB50399-7BD8-B2D3-3599-8C5A5AAF5CD8}"/>
              </a:ext>
            </a:extLst>
          </p:cNvPr>
          <p:cNvGrpSpPr/>
          <p:nvPr/>
        </p:nvGrpSpPr>
        <p:grpSpPr>
          <a:xfrm>
            <a:off x="7575640" y="2910535"/>
            <a:ext cx="932606" cy="876510"/>
            <a:chOff x="5736000" y="3500469"/>
            <a:chExt cx="1601110" cy="1600542"/>
          </a:xfrm>
        </p:grpSpPr>
        <p:sp>
          <p:nvSpPr>
            <p:cNvPr id="11" name="Rectangle 10">
              <a:extLst>
                <a:ext uri="{FF2B5EF4-FFF2-40B4-BE49-F238E27FC236}">
                  <a16:creationId xmlns:a16="http://schemas.microsoft.com/office/drawing/2014/main" id="{41990737-7B9E-D9AB-C9EC-9D08DA413BA3}"/>
                </a:ext>
              </a:extLst>
            </p:cNvPr>
            <p:cNvSpPr/>
            <p:nvPr/>
          </p:nvSpPr>
          <p:spPr>
            <a:xfrm>
              <a:off x="6180695" y="3500469"/>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EA07B3D-4ED9-67FA-936E-5491FC31A49B}"/>
                </a:ext>
              </a:extLst>
            </p:cNvPr>
            <p:cNvSpPr/>
            <p:nvPr/>
          </p:nvSpPr>
          <p:spPr>
            <a:xfrm>
              <a:off x="5736000" y="4381011"/>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921A9BD-A32A-4BA5-0F8A-F3688CEDB1E0}"/>
                </a:ext>
              </a:extLst>
            </p:cNvPr>
            <p:cNvSpPr/>
            <p:nvPr/>
          </p:nvSpPr>
          <p:spPr>
            <a:xfrm>
              <a:off x="6617110" y="4378769"/>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descr="Money with solid fill">
              <a:extLst>
                <a:ext uri="{FF2B5EF4-FFF2-40B4-BE49-F238E27FC236}">
                  <a16:creationId xmlns:a16="http://schemas.microsoft.com/office/drawing/2014/main" id="{2AE79488-7787-DFCB-534B-4785A74D431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70695" y="3581675"/>
              <a:ext cx="540000" cy="540000"/>
            </a:xfrm>
            <a:prstGeom prst="rect">
              <a:avLst/>
            </a:prstGeom>
          </p:spPr>
        </p:pic>
        <p:pic>
          <p:nvPicPr>
            <p:cNvPr id="15" name="Graphic 14" descr="Home1 with solid fill">
              <a:extLst>
                <a:ext uri="{FF2B5EF4-FFF2-40B4-BE49-F238E27FC236}">
                  <a16:creationId xmlns:a16="http://schemas.microsoft.com/office/drawing/2014/main" id="{4416B19B-B33E-4096-D391-66E984CCC0E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41185" y="4462010"/>
              <a:ext cx="540000" cy="540000"/>
            </a:xfrm>
            <a:prstGeom prst="rect">
              <a:avLst/>
            </a:prstGeom>
          </p:spPr>
        </p:pic>
        <p:pic>
          <p:nvPicPr>
            <p:cNvPr id="16" name="Graphic 15" descr="Table setting with solid fill">
              <a:extLst>
                <a:ext uri="{FF2B5EF4-FFF2-40B4-BE49-F238E27FC236}">
                  <a16:creationId xmlns:a16="http://schemas.microsoft.com/office/drawing/2014/main" id="{A681C346-12FC-A552-6D4B-E9656F716A5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07110" y="4494441"/>
              <a:ext cx="540000" cy="540000"/>
            </a:xfrm>
            <a:prstGeom prst="rect">
              <a:avLst/>
            </a:prstGeom>
          </p:spPr>
        </p:pic>
      </p:grpSp>
      <p:sp>
        <p:nvSpPr>
          <p:cNvPr id="17" name="TextBox 16">
            <a:extLst>
              <a:ext uri="{FF2B5EF4-FFF2-40B4-BE49-F238E27FC236}">
                <a16:creationId xmlns:a16="http://schemas.microsoft.com/office/drawing/2014/main" id="{AEE1E15B-7C46-8A6C-70D4-B848316B2911}"/>
              </a:ext>
            </a:extLst>
          </p:cNvPr>
          <p:cNvSpPr txBox="1"/>
          <p:nvPr/>
        </p:nvSpPr>
        <p:spPr>
          <a:xfrm>
            <a:off x="4958219" y="2641933"/>
            <a:ext cx="1868545" cy="179165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1400" b="1" i="0" dirty="0">
                <a:solidFill>
                  <a:schemeClr val="accent6">
                    <a:lumMod val="75000"/>
                  </a:schemeClr>
                </a:solidFill>
                <a:effectLst/>
              </a:rPr>
              <a:t>Affecting underlying drivers and determinants of health</a:t>
            </a:r>
          </a:p>
        </p:txBody>
      </p:sp>
      <p:sp>
        <p:nvSpPr>
          <p:cNvPr id="3" name="Rectangle 2">
            <a:extLst>
              <a:ext uri="{FF2B5EF4-FFF2-40B4-BE49-F238E27FC236}">
                <a16:creationId xmlns:a16="http://schemas.microsoft.com/office/drawing/2014/main" id="{28E04F9B-D2A6-AC73-7DCB-D1EC64443988}"/>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000" dirty="0">
                <a:solidFill>
                  <a:schemeClr val="accent6">
                    <a:lumMod val="50000"/>
                  </a:schemeClr>
                </a:solidFill>
                <a:effectLst/>
                <a:ea typeface="DengXian" panose="02010600030101010101" pitchFamily="2" charset="-122"/>
                <a:cs typeface="Times New Roman" panose="02020603050405020304" pitchFamily="18" charset="0"/>
              </a:rPr>
              <a:t>This document is part of CDoH Essentials (2024) Brook et al</a:t>
            </a:r>
          </a:p>
        </p:txBody>
      </p:sp>
    </p:spTree>
    <p:extLst>
      <p:ext uri="{BB962C8B-B14F-4D97-AF65-F5344CB8AC3E}">
        <p14:creationId xmlns:p14="http://schemas.microsoft.com/office/powerpoint/2010/main" val="223515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7"/>
                                        </p:tgtEl>
                                      </p:cBhvr>
                                    </p:animEffect>
                                    <p:animScale>
                                      <p:cBhvr>
                                        <p:cTn id="10"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A7C3DE-6CD5-6B86-4D35-CAEFEA3451D3}"/>
              </a:ext>
            </a:extLst>
          </p:cNvPr>
          <p:cNvPicPr>
            <a:picLocks noChangeAspect="1"/>
          </p:cNvPicPr>
          <p:nvPr/>
        </p:nvPicPr>
        <p:blipFill>
          <a:blip r:embed="rId3"/>
          <a:stretch>
            <a:fillRect/>
          </a:stretch>
        </p:blipFill>
        <p:spPr>
          <a:xfrm>
            <a:off x="3838110" y="0"/>
            <a:ext cx="7971618" cy="4784035"/>
          </a:xfrm>
          <a:prstGeom prst="rect">
            <a:avLst/>
          </a:prstGeom>
        </p:spPr>
      </p:pic>
      <p:pic>
        <p:nvPicPr>
          <p:cNvPr id="6" name="Picture 5">
            <a:extLst>
              <a:ext uri="{FF2B5EF4-FFF2-40B4-BE49-F238E27FC236}">
                <a16:creationId xmlns:a16="http://schemas.microsoft.com/office/drawing/2014/main" id="{3EE204EE-B5D4-29F7-93F9-2299A2AB8CF9}"/>
              </a:ext>
            </a:extLst>
          </p:cNvPr>
          <p:cNvPicPr>
            <a:picLocks noChangeAspect="1"/>
          </p:cNvPicPr>
          <p:nvPr/>
        </p:nvPicPr>
        <p:blipFill>
          <a:blip r:embed="rId4"/>
          <a:stretch>
            <a:fillRect/>
          </a:stretch>
        </p:blipFill>
        <p:spPr>
          <a:xfrm>
            <a:off x="686042" y="3460060"/>
            <a:ext cx="2657475" cy="2647950"/>
          </a:xfrm>
          <a:prstGeom prst="rect">
            <a:avLst/>
          </a:prstGeom>
        </p:spPr>
      </p:pic>
      <p:sp>
        <p:nvSpPr>
          <p:cNvPr id="2" name="Rectangle 1">
            <a:extLst>
              <a:ext uri="{FF2B5EF4-FFF2-40B4-BE49-F238E27FC236}">
                <a16:creationId xmlns:a16="http://schemas.microsoft.com/office/drawing/2014/main" id="{76C58EC2-18E9-5843-A278-08660BF626CE}"/>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000" dirty="0">
                <a:solidFill>
                  <a:schemeClr val="accent6">
                    <a:lumMod val="50000"/>
                  </a:schemeClr>
                </a:solidFill>
                <a:effectLst/>
                <a:ea typeface="DengXian" panose="02010600030101010101" pitchFamily="2" charset="-122"/>
                <a:cs typeface="Times New Roman" panose="02020603050405020304" pitchFamily="18" charset="0"/>
              </a:rPr>
              <a:t>This document is part of CDoH Essentials (2024) Brook et al</a:t>
            </a:r>
          </a:p>
        </p:txBody>
      </p:sp>
    </p:spTree>
    <p:extLst>
      <p:ext uri="{BB962C8B-B14F-4D97-AF65-F5344CB8AC3E}">
        <p14:creationId xmlns:p14="http://schemas.microsoft.com/office/powerpoint/2010/main" val="3092831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a:extLst>
              <a:ext uri="{FF2B5EF4-FFF2-40B4-BE49-F238E27FC236}">
                <a16:creationId xmlns:a16="http://schemas.microsoft.com/office/drawing/2014/main" id="{FF79FF02-FDBF-2ED9-A9D8-92FE6D3EF18F}"/>
              </a:ext>
            </a:extLst>
          </p:cNvPr>
          <p:cNvSpPr/>
          <p:nvPr/>
        </p:nvSpPr>
        <p:spPr>
          <a:xfrm>
            <a:off x="2453826" y="2897975"/>
            <a:ext cx="1260000" cy="1260000"/>
          </a:xfrm>
          <a:prstGeom prst="ellipse">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Reputation management</a:t>
            </a:r>
          </a:p>
        </p:txBody>
      </p:sp>
      <p:sp>
        <p:nvSpPr>
          <p:cNvPr id="2" name="Rectangle 1">
            <a:extLst>
              <a:ext uri="{FF2B5EF4-FFF2-40B4-BE49-F238E27FC236}">
                <a16:creationId xmlns:a16="http://schemas.microsoft.com/office/drawing/2014/main" id="{6F556B54-D4CD-4F56-81CB-14A6E15E7150}"/>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2B193ECF-A3A9-AB56-448D-14B41B99B287}"/>
              </a:ext>
            </a:extLst>
          </p:cNvPr>
          <p:cNvSpPr>
            <a:spLocks noGrp="1"/>
          </p:cNvSpPr>
          <p:nvPr>
            <p:ph type="title"/>
          </p:nvPr>
        </p:nvSpPr>
        <p:spPr>
          <a:xfrm>
            <a:off x="0" y="1"/>
            <a:ext cx="12192000" cy="1036320"/>
          </a:xfrm>
          <a:solidFill>
            <a:schemeClr val="accent6">
              <a:lumMod val="40000"/>
              <a:lumOff val="60000"/>
            </a:schemeClr>
          </a:solidFill>
        </p:spPr>
        <p:txBody>
          <a:bodyPr>
            <a:normAutofit/>
          </a:bodyPr>
          <a:lstStyle/>
          <a:p>
            <a:pPr algn="ctr"/>
            <a:r>
              <a:rPr lang="en-GB" dirty="0"/>
              <a:t>How do Commercial Determinants affect health?</a:t>
            </a:r>
          </a:p>
        </p:txBody>
      </p:sp>
      <p:grpSp>
        <p:nvGrpSpPr>
          <p:cNvPr id="22" name="Group 21">
            <a:extLst>
              <a:ext uri="{FF2B5EF4-FFF2-40B4-BE49-F238E27FC236}">
                <a16:creationId xmlns:a16="http://schemas.microsoft.com/office/drawing/2014/main" id="{00FB5095-414C-6AB5-0493-2F2701147172}"/>
              </a:ext>
            </a:extLst>
          </p:cNvPr>
          <p:cNvGrpSpPr/>
          <p:nvPr/>
        </p:nvGrpSpPr>
        <p:grpSpPr>
          <a:xfrm>
            <a:off x="9648174" y="2390007"/>
            <a:ext cx="2160001" cy="2216080"/>
            <a:chOff x="5016000" y="2292920"/>
            <a:chExt cx="2160001" cy="2216080"/>
          </a:xfrm>
        </p:grpSpPr>
        <p:sp>
          <p:nvSpPr>
            <p:cNvPr id="23" name="Oval 22">
              <a:extLst>
                <a:ext uri="{FF2B5EF4-FFF2-40B4-BE49-F238E27FC236}">
                  <a16:creationId xmlns:a16="http://schemas.microsoft.com/office/drawing/2014/main" id="{5A1FB354-B28D-7FB2-BAEE-C620F26A1813}"/>
                </a:ext>
              </a:extLst>
            </p:cNvPr>
            <p:cNvSpPr/>
            <p:nvPr/>
          </p:nvSpPr>
          <p:spPr>
            <a:xfrm>
              <a:off x="5016000" y="2349000"/>
              <a:ext cx="2160000" cy="2160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descr="Users with solid fill">
              <a:extLst>
                <a:ext uri="{FF2B5EF4-FFF2-40B4-BE49-F238E27FC236}">
                  <a16:creationId xmlns:a16="http://schemas.microsoft.com/office/drawing/2014/main" id="{7CEB801F-4174-90C1-B055-AC1D497D89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6000" y="2292920"/>
              <a:ext cx="720000" cy="720000"/>
            </a:xfrm>
            <a:prstGeom prst="rect">
              <a:avLst/>
            </a:prstGeom>
          </p:spPr>
        </p:pic>
        <p:sp>
          <p:nvSpPr>
            <p:cNvPr id="25" name="TextBox 24">
              <a:extLst>
                <a:ext uri="{FF2B5EF4-FFF2-40B4-BE49-F238E27FC236}">
                  <a16:creationId xmlns:a16="http://schemas.microsoft.com/office/drawing/2014/main" id="{FCF41A81-D2B4-7512-D4CA-F42519894107}"/>
                </a:ext>
              </a:extLst>
            </p:cNvPr>
            <p:cNvSpPr txBox="1"/>
            <p:nvPr/>
          </p:nvSpPr>
          <p:spPr>
            <a:xfrm>
              <a:off x="5016001" y="3127285"/>
              <a:ext cx="2160000" cy="692497"/>
            </a:xfrm>
            <a:prstGeom prst="rect">
              <a:avLst/>
            </a:prstGeom>
            <a:noFill/>
          </p:spPr>
          <p:txBody>
            <a:bodyPr wrap="square" rtlCol="0">
              <a:spAutoFit/>
            </a:bodyPr>
            <a:lstStyle/>
            <a:p>
              <a:pPr algn="ctr"/>
              <a:r>
                <a:rPr lang="en-GB" sz="1400" dirty="0">
                  <a:solidFill>
                    <a:schemeClr val="bg1"/>
                  </a:solidFill>
                </a:rPr>
                <a:t>Early deaths and ill-health</a:t>
              </a:r>
            </a:p>
            <a:p>
              <a:pPr algn="ctr"/>
              <a:endParaRPr lang="en-GB" sz="1000" dirty="0">
                <a:solidFill>
                  <a:schemeClr val="bg1"/>
                </a:solidFill>
              </a:endParaRPr>
            </a:p>
            <a:p>
              <a:pPr algn="ctr"/>
              <a:r>
                <a:rPr lang="en-GB" sz="100" dirty="0">
                  <a:solidFill>
                    <a:schemeClr val="bg1"/>
                  </a:solidFill>
                </a:rPr>
                <a:t> </a:t>
              </a:r>
              <a:endParaRPr lang="en-GB" sz="1000" dirty="0">
                <a:solidFill>
                  <a:schemeClr val="bg1"/>
                </a:solidFill>
              </a:endParaRPr>
            </a:p>
            <a:p>
              <a:pPr algn="ctr"/>
              <a:r>
                <a:rPr lang="en-GB" sz="1400" dirty="0">
                  <a:solidFill>
                    <a:schemeClr val="bg1"/>
                  </a:solidFill>
                </a:rPr>
                <a:t>Inequalities </a:t>
              </a:r>
            </a:p>
          </p:txBody>
        </p:sp>
        <p:pic>
          <p:nvPicPr>
            <p:cNvPr id="26" name="Graphic 25" descr="Weights Uneven with solid fill">
              <a:extLst>
                <a:ext uri="{FF2B5EF4-FFF2-40B4-BE49-F238E27FC236}">
                  <a16:creationId xmlns:a16="http://schemas.microsoft.com/office/drawing/2014/main" id="{6BD0AC06-90C8-B5AF-E7E4-1ADDAAF5F6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0000" y="3871800"/>
              <a:ext cx="612000" cy="612000"/>
            </a:xfrm>
            <a:prstGeom prst="rect">
              <a:avLst/>
            </a:prstGeom>
          </p:spPr>
        </p:pic>
      </p:grpSp>
      <p:sp>
        <p:nvSpPr>
          <p:cNvPr id="27" name="TextBox 26">
            <a:extLst>
              <a:ext uri="{FF2B5EF4-FFF2-40B4-BE49-F238E27FC236}">
                <a16:creationId xmlns:a16="http://schemas.microsoft.com/office/drawing/2014/main" id="{5351E534-0198-4781-D384-A1EBA4079FBC}"/>
              </a:ext>
            </a:extLst>
          </p:cNvPr>
          <p:cNvSpPr txBox="1"/>
          <p:nvPr/>
        </p:nvSpPr>
        <p:spPr>
          <a:xfrm>
            <a:off x="3713826" y="1883091"/>
            <a:ext cx="5873846" cy="66008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2200" b="1" i="0" dirty="0">
                <a:solidFill>
                  <a:schemeClr val="accent6">
                    <a:lumMod val="75000"/>
                  </a:schemeClr>
                </a:solidFill>
                <a:effectLst/>
              </a:rPr>
              <a:t>Maximising use of harmful products</a:t>
            </a:r>
          </a:p>
        </p:txBody>
      </p:sp>
      <p:sp>
        <p:nvSpPr>
          <p:cNvPr id="29" name="Oval 28">
            <a:extLst>
              <a:ext uri="{FF2B5EF4-FFF2-40B4-BE49-F238E27FC236}">
                <a16:creationId xmlns:a16="http://schemas.microsoft.com/office/drawing/2014/main" id="{2748A522-3C5B-3A5A-6E7B-4DA78DF20B7E}"/>
              </a:ext>
            </a:extLst>
          </p:cNvPr>
          <p:cNvSpPr/>
          <p:nvPr/>
        </p:nvSpPr>
        <p:spPr>
          <a:xfrm>
            <a:off x="2543826" y="1947607"/>
            <a:ext cx="1080000" cy="1080000"/>
          </a:xfrm>
          <a:prstGeom prst="ellipse">
            <a:avLst/>
          </a:prstGeom>
          <a:solidFill>
            <a:srgbClr val="A9E2F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Political</a:t>
            </a:r>
          </a:p>
        </p:txBody>
      </p:sp>
      <p:sp>
        <p:nvSpPr>
          <p:cNvPr id="30" name="Oval 29">
            <a:extLst>
              <a:ext uri="{FF2B5EF4-FFF2-40B4-BE49-F238E27FC236}">
                <a16:creationId xmlns:a16="http://schemas.microsoft.com/office/drawing/2014/main" id="{CD1E9E11-6855-591A-13C6-B31C8340637A}"/>
              </a:ext>
            </a:extLst>
          </p:cNvPr>
          <p:cNvSpPr/>
          <p:nvPr/>
        </p:nvSpPr>
        <p:spPr>
          <a:xfrm>
            <a:off x="3369292" y="2516390"/>
            <a:ext cx="1080000" cy="1080000"/>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Scientific</a:t>
            </a:r>
          </a:p>
        </p:txBody>
      </p:sp>
      <p:sp>
        <p:nvSpPr>
          <p:cNvPr id="31" name="Oval 30">
            <a:extLst>
              <a:ext uri="{FF2B5EF4-FFF2-40B4-BE49-F238E27FC236}">
                <a16:creationId xmlns:a16="http://schemas.microsoft.com/office/drawing/2014/main" id="{932C0833-A1AD-6164-C28B-4A739F4FE982}"/>
              </a:ext>
            </a:extLst>
          </p:cNvPr>
          <p:cNvSpPr/>
          <p:nvPr/>
        </p:nvSpPr>
        <p:spPr>
          <a:xfrm>
            <a:off x="3369292" y="3406636"/>
            <a:ext cx="1080000" cy="1080000"/>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Marketing</a:t>
            </a:r>
          </a:p>
        </p:txBody>
      </p:sp>
      <p:sp>
        <p:nvSpPr>
          <p:cNvPr id="32" name="Oval 31">
            <a:extLst>
              <a:ext uri="{FF2B5EF4-FFF2-40B4-BE49-F238E27FC236}">
                <a16:creationId xmlns:a16="http://schemas.microsoft.com/office/drawing/2014/main" id="{FFB8DBCE-EBDF-7D00-0894-4EDEF04F2C48}"/>
              </a:ext>
            </a:extLst>
          </p:cNvPr>
          <p:cNvSpPr/>
          <p:nvPr/>
        </p:nvSpPr>
        <p:spPr>
          <a:xfrm>
            <a:off x="1715598" y="3373888"/>
            <a:ext cx="1116000" cy="1116000"/>
          </a:xfrm>
          <a:prstGeom prst="ellipse">
            <a:avLst/>
          </a:prstGeom>
          <a:solidFill>
            <a:srgbClr val="FF999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Labour &amp; employment</a:t>
            </a:r>
          </a:p>
        </p:txBody>
      </p:sp>
      <p:sp>
        <p:nvSpPr>
          <p:cNvPr id="33" name="Oval 32">
            <a:extLst>
              <a:ext uri="{FF2B5EF4-FFF2-40B4-BE49-F238E27FC236}">
                <a16:creationId xmlns:a16="http://schemas.microsoft.com/office/drawing/2014/main" id="{CE2C568B-1DFC-DA58-9E7F-D22E88CC19DC}"/>
              </a:ext>
            </a:extLst>
          </p:cNvPr>
          <p:cNvSpPr/>
          <p:nvPr/>
        </p:nvSpPr>
        <p:spPr>
          <a:xfrm>
            <a:off x="1719387" y="2516390"/>
            <a:ext cx="1080000" cy="1080000"/>
          </a:xfrm>
          <a:prstGeom prst="ellipse">
            <a:avLst/>
          </a:prstGeom>
          <a:solidFill>
            <a:srgbClr val="CCCC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Financial</a:t>
            </a:r>
          </a:p>
        </p:txBody>
      </p:sp>
      <p:sp>
        <p:nvSpPr>
          <p:cNvPr id="34" name="Oval 33">
            <a:extLst>
              <a:ext uri="{FF2B5EF4-FFF2-40B4-BE49-F238E27FC236}">
                <a16:creationId xmlns:a16="http://schemas.microsoft.com/office/drawing/2014/main" id="{B480FF51-B0ED-992B-8444-483531D30CF0}"/>
              </a:ext>
            </a:extLst>
          </p:cNvPr>
          <p:cNvSpPr/>
          <p:nvPr/>
        </p:nvSpPr>
        <p:spPr>
          <a:xfrm>
            <a:off x="2525826" y="3999557"/>
            <a:ext cx="1116000" cy="1116000"/>
          </a:xfrm>
          <a:prstGeom prst="ellipse">
            <a:avLst/>
          </a:prstGeom>
          <a:solidFill>
            <a:schemeClr val="accent6">
              <a:lumMod val="40000"/>
              <a:lumOff val="6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Supply chain &amp; waste</a:t>
            </a:r>
          </a:p>
        </p:txBody>
      </p:sp>
      <p:sp>
        <p:nvSpPr>
          <p:cNvPr id="35" name="TextBox 34">
            <a:extLst>
              <a:ext uri="{FF2B5EF4-FFF2-40B4-BE49-F238E27FC236}">
                <a16:creationId xmlns:a16="http://schemas.microsoft.com/office/drawing/2014/main" id="{4DE514A6-E46A-123F-913E-3FF6A053DD1F}"/>
              </a:ext>
            </a:extLst>
          </p:cNvPr>
          <p:cNvSpPr txBox="1"/>
          <p:nvPr/>
        </p:nvSpPr>
        <p:spPr>
          <a:xfrm>
            <a:off x="3767826" y="4442392"/>
            <a:ext cx="5873847" cy="66008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2200" b="1" dirty="0">
                <a:solidFill>
                  <a:schemeClr val="accent6">
                    <a:lumMod val="75000"/>
                  </a:schemeClr>
                </a:solidFill>
              </a:rPr>
              <a:t>Profit prioritised over health and society</a:t>
            </a:r>
            <a:endParaRPr lang="en-GB" sz="2200" b="1" i="0" dirty="0">
              <a:solidFill>
                <a:schemeClr val="accent6">
                  <a:lumMod val="75000"/>
                </a:schemeClr>
              </a:solidFill>
              <a:effectLst/>
            </a:endParaRPr>
          </a:p>
        </p:txBody>
      </p:sp>
      <p:sp>
        <p:nvSpPr>
          <p:cNvPr id="38" name="TextBox 37">
            <a:extLst>
              <a:ext uri="{FF2B5EF4-FFF2-40B4-BE49-F238E27FC236}">
                <a16:creationId xmlns:a16="http://schemas.microsoft.com/office/drawing/2014/main" id="{7E009706-A6F3-D9D3-9A67-D01238EB9293}"/>
              </a:ext>
            </a:extLst>
          </p:cNvPr>
          <p:cNvSpPr txBox="1"/>
          <p:nvPr/>
        </p:nvSpPr>
        <p:spPr>
          <a:xfrm>
            <a:off x="6540318" y="6097061"/>
            <a:ext cx="5651682" cy="461665"/>
          </a:xfrm>
          <a:prstGeom prst="rect">
            <a:avLst/>
          </a:prstGeom>
          <a:noFill/>
        </p:spPr>
        <p:txBody>
          <a:bodyPr wrap="square">
            <a:spAutoFit/>
          </a:bodyPr>
          <a:lstStyle/>
          <a:p>
            <a:r>
              <a:rPr lang="en-GB" sz="1200" dirty="0"/>
              <a:t>Simplified version of image from Gilmore et al 2023: </a:t>
            </a:r>
            <a:r>
              <a:rPr lang="en-GB" sz="12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7"/>
              </a:rPr>
              <a:t>https://www.thelancet.com/journals/lancet/article/PIIS0140-6736(23)00013-2/fulltext</a:t>
            </a:r>
            <a:r>
              <a:rPr lang="en-GB" sz="1200" dirty="0"/>
              <a:t> </a:t>
            </a:r>
          </a:p>
        </p:txBody>
      </p:sp>
      <p:grpSp>
        <p:nvGrpSpPr>
          <p:cNvPr id="3" name="Group 2">
            <a:extLst>
              <a:ext uri="{FF2B5EF4-FFF2-40B4-BE49-F238E27FC236}">
                <a16:creationId xmlns:a16="http://schemas.microsoft.com/office/drawing/2014/main" id="{3F337267-4317-FCA3-80E6-F798AE8A2F2E}"/>
              </a:ext>
            </a:extLst>
          </p:cNvPr>
          <p:cNvGrpSpPr/>
          <p:nvPr/>
        </p:nvGrpSpPr>
        <p:grpSpPr>
          <a:xfrm>
            <a:off x="6768174" y="2671888"/>
            <a:ext cx="2520000" cy="2520000"/>
            <a:chOff x="6768174" y="2671888"/>
            <a:chExt cx="2520000" cy="2520000"/>
          </a:xfrm>
        </p:grpSpPr>
        <p:grpSp>
          <p:nvGrpSpPr>
            <p:cNvPr id="5" name="Group 4">
              <a:extLst>
                <a:ext uri="{FF2B5EF4-FFF2-40B4-BE49-F238E27FC236}">
                  <a16:creationId xmlns:a16="http://schemas.microsoft.com/office/drawing/2014/main" id="{FB53F43C-26AC-1539-B748-DAE3E628D81F}"/>
                </a:ext>
              </a:extLst>
            </p:cNvPr>
            <p:cNvGrpSpPr/>
            <p:nvPr/>
          </p:nvGrpSpPr>
          <p:grpSpPr>
            <a:xfrm flipV="1">
              <a:off x="6768174" y="2671888"/>
              <a:ext cx="2520000" cy="2520000"/>
              <a:chOff x="6911321" y="1691878"/>
              <a:chExt cx="3960000" cy="3960000"/>
            </a:xfrm>
          </p:grpSpPr>
          <p:sp>
            <p:nvSpPr>
              <p:cNvPr id="13" name="Partial Circle 12">
                <a:extLst>
                  <a:ext uri="{FF2B5EF4-FFF2-40B4-BE49-F238E27FC236}">
                    <a16:creationId xmlns:a16="http://schemas.microsoft.com/office/drawing/2014/main" id="{02608993-F7A7-BD85-C26D-529672894EAC}"/>
                  </a:ext>
                </a:extLst>
              </p:cNvPr>
              <p:cNvSpPr/>
              <p:nvPr/>
            </p:nvSpPr>
            <p:spPr>
              <a:xfrm>
                <a:off x="6911321" y="1691878"/>
                <a:ext cx="3960000" cy="3960000"/>
              </a:xfrm>
              <a:prstGeom prst="pie">
                <a:avLst>
                  <a:gd name="adj1" fmla="val 0"/>
                  <a:gd name="adj2" fmla="val 10807959"/>
                </a:avLst>
              </a:prstGeom>
              <a:solidFill>
                <a:srgbClr val="A9E2F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sp>
            <p:nvSpPr>
              <p:cNvPr id="14" name="Partial Circle 13">
                <a:extLst>
                  <a:ext uri="{FF2B5EF4-FFF2-40B4-BE49-F238E27FC236}">
                    <a16:creationId xmlns:a16="http://schemas.microsoft.com/office/drawing/2014/main" id="{DC7A19F0-B023-DD6C-DEDE-EE08DF540F92}"/>
                  </a:ext>
                </a:extLst>
              </p:cNvPr>
              <p:cNvSpPr/>
              <p:nvPr/>
            </p:nvSpPr>
            <p:spPr>
              <a:xfrm>
                <a:off x="7271321" y="2051699"/>
                <a:ext cx="3240000" cy="3240000"/>
              </a:xfrm>
              <a:prstGeom prst="pie">
                <a:avLst>
                  <a:gd name="adj1" fmla="val 0"/>
                  <a:gd name="adj2" fmla="val 1080795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sp>
            <p:nvSpPr>
              <p:cNvPr id="15" name="Partial Circle 14">
                <a:extLst>
                  <a:ext uri="{FF2B5EF4-FFF2-40B4-BE49-F238E27FC236}">
                    <a16:creationId xmlns:a16="http://schemas.microsoft.com/office/drawing/2014/main" id="{6F7B7AE6-3DF5-01CE-E688-DFFC805CE66E}"/>
                  </a:ext>
                </a:extLst>
              </p:cNvPr>
              <p:cNvSpPr/>
              <p:nvPr/>
            </p:nvSpPr>
            <p:spPr>
              <a:xfrm>
                <a:off x="7631321" y="2415911"/>
                <a:ext cx="2520000" cy="2520000"/>
              </a:xfrm>
              <a:prstGeom prst="pie">
                <a:avLst>
                  <a:gd name="adj1" fmla="val 0"/>
                  <a:gd name="adj2" fmla="val 1080795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sp>
            <p:nvSpPr>
              <p:cNvPr id="16" name="Partial Circle 15">
                <a:extLst>
                  <a:ext uri="{FF2B5EF4-FFF2-40B4-BE49-F238E27FC236}">
                    <a16:creationId xmlns:a16="http://schemas.microsoft.com/office/drawing/2014/main" id="{78308CA2-8EA3-D0DB-23AD-D077E8F0D5DC}"/>
                  </a:ext>
                </a:extLst>
              </p:cNvPr>
              <p:cNvSpPr/>
              <p:nvPr/>
            </p:nvSpPr>
            <p:spPr>
              <a:xfrm>
                <a:off x="7991321" y="2771699"/>
                <a:ext cx="1800000" cy="1800000"/>
              </a:xfrm>
              <a:prstGeom prst="pie">
                <a:avLst>
                  <a:gd name="adj1" fmla="val 0"/>
                  <a:gd name="adj2" fmla="val 1080795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grpSp>
        <p:grpSp>
          <p:nvGrpSpPr>
            <p:cNvPr id="6" name="Group 5">
              <a:extLst>
                <a:ext uri="{FF2B5EF4-FFF2-40B4-BE49-F238E27FC236}">
                  <a16:creationId xmlns:a16="http://schemas.microsoft.com/office/drawing/2014/main" id="{FB5B18BF-853A-0FB9-B213-ED8E61B87289}"/>
                </a:ext>
              </a:extLst>
            </p:cNvPr>
            <p:cNvGrpSpPr/>
            <p:nvPr/>
          </p:nvGrpSpPr>
          <p:grpSpPr>
            <a:xfrm>
              <a:off x="7575640" y="2910535"/>
              <a:ext cx="932606" cy="876510"/>
              <a:chOff x="5736000" y="3500469"/>
              <a:chExt cx="1601110" cy="1600542"/>
            </a:xfrm>
          </p:grpSpPr>
          <p:sp>
            <p:nvSpPr>
              <p:cNvPr id="7" name="Rectangle 6">
                <a:extLst>
                  <a:ext uri="{FF2B5EF4-FFF2-40B4-BE49-F238E27FC236}">
                    <a16:creationId xmlns:a16="http://schemas.microsoft.com/office/drawing/2014/main" id="{2C482670-0F66-2461-D549-74DD3851B79D}"/>
                  </a:ext>
                </a:extLst>
              </p:cNvPr>
              <p:cNvSpPr/>
              <p:nvPr/>
            </p:nvSpPr>
            <p:spPr>
              <a:xfrm>
                <a:off x="6180695" y="3500469"/>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D64FD4C-DAA4-AB18-CC63-9FB945066C0D}"/>
                  </a:ext>
                </a:extLst>
              </p:cNvPr>
              <p:cNvSpPr/>
              <p:nvPr/>
            </p:nvSpPr>
            <p:spPr>
              <a:xfrm>
                <a:off x="5736000" y="4381011"/>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82EE4C-6D99-3260-4212-66E00420A282}"/>
                  </a:ext>
                </a:extLst>
              </p:cNvPr>
              <p:cNvSpPr/>
              <p:nvPr/>
            </p:nvSpPr>
            <p:spPr>
              <a:xfrm>
                <a:off x="6617110" y="4378769"/>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Money with solid fill">
                <a:extLst>
                  <a:ext uri="{FF2B5EF4-FFF2-40B4-BE49-F238E27FC236}">
                    <a16:creationId xmlns:a16="http://schemas.microsoft.com/office/drawing/2014/main" id="{080865B0-324F-B5F1-D360-27F5493631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70695" y="3581675"/>
                <a:ext cx="540000" cy="540000"/>
              </a:xfrm>
              <a:prstGeom prst="rect">
                <a:avLst/>
              </a:prstGeom>
            </p:spPr>
          </p:pic>
          <p:pic>
            <p:nvPicPr>
              <p:cNvPr id="11" name="Graphic 10" descr="Home1 with solid fill">
                <a:extLst>
                  <a:ext uri="{FF2B5EF4-FFF2-40B4-BE49-F238E27FC236}">
                    <a16:creationId xmlns:a16="http://schemas.microsoft.com/office/drawing/2014/main" id="{3D3E2202-F32D-1F9B-817B-4C293B1DE09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41185" y="4462010"/>
                <a:ext cx="540000" cy="540000"/>
              </a:xfrm>
              <a:prstGeom prst="rect">
                <a:avLst/>
              </a:prstGeom>
            </p:spPr>
          </p:pic>
          <p:pic>
            <p:nvPicPr>
              <p:cNvPr id="12" name="Graphic 11" descr="Table setting with solid fill">
                <a:extLst>
                  <a:ext uri="{FF2B5EF4-FFF2-40B4-BE49-F238E27FC236}">
                    <a16:creationId xmlns:a16="http://schemas.microsoft.com/office/drawing/2014/main" id="{27F986AD-F8FB-2053-8957-B219691A129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07110" y="4494441"/>
                <a:ext cx="540000" cy="540000"/>
              </a:xfrm>
              <a:prstGeom prst="rect">
                <a:avLst/>
              </a:prstGeom>
            </p:spPr>
          </p:pic>
        </p:grpSp>
      </p:grpSp>
      <p:sp>
        <p:nvSpPr>
          <p:cNvPr id="17" name="TextBox 16">
            <a:extLst>
              <a:ext uri="{FF2B5EF4-FFF2-40B4-BE49-F238E27FC236}">
                <a16:creationId xmlns:a16="http://schemas.microsoft.com/office/drawing/2014/main" id="{354B646F-4899-188D-C6FB-7F560EA53DE5}"/>
              </a:ext>
            </a:extLst>
          </p:cNvPr>
          <p:cNvSpPr txBox="1"/>
          <p:nvPr/>
        </p:nvSpPr>
        <p:spPr>
          <a:xfrm>
            <a:off x="4958219" y="2641933"/>
            <a:ext cx="1868545" cy="179165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1400" b="1" i="0" dirty="0">
                <a:solidFill>
                  <a:schemeClr val="accent6">
                    <a:lumMod val="75000"/>
                  </a:schemeClr>
                </a:solidFill>
                <a:effectLst/>
              </a:rPr>
              <a:t>Affecting underlying drivers and determinants of health</a:t>
            </a:r>
          </a:p>
        </p:txBody>
      </p:sp>
      <p:sp>
        <p:nvSpPr>
          <p:cNvPr id="18" name="Rectangle 17">
            <a:extLst>
              <a:ext uri="{FF2B5EF4-FFF2-40B4-BE49-F238E27FC236}">
                <a16:creationId xmlns:a16="http://schemas.microsoft.com/office/drawing/2014/main" id="{C98DCAD2-0ECE-3809-251A-8DC640D69621}"/>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000" dirty="0">
                <a:solidFill>
                  <a:schemeClr val="accent6">
                    <a:lumMod val="50000"/>
                  </a:schemeClr>
                </a:solidFill>
                <a:effectLst/>
                <a:ea typeface="DengXian" panose="02010600030101010101" pitchFamily="2" charset="-122"/>
                <a:cs typeface="Times New Roman" panose="02020603050405020304" pitchFamily="18" charset="0"/>
              </a:rPr>
              <a:t>This document is part of CDoH Essentials (2024) Brook et al</a:t>
            </a:r>
          </a:p>
        </p:txBody>
      </p:sp>
    </p:spTree>
    <p:extLst>
      <p:ext uri="{BB962C8B-B14F-4D97-AF65-F5344CB8AC3E}">
        <p14:creationId xmlns:p14="http://schemas.microsoft.com/office/powerpoint/2010/main" val="874980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72E32-9E13-CB97-C641-3C429F556598}"/>
              </a:ext>
            </a:extLst>
          </p:cNvPr>
          <p:cNvSpPr>
            <a:spLocks noGrp="1"/>
          </p:cNvSpPr>
          <p:nvPr>
            <p:ph type="title"/>
          </p:nvPr>
        </p:nvSpPr>
        <p:spPr>
          <a:xfrm>
            <a:off x="0" y="1"/>
            <a:ext cx="12192000" cy="1036320"/>
          </a:xfrm>
          <a:solidFill>
            <a:schemeClr val="accent6">
              <a:lumMod val="40000"/>
              <a:lumOff val="60000"/>
            </a:schemeClr>
          </a:solidFill>
        </p:spPr>
        <p:txBody>
          <a:bodyPr>
            <a:normAutofit/>
          </a:bodyPr>
          <a:lstStyle/>
          <a:p>
            <a:r>
              <a:rPr lang="en-GB" dirty="0"/>
              <a:t>      How do Commercial Determinants affect health?</a:t>
            </a:r>
          </a:p>
        </p:txBody>
      </p:sp>
      <p:sp>
        <p:nvSpPr>
          <p:cNvPr id="7" name="Rectangle 6">
            <a:extLst>
              <a:ext uri="{FF2B5EF4-FFF2-40B4-BE49-F238E27FC236}">
                <a16:creationId xmlns:a16="http://schemas.microsoft.com/office/drawing/2014/main" id="{7CD811DC-5F54-D92D-461A-4DED358A94F0}"/>
              </a:ext>
            </a:extLst>
          </p:cNvPr>
          <p:cNvSpPr/>
          <p:nvPr/>
        </p:nvSpPr>
        <p:spPr>
          <a:xfrm>
            <a:off x="1" y="6251400"/>
            <a:ext cx="12192000" cy="6191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7000"/>
              </a:lnSpc>
              <a:spcAft>
                <a:spcPts val="800"/>
              </a:spcAft>
            </a:pPr>
            <a:r>
              <a:rPr lang="en-GB" sz="1400" dirty="0">
                <a:solidFill>
                  <a:schemeClr val="accent6">
                    <a:lumMod val="50000"/>
                  </a:schemeClr>
                </a:solidFill>
                <a:effectLst/>
                <a:ea typeface="DengXian" panose="02010600030101010101" pitchFamily="2" charset="-122"/>
                <a:cs typeface="Times New Roman" panose="02020603050405020304" pitchFamily="18" charset="0"/>
              </a:rPr>
              <a:t>This document is part of </a:t>
            </a:r>
            <a:r>
              <a:rPr lang="en-GB" sz="1400" dirty="0" err="1">
                <a:solidFill>
                  <a:schemeClr val="accent6">
                    <a:lumMod val="50000"/>
                  </a:schemeClr>
                </a:solidFill>
                <a:effectLst/>
                <a:ea typeface="DengXian" panose="02010600030101010101" pitchFamily="2" charset="-122"/>
                <a:cs typeface="Times New Roman" panose="02020603050405020304" pitchFamily="18" charset="0"/>
              </a:rPr>
              <a:t>CDoH</a:t>
            </a:r>
            <a:r>
              <a:rPr lang="en-GB" sz="1400" dirty="0">
                <a:solidFill>
                  <a:schemeClr val="accent6">
                    <a:lumMod val="50000"/>
                  </a:schemeClr>
                </a:solidFill>
                <a:effectLst/>
                <a:ea typeface="DengXian" panose="02010600030101010101" pitchFamily="2" charset="-122"/>
                <a:cs typeface="Times New Roman" panose="02020603050405020304" pitchFamily="18" charset="0"/>
              </a:rPr>
              <a:t> Essentials (2024) Brook et al</a:t>
            </a:r>
          </a:p>
        </p:txBody>
      </p:sp>
      <p:sp>
        <p:nvSpPr>
          <p:cNvPr id="4" name="TextBox 3">
            <a:extLst>
              <a:ext uri="{FF2B5EF4-FFF2-40B4-BE49-F238E27FC236}">
                <a16:creationId xmlns:a16="http://schemas.microsoft.com/office/drawing/2014/main" id="{47FD6780-D89F-150F-9306-DFBD6B9303D3}"/>
              </a:ext>
            </a:extLst>
          </p:cNvPr>
          <p:cNvSpPr txBox="1"/>
          <p:nvPr/>
        </p:nvSpPr>
        <p:spPr>
          <a:xfrm>
            <a:off x="546735" y="1982251"/>
            <a:ext cx="11111865" cy="3970318"/>
          </a:xfrm>
          <a:prstGeom prst="rect">
            <a:avLst/>
          </a:prstGeom>
          <a:noFill/>
        </p:spPr>
        <p:txBody>
          <a:bodyPr wrap="square" rtlCol="0">
            <a:spAutoFit/>
          </a:bodyPr>
          <a:lstStyle/>
          <a:p>
            <a:r>
              <a:rPr lang="en-GB" b="1" dirty="0"/>
              <a:t>Many thanks: </a:t>
            </a:r>
          </a:p>
          <a:p>
            <a:r>
              <a:rPr lang="en-GB" dirty="0"/>
              <a:t>For their work which is included in this slide-set specifically: Anna Gilmore, Ben Hawkins, Jim McCambridge, Tobacco Tactics,  </a:t>
            </a:r>
            <a:r>
              <a:rPr lang="en-GB" dirty="0" err="1"/>
              <a:t>BiteBack</a:t>
            </a:r>
            <a:r>
              <a:rPr lang="en-GB" dirty="0"/>
              <a:t>, Kathrin Lauber, Anne Landman, May van Schalkwyk.</a:t>
            </a:r>
          </a:p>
          <a:p>
            <a:endParaRPr lang="en-GB" dirty="0"/>
          </a:p>
          <a:p>
            <a:endParaRPr lang="en-GB" b="1" dirty="0"/>
          </a:p>
          <a:p>
            <a:r>
              <a:rPr lang="en-GB" dirty="0"/>
              <a:t>These materials were developed as a set by: Anna Brook with Katherine Körner, May van Schalkwyk &amp; Mark Petticrew</a:t>
            </a:r>
          </a:p>
          <a:p>
            <a:r>
              <a:rPr lang="en-GB" dirty="0"/>
              <a:t>With contributions from our action research partners including: Amy Barnes, Samuel Bostock, Emma Gibson, Susan Hampshaw, Tim Howells, Greg Stenson, Caroline Temperton, Maddy Ardern, Megan Doran, Stefanie Gissing, Matt Greensmith, Jo James, Edward O’Malley, Katie Powell, Emily Reed and Vicky Smyth.</a:t>
            </a:r>
          </a:p>
          <a:p>
            <a:r>
              <a:rPr lang="en-GB" dirty="0"/>
              <a:t>We acknowledge and appreciate the evidence developed by the many dedicated researchers whose work is cited and used throughout, the experience, tools, frameworks and case studies shared by practitioners and advocates, and the helpful feedback from our action research participants which also helped to shape these materials. </a:t>
            </a:r>
          </a:p>
          <a:p>
            <a:endParaRPr lang="en-GB" dirty="0"/>
          </a:p>
          <a:p>
            <a:endParaRPr lang="en-GB" dirty="0"/>
          </a:p>
        </p:txBody>
      </p:sp>
      <p:pic>
        <p:nvPicPr>
          <p:cNvPr id="5" name="Graphic 5" descr="Single gear with solid fill">
            <a:extLst>
              <a:ext uri="{FF2B5EF4-FFF2-40B4-BE49-F238E27FC236}">
                <a16:creationId xmlns:a16="http://schemas.microsoft.com/office/drawing/2014/main" id="{F03D41FB-1F20-2D7B-DD26-E4B75C4E06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535" y="6249034"/>
            <a:ext cx="457200" cy="457200"/>
          </a:xfrm>
          <a:prstGeom prst="rect">
            <a:avLst/>
          </a:prstGeom>
        </p:spPr>
      </p:pic>
      <p:pic>
        <p:nvPicPr>
          <p:cNvPr id="6" name="Graphic 3" descr="Gears with solid fill">
            <a:extLst>
              <a:ext uri="{FF2B5EF4-FFF2-40B4-BE49-F238E27FC236}">
                <a16:creationId xmlns:a16="http://schemas.microsoft.com/office/drawing/2014/main" id="{4525BD92-1C8E-9E04-F35E-5928023EBB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9400" y="6391274"/>
            <a:ext cx="466725" cy="466725"/>
          </a:xfrm>
          <a:prstGeom prst="rect">
            <a:avLst/>
          </a:prstGeom>
        </p:spPr>
      </p:pic>
    </p:spTree>
    <p:extLst>
      <p:ext uri="{BB962C8B-B14F-4D97-AF65-F5344CB8AC3E}">
        <p14:creationId xmlns:p14="http://schemas.microsoft.com/office/powerpoint/2010/main" val="670570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a:extLst>
              <a:ext uri="{FF2B5EF4-FFF2-40B4-BE49-F238E27FC236}">
                <a16:creationId xmlns:a16="http://schemas.microsoft.com/office/drawing/2014/main" id="{FF79FF02-FDBF-2ED9-A9D8-92FE6D3EF18F}"/>
              </a:ext>
            </a:extLst>
          </p:cNvPr>
          <p:cNvSpPr/>
          <p:nvPr/>
        </p:nvSpPr>
        <p:spPr>
          <a:xfrm>
            <a:off x="2453826" y="2897975"/>
            <a:ext cx="1260000" cy="1260000"/>
          </a:xfrm>
          <a:prstGeom prst="ellipse">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Reputation management</a:t>
            </a:r>
          </a:p>
        </p:txBody>
      </p:sp>
      <p:sp>
        <p:nvSpPr>
          <p:cNvPr id="2" name="Rectangle 1">
            <a:extLst>
              <a:ext uri="{FF2B5EF4-FFF2-40B4-BE49-F238E27FC236}">
                <a16:creationId xmlns:a16="http://schemas.microsoft.com/office/drawing/2014/main" id="{6F556B54-D4CD-4F56-81CB-14A6E15E7150}"/>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2B193ECF-A3A9-AB56-448D-14B41B99B287}"/>
              </a:ext>
            </a:extLst>
          </p:cNvPr>
          <p:cNvSpPr>
            <a:spLocks noGrp="1"/>
          </p:cNvSpPr>
          <p:nvPr>
            <p:ph type="title"/>
          </p:nvPr>
        </p:nvSpPr>
        <p:spPr>
          <a:xfrm>
            <a:off x="0" y="1"/>
            <a:ext cx="12192000" cy="1036320"/>
          </a:xfrm>
          <a:solidFill>
            <a:schemeClr val="accent6">
              <a:lumMod val="40000"/>
              <a:lumOff val="60000"/>
            </a:schemeClr>
          </a:solidFill>
        </p:spPr>
        <p:txBody>
          <a:bodyPr>
            <a:normAutofit/>
          </a:bodyPr>
          <a:lstStyle/>
          <a:p>
            <a:pPr algn="ctr"/>
            <a:r>
              <a:rPr lang="en-GB" dirty="0"/>
              <a:t>How do Commercial Determinants affect health?</a:t>
            </a:r>
          </a:p>
        </p:txBody>
      </p:sp>
      <p:grpSp>
        <p:nvGrpSpPr>
          <p:cNvPr id="22" name="Group 21">
            <a:extLst>
              <a:ext uri="{FF2B5EF4-FFF2-40B4-BE49-F238E27FC236}">
                <a16:creationId xmlns:a16="http://schemas.microsoft.com/office/drawing/2014/main" id="{00FB5095-414C-6AB5-0493-2F2701147172}"/>
              </a:ext>
            </a:extLst>
          </p:cNvPr>
          <p:cNvGrpSpPr/>
          <p:nvPr/>
        </p:nvGrpSpPr>
        <p:grpSpPr>
          <a:xfrm>
            <a:off x="9648174" y="2390007"/>
            <a:ext cx="2160001" cy="2216080"/>
            <a:chOff x="5016000" y="2292920"/>
            <a:chExt cx="2160001" cy="2216080"/>
          </a:xfrm>
        </p:grpSpPr>
        <p:sp>
          <p:nvSpPr>
            <p:cNvPr id="23" name="Oval 22">
              <a:extLst>
                <a:ext uri="{FF2B5EF4-FFF2-40B4-BE49-F238E27FC236}">
                  <a16:creationId xmlns:a16="http://schemas.microsoft.com/office/drawing/2014/main" id="{5A1FB354-B28D-7FB2-BAEE-C620F26A1813}"/>
                </a:ext>
              </a:extLst>
            </p:cNvPr>
            <p:cNvSpPr/>
            <p:nvPr/>
          </p:nvSpPr>
          <p:spPr>
            <a:xfrm>
              <a:off x="5016000" y="2349000"/>
              <a:ext cx="2160000" cy="2160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descr="Users with solid fill">
              <a:extLst>
                <a:ext uri="{FF2B5EF4-FFF2-40B4-BE49-F238E27FC236}">
                  <a16:creationId xmlns:a16="http://schemas.microsoft.com/office/drawing/2014/main" id="{7CEB801F-4174-90C1-B055-AC1D497D89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6000" y="2292920"/>
              <a:ext cx="720000" cy="720000"/>
            </a:xfrm>
            <a:prstGeom prst="rect">
              <a:avLst/>
            </a:prstGeom>
          </p:spPr>
        </p:pic>
        <p:sp>
          <p:nvSpPr>
            <p:cNvPr id="25" name="TextBox 24">
              <a:extLst>
                <a:ext uri="{FF2B5EF4-FFF2-40B4-BE49-F238E27FC236}">
                  <a16:creationId xmlns:a16="http://schemas.microsoft.com/office/drawing/2014/main" id="{FCF41A81-D2B4-7512-D4CA-F42519894107}"/>
                </a:ext>
              </a:extLst>
            </p:cNvPr>
            <p:cNvSpPr txBox="1"/>
            <p:nvPr/>
          </p:nvSpPr>
          <p:spPr>
            <a:xfrm>
              <a:off x="5016001" y="3127285"/>
              <a:ext cx="2160000" cy="692497"/>
            </a:xfrm>
            <a:prstGeom prst="rect">
              <a:avLst/>
            </a:prstGeom>
            <a:noFill/>
          </p:spPr>
          <p:txBody>
            <a:bodyPr wrap="square" rtlCol="0">
              <a:spAutoFit/>
            </a:bodyPr>
            <a:lstStyle/>
            <a:p>
              <a:pPr algn="ctr"/>
              <a:r>
                <a:rPr lang="en-GB" sz="1400" dirty="0">
                  <a:solidFill>
                    <a:schemeClr val="bg1"/>
                  </a:solidFill>
                </a:rPr>
                <a:t>Early deaths and ill-health</a:t>
              </a:r>
            </a:p>
            <a:p>
              <a:pPr algn="ctr"/>
              <a:endParaRPr lang="en-GB" sz="1000" dirty="0">
                <a:solidFill>
                  <a:schemeClr val="bg1"/>
                </a:solidFill>
              </a:endParaRPr>
            </a:p>
            <a:p>
              <a:pPr algn="ctr"/>
              <a:r>
                <a:rPr lang="en-GB" sz="100" dirty="0">
                  <a:solidFill>
                    <a:schemeClr val="bg1"/>
                  </a:solidFill>
                </a:rPr>
                <a:t> </a:t>
              </a:r>
              <a:endParaRPr lang="en-GB" sz="1000" dirty="0">
                <a:solidFill>
                  <a:schemeClr val="bg1"/>
                </a:solidFill>
              </a:endParaRPr>
            </a:p>
            <a:p>
              <a:pPr algn="ctr"/>
              <a:r>
                <a:rPr lang="en-GB" sz="1400" dirty="0">
                  <a:solidFill>
                    <a:schemeClr val="bg1"/>
                  </a:solidFill>
                </a:rPr>
                <a:t>Inequalities </a:t>
              </a:r>
            </a:p>
          </p:txBody>
        </p:sp>
        <p:pic>
          <p:nvPicPr>
            <p:cNvPr id="26" name="Graphic 25" descr="Weights Uneven with solid fill">
              <a:extLst>
                <a:ext uri="{FF2B5EF4-FFF2-40B4-BE49-F238E27FC236}">
                  <a16:creationId xmlns:a16="http://schemas.microsoft.com/office/drawing/2014/main" id="{6BD0AC06-90C8-B5AF-E7E4-1ADDAAF5F6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0000" y="3871800"/>
              <a:ext cx="612000" cy="612000"/>
            </a:xfrm>
            <a:prstGeom prst="rect">
              <a:avLst/>
            </a:prstGeom>
          </p:spPr>
        </p:pic>
      </p:grpSp>
      <p:sp>
        <p:nvSpPr>
          <p:cNvPr id="27" name="TextBox 26">
            <a:extLst>
              <a:ext uri="{FF2B5EF4-FFF2-40B4-BE49-F238E27FC236}">
                <a16:creationId xmlns:a16="http://schemas.microsoft.com/office/drawing/2014/main" id="{5351E534-0198-4781-D384-A1EBA4079FBC}"/>
              </a:ext>
            </a:extLst>
          </p:cNvPr>
          <p:cNvSpPr txBox="1"/>
          <p:nvPr/>
        </p:nvSpPr>
        <p:spPr>
          <a:xfrm>
            <a:off x="3713826" y="1883091"/>
            <a:ext cx="5873846" cy="66008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2200" b="1" i="0" dirty="0">
                <a:solidFill>
                  <a:schemeClr val="accent6">
                    <a:lumMod val="75000"/>
                  </a:schemeClr>
                </a:solidFill>
                <a:effectLst/>
              </a:rPr>
              <a:t>Maximising use of harmful products</a:t>
            </a:r>
          </a:p>
        </p:txBody>
      </p:sp>
      <p:sp>
        <p:nvSpPr>
          <p:cNvPr id="29" name="Oval 28">
            <a:extLst>
              <a:ext uri="{FF2B5EF4-FFF2-40B4-BE49-F238E27FC236}">
                <a16:creationId xmlns:a16="http://schemas.microsoft.com/office/drawing/2014/main" id="{2748A522-3C5B-3A5A-6E7B-4DA78DF20B7E}"/>
              </a:ext>
            </a:extLst>
          </p:cNvPr>
          <p:cNvSpPr/>
          <p:nvPr/>
        </p:nvSpPr>
        <p:spPr>
          <a:xfrm>
            <a:off x="2543826" y="1947607"/>
            <a:ext cx="1080000" cy="1080000"/>
          </a:xfrm>
          <a:prstGeom prst="ellipse">
            <a:avLst/>
          </a:prstGeom>
          <a:solidFill>
            <a:srgbClr val="A9E2F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Political</a:t>
            </a:r>
          </a:p>
        </p:txBody>
      </p:sp>
      <p:sp>
        <p:nvSpPr>
          <p:cNvPr id="30" name="Oval 29">
            <a:extLst>
              <a:ext uri="{FF2B5EF4-FFF2-40B4-BE49-F238E27FC236}">
                <a16:creationId xmlns:a16="http://schemas.microsoft.com/office/drawing/2014/main" id="{CD1E9E11-6855-591A-13C6-B31C8340637A}"/>
              </a:ext>
            </a:extLst>
          </p:cNvPr>
          <p:cNvSpPr/>
          <p:nvPr/>
        </p:nvSpPr>
        <p:spPr>
          <a:xfrm>
            <a:off x="3369292" y="2516390"/>
            <a:ext cx="1080000" cy="1080000"/>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Scientific</a:t>
            </a:r>
          </a:p>
        </p:txBody>
      </p:sp>
      <p:sp>
        <p:nvSpPr>
          <p:cNvPr id="31" name="Oval 30">
            <a:extLst>
              <a:ext uri="{FF2B5EF4-FFF2-40B4-BE49-F238E27FC236}">
                <a16:creationId xmlns:a16="http://schemas.microsoft.com/office/drawing/2014/main" id="{932C0833-A1AD-6164-C28B-4A739F4FE982}"/>
              </a:ext>
            </a:extLst>
          </p:cNvPr>
          <p:cNvSpPr/>
          <p:nvPr/>
        </p:nvSpPr>
        <p:spPr>
          <a:xfrm>
            <a:off x="3369292" y="3406636"/>
            <a:ext cx="1080000" cy="1080000"/>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Marketing</a:t>
            </a:r>
          </a:p>
        </p:txBody>
      </p:sp>
      <p:sp>
        <p:nvSpPr>
          <p:cNvPr id="32" name="Oval 31">
            <a:extLst>
              <a:ext uri="{FF2B5EF4-FFF2-40B4-BE49-F238E27FC236}">
                <a16:creationId xmlns:a16="http://schemas.microsoft.com/office/drawing/2014/main" id="{FFB8DBCE-EBDF-7D00-0894-4EDEF04F2C48}"/>
              </a:ext>
            </a:extLst>
          </p:cNvPr>
          <p:cNvSpPr/>
          <p:nvPr/>
        </p:nvSpPr>
        <p:spPr>
          <a:xfrm>
            <a:off x="1715598" y="3373888"/>
            <a:ext cx="1116000" cy="1116000"/>
          </a:xfrm>
          <a:prstGeom prst="ellipse">
            <a:avLst/>
          </a:prstGeom>
          <a:solidFill>
            <a:srgbClr val="FF999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Labour &amp; employment</a:t>
            </a:r>
          </a:p>
        </p:txBody>
      </p:sp>
      <p:sp>
        <p:nvSpPr>
          <p:cNvPr id="33" name="Oval 32">
            <a:extLst>
              <a:ext uri="{FF2B5EF4-FFF2-40B4-BE49-F238E27FC236}">
                <a16:creationId xmlns:a16="http://schemas.microsoft.com/office/drawing/2014/main" id="{CE2C568B-1DFC-DA58-9E7F-D22E88CC19DC}"/>
              </a:ext>
            </a:extLst>
          </p:cNvPr>
          <p:cNvSpPr/>
          <p:nvPr/>
        </p:nvSpPr>
        <p:spPr>
          <a:xfrm>
            <a:off x="1719387" y="2516390"/>
            <a:ext cx="1080000" cy="1080000"/>
          </a:xfrm>
          <a:prstGeom prst="ellipse">
            <a:avLst/>
          </a:prstGeom>
          <a:solidFill>
            <a:srgbClr val="CCCC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Financial</a:t>
            </a:r>
          </a:p>
        </p:txBody>
      </p:sp>
      <p:sp>
        <p:nvSpPr>
          <p:cNvPr id="34" name="Oval 33">
            <a:extLst>
              <a:ext uri="{FF2B5EF4-FFF2-40B4-BE49-F238E27FC236}">
                <a16:creationId xmlns:a16="http://schemas.microsoft.com/office/drawing/2014/main" id="{B480FF51-B0ED-992B-8444-483531D30CF0}"/>
              </a:ext>
            </a:extLst>
          </p:cNvPr>
          <p:cNvSpPr/>
          <p:nvPr/>
        </p:nvSpPr>
        <p:spPr>
          <a:xfrm>
            <a:off x="2525826" y="3999557"/>
            <a:ext cx="1116000" cy="1116000"/>
          </a:xfrm>
          <a:prstGeom prst="ellipse">
            <a:avLst/>
          </a:prstGeom>
          <a:solidFill>
            <a:schemeClr val="accent6">
              <a:lumMod val="40000"/>
              <a:lumOff val="6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Supply chain &amp; waste</a:t>
            </a:r>
          </a:p>
        </p:txBody>
      </p:sp>
      <p:sp>
        <p:nvSpPr>
          <p:cNvPr id="35" name="TextBox 34">
            <a:extLst>
              <a:ext uri="{FF2B5EF4-FFF2-40B4-BE49-F238E27FC236}">
                <a16:creationId xmlns:a16="http://schemas.microsoft.com/office/drawing/2014/main" id="{4DE514A6-E46A-123F-913E-3FF6A053DD1F}"/>
              </a:ext>
            </a:extLst>
          </p:cNvPr>
          <p:cNvSpPr txBox="1"/>
          <p:nvPr/>
        </p:nvSpPr>
        <p:spPr>
          <a:xfrm>
            <a:off x="3767826" y="4442392"/>
            <a:ext cx="5873847" cy="66008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2200" b="1" dirty="0">
                <a:solidFill>
                  <a:schemeClr val="accent6">
                    <a:lumMod val="75000"/>
                  </a:schemeClr>
                </a:solidFill>
              </a:rPr>
              <a:t>Profit prioritised over health and society</a:t>
            </a:r>
            <a:endParaRPr lang="en-GB" sz="2200" b="1" i="0" dirty="0">
              <a:solidFill>
                <a:schemeClr val="accent6">
                  <a:lumMod val="75000"/>
                </a:schemeClr>
              </a:solidFill>
              <a:effectLst/>
            </a:endParaRPr>
          </a:p>
        </p:txBody>
      </p:sp>
      <p:sp>
        <p:nvSpPr>
          <p:cNvPr id="38" name="TextBox 37">
            <a:extLst>
              <a:ext uri="{FF2B5EF4-FFF2-40B4-BE49-F238E27FC236}">
                <a16:creationId xmlns:a16="http://schemas.microsoft.com/office/drawing/2014/main" id="{7E009706-A6F3-D9D3-9A67-D01238EB9293}"/>
              </a:ext>
            </a:extLst>
          </p:cNvPr>
          <p:cNvSpPr txBox="1"/>
          <p:nvPr/>
        </p:nvSpPr>
        <p:spPr>
          <a:xfrm>
            <a:off x="6540318" y="6097061"/>
            <a:ext cx="5651682" cy="461665"/>
          </a:xfrm>
          <a:prstGeom prst="rect">
            <a:avLst/>
          </a:prstGeom>
          <a:noFill/>
        </p:spPr>
        <p:txBody>
          <a:bodyPr wrap="square">
            <a:spAutoFit/>
          </a:bodyPr>
          <a:lstStyle/>
          <a:p>
            <a:r>
              <a:rPr lang="en-GB" sz="1200" dirty="0"/>
              <a:t>Simplified version of image from Gilmore et al 2023: </a:t>
            </a:r>
            <a:r>
              <a:rPr lang="en-GB" sz="12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7"/>
              </a:rPr>
              <a:t>https://www.thelancet.com/journals/lancet/article/PIIS0140-6736(23)00013-2/fulltext</a:t>
            </a:r>
            <a:r>
              <a:rPr lang="en-GB" sz="1200" dirty="0"/>
              <a:t> </a:t>
            </a:r>
          </a:p>
        </p:txBody>
      </p:sp>
      <p:grpSp>
        <p:nvGrpSpPr>
          <p:cNvPr id="3" name="Group 2">
            <a:extLst>
              <a:ext uri="{FF2B5EF4-FFF2-40B4-BE49-F238E27FC236}">
                <a16:creationId xmlns:a16="http://schemas.microsoft.com/office/drawing/2014/main" id="{C506171F-1DFF-0EC0-3B05-6A083E5B3AC1}"/>
              </a:ext>
            </a:extLst>
          </p:cNvPr>
          <p:cNvGrpSpPr/>
          <p:nvPr/>
        </p:nvGrpSpPr>
        <p:grpSpPr>
          <a:xfrm>
            <a:off x="6768174" y="2671888"/>
            <a:ext cx="2520000" cy="2520000"/>
            <a:chOff x="6768174" y="2671888"/>
            <a:chExt cx="2520000" cy="2520000"/>
          </a:xfrm>
        </p:grpSpPr>
        <p:grpSp>
          <p:nvGrpSpPr>
            <p:cNvPr id="5" name="Group 4">
              <a:extLst>
                <a:ext uri="{FF2B5EF4-FFF2-40B4-BE49-F238E27FC236}">
                  <a16:creationId xmlns:a16="http://schemas.microsoft.com/office/drawing/2014/main" id="{28685432-CCCB-7988-33F8-BC3A0017E677}"/>
                </a:ext>
              </a:extLst>
            </p:cNvPr>
            <p:cNvGrpSpPr/>
            <p:nvPr/>
          </p:nvGrpSpPr>
          <p:grpSpPr>
            <a:xfrm flipV="1">
              <a:off x="6768174" y="2671888"/>
              <a:ext cx="2520000" cy="2520000"/>
              <a:chOff x="6911321" y="1691878"/>
              <a:chExt cx="3960000" cy="3960000"/>
            </a:xfrm>
          </p:grpSpPr>
          <p:sp>
            <p:nvSpPr>
              <p:cNvPr id="13" name="Partial Circle 12">
                <a:extLst>
                  <a:ext uri="{FF2B5EF4-FFF2-40B4-BE49-F238E27FC236}">
                    <a16:creationId xmlns:a16="http://schemas.microsoft.com/office/drawing/2014/main" id="{825C0633-A16A-EACD-CD9B-89C37691615C}"/>
                  </a:ext>
                </a:extLst>
              </p:cNvPr>
              <p:cNvSpPr/>
              <p:nvPr/>
            </p:nvSpPr>
            <p:spPr>
              <a:xfrm>
                <a:off x="6911321" y="1691878"/>
                <a:ext cx="3960000" cy="3960000"/>
              </a:xfrm>
              <a:prstGeom prst="pie">
                <a:avLst>
                  <a:gd name="adj1" fmla="val 0"/>
                  <a:gd name="adj2" fmla="val 10807959"/>
                </a:avLst>
              </a:prstGeom>
              <a:solidFill>
                <a:srgbClr val="A9E2F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sp>
            <p:nvSpPr>
              <p:cNvPr id="14" name="Partial Circle 13">
                <a:extLst>
                  <a:ext uri="{FF2B5EF4-FFF2-40B4-BE49-F238E27FC236}">
                    <a16:creationId xmlns:a16="http://schemas.microsoft.com/office/drawing/2014/main" id="{26D8A95E-F10E-AED6-5189-707E9820D878}"/>
                  </a:ext>
                </a:extLst>
              </p:cNvPr>
              <p:cNvSpPr/>
              <p:nvPr/>
            </p:nvSpPr>
            <p:spPr>
              <a:xfrm>
                <a:off x="7271321" y="2051699"/>
                <a:ext cx="3240000" cy="3240000"/>
              </a:xfrm>
              <a:prstGeom prst="pie">
                <a:avLst>
                  <a:gd name="adj1" fmla="val 0"/>
                  <a:gd name="adj2" fmla="val 1080795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sp>
            <p:nvSpPr>
              <p:cNvPr id="15" name="Partial Circle 14">
                <a:extLst>
                  <a:ext uri="{FF2B5EF4-FFF2-40B4-BE49-F238E27FC236}">
                    <a16:creationId xmlns:a16="http://schemas.microsoft.com/office/drawing/2014/main" id="{07AF30B0-5126-C1C0-5EAB-81D4643BFB06}"/>
                  </a:ext>
                </a:extLst>
              </p:cNvPr>
              <p:cNvSpPr/>
              <p:nvPr/>
            </p:nvSpPr>
            <p:spPr>
              <a:xfrm>
                <a:off x="7631321" y="2415911"/>
                <a:ext cx="2520000" cy="2520000"/>
              </a:xfrm>
              <a:prstGeom prst="pie">
                <a:avLst>
                  <a:gd name="adj1" fmla="val 0"/>
                  <a:gd name="adj2" fmla="val 1080795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sp>
            <p:nvSpPr>
              <p:cNvPr id="16" name="Partial Circle 15">
                <a:extLst>
                  <a:ext uri="{FF2B5EF4-FFF2-40B4-BE49-F238E27FC236}">
                    <a16:creationId xmlns:a16="http://schemas.microsoft.com/office/drawing/2014/main" id="{7008001F-3DFC-F41C-FA07-7C6549BB1865}"/>
                  </a:ext>
                </a:extLst>
              </p:cNvPr>
              <p:cNvSpPr/>
              <p:nvPr/>
            </p:nvSpPr>
            <p:spPr>
              <a:xfrm>
                <a:off x="7991321" y="2771699"/>
                <a:ext cx="1800000" cy="1800000"/>
              </a:xfrm>
              <a:prstGeom prst="pie">
                <a:avLst>
                  <a:gd name="adj1" fmla="val 0"/>
                  <a:gd name="adj2" fmla="val 1080795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grpSp>
        <p:grpSp>
          <p:nvGrpSpPr>
            <p:cNvPr id="6" name="Group 5">
              <a:extLst>
                <a:ext uri="{FF2B5EF4-FFF2-40B4-BE49-F238E27FC236}">
                  <a16:creationId xmlns:a16="http://schemas.microsoft.com/office/drawing/2014/main" id="{6A695FDC-ECC0-2918-8354-FD746132CB3E}"/>
                </a:ext>
              </a:extLst>
            </p:cNvPr>
            <p:cNvGrpSpPr/>
            <p:nvPr/>
          </p:nvGrpSpPr>
          <p:grpSpPr>
            <a:xfrm>
              <a:off x="7575640" y="2910535"/>
              <a:ext cx="932606" cy="876510"/>
              <a:chOff x="5736000" y="3500469"/>
              <a:chExt cx="1601110" cy="1600542"/>
            </a:xfrm>
          </p:grpSpPr>
          <p:sp>
            <p:nvSpPr>
              <p:cNvPr id="7" name="Rectangle 6">
                <a:extLst>
                  <a:ext uri="{FF2B5EF4-FFF2-40B4-BE49-F238E27FC236}">
                    <a16:creationId xmlns:a16="http://schemas.microsoft.com/office/drawing/2014/main" id="{FBF85518-ED03-CA37-B3DD-6FCDB2BF18B6}"/>
                  </a:ext>
                </a:extLst>
              </p:cNvPr>
              <p:cNvSpPr/>
              <p:nvPr/>
            </p:nvSpPr>
            <p:spPr>
              <a:xfrm>
                <a:off x="6180695" y="3500469"/>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9598A5B-34F2-3BF2-4F8D-512AA1480FA3}"/>
                  </a:ext>
                </a:extLst>
              </p:cNvPr>
              <p:cNvSpPr/>
              <p:nvPr/>
            </p:nvSpPr>
            <p:spPr>
              <a:xfrm>
                <a:off x="5736000" y="4381011"/>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4A78F75-9CAC-A456-8F76-9C05040E4CB5}"/>
                  </a:ext>
                </a:extLst>
              </p:cNvPr>
              <p:cNvSpPr/>
              <p:nvPr/>
            </p:nvSpPr>
            <p:spPr>
              <a:xfrm>
                <a:off x="6617110" y="4378769"/>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Money with solid fill">
                <a:extLst>
                  <a:ext uri="{FF2B5EF4-FFF2-40B4-BE49-F238E27FC236}">
                    <a16:creationId xmlns:a16="http://schemas.microsoft.com/office/drawing/2014/main" id="{EF65E4F7-D649-5905-51BC-3D1E7299600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70695" y="3581675"/>
                <a:ext cx="540000" cy="540000"/>
              </a:xfrm>
              <a:prstGeom prst="rect">
                <a:avLst/>
              </a:prstGeom>
            </p:spPr>
          </p:pic>
          <p:pic>
            <p:nvPicPr>
              <p:cNvPr id="11" name="Graphic 10" descr="Home1 with solid fill">
                <a:extLst>
                  <a:ext uri="{FF2B5EF4-FFF2-40B4-BE49-F238E27FC236}">
                    <a16:creationId xmlns:a16="http://schemas.microsoft.com/office/drawing/2014/main" id="{FED4AFD3-FA43-D26C-8981-0713494EDE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41185" y="4462010"/>
                <a:ext cx="540000" cy="540000"/>
              </a:xfrm>
              <a:prstGeom prst="rect">
                <a:avLst/>
              </a:prstGeom>
            </p:spPr>
          </p:pic>
          <p:pic>
            <p:nvPicPr>
              <p:cNvPr id="12" name="Graphic 11" descr="Table setting with solid fill">
                <a:extLst>
                  <a:ext uri="{FF2B5EF4-FFF2-40B4-BE49-F238E27FC236}">
                    <a16:creationId xmlns:a16="http://schemas.microsoft.com/office/drawing/2014/main" id="{72238FCD-A610-26CD-D947-EAE9B7DC692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07110" y="4494441"/>
                <a:ext cx="540000" cy="540000"/>
              </a:xfrm>
              <a:prstGeom prst="rect">
                <a:avLst/>
              </a:prstGeom>
            </p:spPr>
          </p:pic>
        </p:grpSp>
      </p:grpSp>
      <p:sp>
        <p:nvSpPr>
          <p:cNvPr id="17" name="TextBox 16">
            <a:extLst>
              <a:ext uri="{FF2B5EF4-FFF2-40B4-BE49-F238E27FC236}">
                <a16:creationId xmlns:a16="http://schemas.microsoft.com/office/drawing/2014/main" id="{29A14EB6-8AC6-7344-3855-756458743BC0}"/>
              </a:ext>
            </a:extLst>
          </p:cNvPr>
          <p:cNvSpPr txBox="1"/>
          <p:nvPr/>
        </p:nvSpPr>
        <p:spPr>
          <a:xfrm>
            <a:off x="4958219" y="2641933"/>
            <a:ext cx="1868545" cy="179165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1400" b="1" i="0" dirty="0">
                <a:solidFill>
                  <a:schemeClr val="accent6">
                    <a:lumMod val="75000"/>
                  </a:schemeClr>
                </a:solidFill>
                <a:effectLst/>
              </a:rPr>
              <a:t>Affecting underlying drivers and determinants of health</a:t>
            </a:r>
          </a:p>
        </p:txBody>
      </p:sp>
      <p:sp>
        <p:nvSpPr>
          <p:cNvPr id="18" name="Rectangle 17">
            <a:extLst>
              <a:ext uri="{FF2B5EF4-FFF2-40B4-BE49-F238E27FC236}">
                <a16:creationId xmlns:a16="http://schemas.microsoft.com/office/drawing/2014/main" id="{7EBDA419-FA47-0011-513B-8721C0D6969F}"/>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000" dirty="0">
                <a:solidFill>
                  <a:schemeClr val="accent6">
                    <a:lumMod val="50000"/>
                  </a:schemeClr>
                </a:solidFill>
                <a:effectLst/>
                <a:ea typeface="DengXian" panose="02010600030101010101" pitchFamily="2" charset="-122"/>
                <a:cs typeface="Times New Roman" panose="02020603050405020304" pitchFamily="18" charset="0"/>
              </a:rPr>
              <a:t>This document is part of CDoH Essentials (2024) Brook et al</a:t>
            </a:r>
          </a:p>
        </p:txBody>
      </p:sp>
    </p:spTree>
    <p:extLst>
      <p:ext uri="{BB962C8B-B14F-4D97-AF65-F5344CB8AC3E}">
        <p14:creationId xmlns:p14="http://schemas.microsoft.com/office/powerpoint/2010/main" val="304897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9"/>
                                        </p:tgtEl>
                                      </p:cBhvr>
                                    </p:animEffect>
                                    <p:animScale>
                                      <p:cBhvr>
                                        <p:cTn id="7" dur="2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up of a rope&#10;&#10;Description automatically generated with low confidence">
            <a:extLst>
              <a:ext uri="{FF2B5EF4-FFF2-40B4-BE49-F238E27FC236}">
                <a16:creationId xmlns:a16="http://schemas.microsoft.com/office/drawing/2014/main" id="{6C1129EB-55C6-DDE6-E0C6-E976161628C8}"/>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707A189-CA88-0B01-C35B-0CA655FDC36B}"/>
              </a:ext>
            </a:extLst>
          </p:cNvPr>
          <p:cNvSpPr>
            <a:spLocks noGrp="1"/>
          </p:cNvSpPr>
          <p:nvPr>
            <p:ph type="title"/>
          </p:nvPr>
        </p:nvSpPr>
        <p:spPr>
          <a:xfrm>
            <a:off x="0" y="0"/>
            <a:ext cx="12192000" cy="874643"/>
          </a:xfrm>
        </p:spPr>
        <p:txBody>
          <a:bodyPr>
            <a:normAutofit/>
          </a:bodyPr>
          <a:lstStyle/>
          <a:p>
            <a:pPr algn="ctr"/>
            <a:r>
              <a:rPr lang="en-GB" sz="4000" b="1" dirty="0"/>
              <a:t>Example: Alcohol industry &amp; Minimum Unit Pricing Policy</a:t>
            </a:r>
          </a:p>
        </p:txBody>
      </p:sp>
      <p:sp>
        <p:nvSpPr>
          <p:cNvPr id="3" name="Content Placeholder 2">
            <a:extLst>
              <a:ext uri="{FF2B5EF4-FFF2-40B4-BE49-F238E27FC236}">
                <a16:creationId xmlns:a16="http://schemas.microsoft.com/office/drawing/2014/main" id="{153541D1-4B7D-4BDA-48C4-9376F6FE93F1}"/>
              </a:ext>
            </a:extLst>
          </p:cNvPr>
          <p:cNvSpPr>
            <a:spLocks noGrp="1"/>
          </p:cNvSpPr>
          <p:nvPr>
            <p:ph idx="1"/>
          </p:nvPr>
        </p:nvSpPr>
        <p:spPr>
          <a:xfrm>
            <a:off x="838200" y="1666599"/>
            <a:ext cx="10515600" cy="4351338"/>
          </a:xfrm>
        </p:spPr>
        <p:txBody>
          <a:bodyPr>
            <a:normAutofit/>
          </a:bodyPr>
          <a:lstStyle/>
          <a:p>
            <a:pPr marL="0" indent="0">
              <a:buNone/>
            </a:pPr>
            <a:endParaRPr lang="en-GB" sz="3600" dirty="0"/>
          </a:p>
          <a:p>
            <a:pPr marL="0" indent="0">
              <a:buNone/>
            </a:pPr>
            <a:r>
              <a:rPr lang="en-GB" sz="3200" b="0" i="1" dirty="0">
                <a:effectLst/>
              </a:rPr>
              <a:t>‘[…] if we see their objective as not bringing it in at all they failed. But, actually, in the meantime they delayed it. They've tied it all up in knots. They've created a lot of doubt about it.’</a:t>
            </a:r>
          </a:p>
          <a:p>
            <a:pPr marL="0" indent="0">
              <a:buNone/>
            </a:pPr>
            <a:r>
              <a:rPr lang="en-GB" sz="3200" b="0" i="1" dirty="0">
                <a:effectLst/>
              </a:rPr>
              <a:t> </a:t>
            </a:r>
            <a:r>
              <a:rPr lang="en-GB" sz="2400" b="0" i="0" dirty="0">
                <a:effectLst/>
              </a:rPr>
              <a:t>(former civil servant quoted in Hawkins &amp; </a:t>
            </a:r>
            <a:r>
              <a:rPr lang="en-GB" sz="2400" b="0" i="0" dirty="0" err="1">
                <a:effectLst/>
              </a:rPr>
              <a:t>McCambridge</a:t>
            </a:r>
            <a:r>
              <a:rPr lang="en-GB" sz="2400" b="0" i="0" dirty="0">
                <a:effectLst/>
              </a:rPr>
              <a:t>, 2020)</a:t>
            </a:r>
            <a:endParaRPr lang="en-GB" sz="3600" dirty="0"/>
          </a:p>
        </p:txBody>
      </p:sp>
      <p:sp>
        <p:nvSpPr>
          <p:cNvPr id="7" name="TextBox 6">
            <a:extLst>
              <a:ext uri="{FF2B5EF4-FFF2-40B4-BE49-F238E27FC236}">
                <a16:creationId xmlns:a16="http://schemas.microsoft.com/office/drawing/2014/main" id="{DF691564-B584-CB49-C3B0-FC9D022E0F1E}"/>
              </a:ext>
            </a:extLst>
          </p:cNvPr>
          <p:cNvSpPr txBox="1"/>
          <p:nvPr/>
        </p:nvSpPr>
        <p:spPr>
          <a:xfrm>
            <a:off x="0" y="6013683"/>
            <a:ext cx="8666328" cy="830997"/>
          </a:xfrm>
          <a:prstGeom prst="rect">
            <a:avLst/>
          </a:prstGeom>
          <a:noFill/>
        </p:spPr>
        <p:txBody>
          <a:bodyPr wrap="square">
            <a:spAutoFit/>
          </a:bodyPr>
          <a:lstStyle/>
          <a:p>
            <a:r>
              <a:rPr lang="en-GB" sz="1600" i="0" dirty="0">
                <a:solidFill>
                  <a:srgbClr val="525151"/>
                </a:solidFill>
                <a:effectLst/>
              </a:rPr>
              <a:t>‘Tied up in a legal mess’: The alcohol industry's use of litigation to oppose minimum alcohol pricing in Scotland, Hawkins &amp; </a:t>
            </a:r>
            <a:r>
              <a:rPr lang="en-GB" sz="1600" i="0" dirty="0" err="1">
                <a:solidFill>
                  <a:srgbClr val="525151"/>
                </a:solidFill>
                <a:effectLst/>
              </a:rPr>
              <a:t>McCambridge</a:t>
            </a:r>
            <a:r>
              <a:rPr lang="en-GB" sz="1600" dirty="0">
                <a:solidFill>
                  <a:srgbClr val="525151"/>
                </a:solidFill>
              </a:rPr>
              <a:t>, 2020</a:t>
            </a:r>
            <a:endParaRPr lang="en-GB" sz="1600" dirty="0">
              <a:hlinkClick r:id="rId4"/>
            </a:endParaRPr>
          </a:p>
          <a:p>
            <a:r>
              <a:rPr lang="en-GB" sz="1600" dirty="0">
                <a:hlinkClick r:id="rId4"/>
              </a:rPr>
              <a:t>https://euppublishing.com/doi/full/10.3366/scot.2020.0304</a:t>
            </a:r>
            <a:r>
              <a:rPr lang="en-GB" sz="1600" dirty="0"/>
              <a:t> </a:t>
            </a:r>
          </a:p>
        </p:txBody>
      </p:sp>
      <p:sp>
        <p:nvSpPr>
          <p:cNvPr id="13" name="TextBox 12">
            <a:extLst>
              <a:ext uri="{FF2B5EF4-FFF2-40B4-BE49-F238E27FC236}">
                <a16:creationId xmlns:a16="http://schemas.microsoft.com/office/drawing/2014/main" id="{955AC0C5-B88C-6A3F-2601-664DE43CA6F7}"/>
              </a:ext>
            </a:extLst>
          </p:cNvPr>
          <p:cNvSpPr txBox="1"/>
          <p:nvPr/>
        </p:nvSpPr>
        <p:spPr>
          <a:xfrm>
            <a:off x="8666328" y="6548283"/>
            <a:ext cx="3525672" cy="261610"/>
          </a:xfrm>
          <a:prstGeom prst="rect">
            <a:avLst/>
          </a:prstGeom>
          <a:noFill/>
        </p:spPr>
        <p:txBody>
          <a:bodyPr wrap="square">
            <a:spAutoFit/>
          </a:bodyPr>
          <a:lstStyle/>
          <a:p>
            <a:pPr algn="r"/>
            <a:r>
              <a:rPr lang="en-GB" sz="1100" b="0" i="0" dirty="0">
                <a:solidFill>
                  <a:srgbClr val="191B26"/>
                </a:solidFill>
                <a:effectLst/>
                <a:latin typeface="Open Sans" panose="020B0606030504020204" pitchFamily="34" charset="0"/>
              </a:rPr>
              <a:t>Image by </a:t>
            </a:r>
            <a:r>
              <a:rPr lang="en-GB" sz="1100" b="0" i="0" u="sng" dirty="0">
                <a:solidFill>
                  <a:srgbClr val="191B26"/>
                </a:solidFill>
                <a:effectLst/>
                <a:latin typeface="Open Sans" panose="020B0606030504020204" pitchFamily="34" charset="0"/>
              </a:rPr>
              <a:t>Andrew Martin</a:t>
            </a:r>
            <a:r>
              <a:rPr lang="en-GB" sz="1100" b="0" i="0" dirty="0">
                <a:solidFill>
                  <a:srgbClr val="191B26"/>
                </a:solidFill>
                <a:effectLst/>
                <a:latin typeface="Open Sans" panose="020B0606030504020204" pitchFamily="34" charset="0"/>
              </a:rPr>
              <a:t> from </a:t>
            </a:r>
            <a:r>
              <a:rPr lang="en-GB" sz="1100" b="0" i="0" u="sng" dirty="0" err="1">
                <a:solidFill>
                  <a:srgbClr val="191B26"/>
                </a:solidFill>
                <a:effectLst/>
                <a:latin typeface="Open Sans" panose="020B0606030504020204" pitchFamily="34" charset="0"/>
                <a:hlinkClick r:id="rId5"/>
              </a:rPr>
              <a:t>Pixabay</a:t>
            </a:r>
            <a:r>
              <a:rPr lang="en-GB" sz="1100" b="0" i="0" dirty="0">
                <a:solidFill>
                  <a:srgbClr val="191B26"/>
                </a:solidFill>
                <a:effectLst/>
                <a:latin typeface="Open Sans" panose="020B0606030504020204" pitchFamily="34" charset="0"/>
              </a:rPr>
              <a:t> </a:t>
            </a:r>
            <a:endParaRPr lang="en-GB" sz="1100" dirty="0"/>
          </a:p>
        </p:txBody>
      </p:sp>
    </p:spTree>
    <p:extLst>
      <p:ext uri="{BB962C8B-B14F-4D97-AF65-F5344CB8AC3E}">
        <p14:creationId xmlns:p14="http://schemas.microsoft.com/office/powerpoint/2010/main" val="3384600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smoke&#10;&#10;Description automatically generated with medium confidence">
            <a:extLst>
              <a:ext uri="{FF2B5EF4-FFF2-40B4-BE49-F238E27FC236}">
                <a16:creationId xmlns:a16="http://schemas.microsoft.com/office/drawing/2014/main" id="{8E13A63E-3E91-3719-E1E5-CC2AB8F166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15689" y="-3318312"/>
            <a:ext cx="8121939" cy="12230685"/>
          </a:xfrm>
          <a:prstGeom prst="rect">
            <a:avLst/>
          </a:prstGeom>
        </p:spPr>
      </p:pic>
      <p:sp>
        <p:nvSpPr>
          <p:cNvPr id="3" name="TextBox 2">
            <a:extLst>
              <a:ext uri="{FF2B5EF4-FFF2-40B4-BE49-F238E27FC236}">
                <a16:creationId xmlns:a16="http://schemas.microsoft.com/office/drawing/2014/main" id="{9D6EDD63-CC21-5995-BBD2-E455A7B0A86E}"/>
              </a:ext>
            </a:extLst>
          </p:cNvPr>
          <p:cNvSpPr txBox="1"/>
          <p:nvPr/>
        </p:nvSpPr>
        <p:spPr>
          <a:xfrm>
            <a:off x="-28658" y="6235038"/>
            <a:ext cx="12257980" cy="646331"/>
          </a:xfrm>
          <a:prstGeom prst="rect">
            <a:avLst/>
          </a:prstGeom>
          <a:solidFill>
            <a:schemeClr val="bg2"/>
          </a:solidFill>
        </p:spPr>
        <p:txBody>
          <a:bodyPr wrap="square" rtlCol="0">
            <a:spAutoFit/>
          </a:bodyPr>
          <a:lstStyle/>
          <a:p>
            <a:r>
              <a:rPr lang="en-GB" dirty="0"/>
              <a:t>Acknowledgement: </a:t>
            </a:r>
            <a:r>
              <a:rPr lang="en-GB" sz="1800" b="0" i="0" u="none" strike="noStrike" baseline="0" dirty="0"/>
              <a:t>This material is reproduced from </a:t>
            </a:r>
            <a:r>
              <a:rPr lang="en-GB" sz="1800" b="0" i="0" u="none" strike="noStrike" baseline="0" dirty="0">
                <a:hlinkClick r:id="rId4"/>
              </a:rPr>
              <a:t>www.TobaccoTactics.org</a:t>
            </a:r>
            <a:r>
              <a:rPr lang="en-GB" sz="1800" b="0" i="0" u="none" strike="noStrike" baseline="0" dirty="0"/>
              <a:t> under a creative commons licence for non commercial use. Copyright © the University of Bath and used under permission of the University of Bath. All rights reserved.</a:t>
            </a:r>
            <a:endParaRPr lang="en-GB" dirty="0"/>
          </a:p>
        </p:txBody>
      </p:sp>
      <p:sp>
        <p:nvSpPr>
          <p:cNvPr id="5" name="TextBox 4">
            <a:extLst>
              <a:ext uri="{FF2B5EF4-FFF2-40B4-BE49-F238E27FC236}">
                <a16:creationId xmlns:a16="http://schemas.microsoft.com/office/drawing/2014/main" id="{2D56D3EE-FD52-AD47-67EE-91F54E41F747}"/>
              </a:ext>
            </a:extLst>
          </p:cNvPr>
          <p:cNvSpPr txBox="1"/>
          <p:nvPr/>
        </p:nvSpPr>
        <p:spPr>
          <a:xfrm>
            <a:off x="447758" y="685178"/>
            <a:ext cx="5375116" cy="646331"/>
          </a:xfrm>
          <a:prstGeom prst="rect">
            <a:avLst/>
          </a:prstGeom>
          <a:solidFill>
            <a:schemeClr val="bg2"/>
          </a:solidFill>
        </p:spPr>
        <p:txBody>
          <a:bodyPr wrap="square">
            <a:spAutoFit/>
          </a:bodyPr>
          <a:lstStyle/>
          <a:p>
            <a:r>
              <a:rPr lang="en-GB" dirty="0">
                <a:solidFill>
                  <a:srgbClr val="222222"/>
                </a:solidFill>
                <a:effectLst/>
                <a:latin typeface="Lora-Italic"/>
              </a:rPr>
              <a:t> “…The most certain way to reduce consumption is through price.” (Philip Morris, Australia, 1983)</a:t>
            </a:r>
          </a:p>
        </p:txBody>
      </p:sp>
      <p:sp>
        <p:nvSpPr>
          <p:cNvPr id="7" name="TextBox 6">
            <a:extLst>
              <a:ext uri="{FF2B5EF4-FFF2-40B4-BE49-F238E27FC236}">
                <a16:creationId xmlns:a16="http://schemas.microsoft.com/office/drawing/2014/main" id="{630FF105-3D4C-28E0-AF32-26A5AF26F474}"/>
              </a:ext>
            </a:extLst>
          </p:cNvPr>
          <p:cNvSpPr txBox="1"/>
          <p:nvPr/>
        </p:nvSpPr>
        <p:spPr>
          <a:xfrm>
            <a:off x="3970751" y="2136338"/>
            <a:ext cx="6093912" cy="2585323"/>
          </a:xfrm>
          <a:prstGeom prst="rect">
            <a:avLst/>
          </a:prstGeom>
          <a:solidFill>
            <a:schemeClr val="bg2"/>
          </a:solidFill>
        </p:spPr>
        <p:txBody>
          <a:bodyPr wrap="square">
            <a:spAutoFit/>
          </a:bodyPr>
          <a:lstStyle/>
          <a:p>
            <a:r>
              <a:rPr lang="en-GB" dirty="0">
                <a:solidFill>
                  <a:srgbClr val="222222"/>
                </a:solidFill>
                <a:effectLst/>
                <a:latin typeface="Lora-Italic"/>
              </a:rPr>
              <a:t>“…Of all the concerns, there is one – taxation – which alarms us the most. While marketing restrictions and public and passive smoking do depress volume, in our experience taxation depresses it much more severely. Our concern for taxation is, therefore, central to our thinking about smoking and health. It has historically been the area to which we have devoted most resources and for the foreseeable future, I think things will stay that way almost everywhere”.</a:t>
            </a:r>
          </a:p>
        </p:txBody>
      </p:sp>
    </p:spTree>
    <p:extLst>
      <p:ext uri="{BB962C8B-B14F-4D97-AF65-F5344CB8AC3E}">
        <p14:creationId xmlns:p14="http://schemas.microsoft.com/office/powerpoint/2010/main" val="2527386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a:extLst>
              <a:ext uri="{FF2B5EF4-FFF2-40B4-BE49-F238E27FC236}">
                <a16:creationId xmlns:a16="http://schemas.microsoft.com/office/drawing/2014/main" id="{FF79FF02-FDBF-2ED9-A9D8-92FE6D3EF18F}"/>
              </a:ext>
            </a:extLst>
          </p:cNvPr>
          <p:cNvSpPr/>
          <p:nvPr/>
        </p:nvSpPr>
        <p:spPr>
          <a:xfrm>
            <a:off x="2453826" y="2897975"/>
            <a:ext cx="1260000" cy="1260000"/>
          </a:xfrm>
          <a:prstGeom prst="ellipse">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Reputation management</a:t>
            </a:r>
          </a:p>
        </p:txBody>
      </p:sp>
      <p:sp>
        <p:nvSpPr>
          <p:cNvPr id="2" name="Rectangle 1">
            <a:extLst>
              <a:ext uri="{FF2B5EF4-FFF2-40B4-BE49-F238E27FC236}">
                <a16:creationId xmlns:a16="http://schemas.microsoft.com/office/drawing/2014/main" id="{6F556B54-D4CD-4F56-81CB-14A6E15E7150}"/>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2B193ECF-A3A9-AB56-448D-14B41B99B287}"/>
              </a:ext>
            </a:extLst>
          </p:cNvPr>
          <p:cNvSpPr>
            <a:spLocks noGrp="1"/>
          </p:cNvSpPr>
          <p:nvPr>
            <p:ph type="title"/>
          </p:nvPr>
        </p:nvSpPr>
        <p:spPr>
          <a:xfrm>
            <a:off x="0" y="1"/>
            <a:ext cx="12192000" cy="1036320"/>
          </a:xfrm>
          <a:solidFill>
            <a:schemeClr val="accent6">
              <a:lumMod val="40000"/>
              <a:lumOff val="60000"/>
            </a:schemeClr>
          </a:solidFill>
        </p:spPr>
        <p:txBody>
          <a:bodyPr>
            <a:normAutofit/>
          </a:bodyPr>
          <a:lstStyle/>
          <a:p>
            <a:pPr algn="ctr"/>
            <a:r>
              <a:rPr lang="en-GB" dirty="0"/>
              <a:t>How do Commercial Determinants affect health?</a:t>
            </a:r>
          </a:p>
        </p:txBody>
      </p:sp>
      <p:grpSp>
        <p:nvGrpSpPr>
          <p:cNvPr id="22" name="Group 21">
            <a:extLst>
              <a:ext uri="{FF2B5EF4-FFF2-40B4-BE49-F238E27FC236}">
                <a16:creationId xmlns:a16="http://schemas.microsoft.com/office/drawing/2014/main" id="{00FB5095-414C-6AB5-0493-2F2701147172}"/>
              </a:ext>
            </a:extLst>
          </p:cNvPr>
          <p:cNvGrpSpPr/>
          <p:nvPr/>
        </p:nvGrpSpPr>
        <p:grpSpPr>
          <a:xfrm>
            <a:off x="9648174" y="2390007"/>
            <a:ext cx="2160001" cy="2216080"/>
            <a:chOff x="5016000" y="2292920"/>
            <a:chExt cx="2160001" cy="2216080"/>
          </a:xfrm>
        </p:grpSpPr>
        <p:sp>
          <p:nvSpPr>
            <p:cNvPr id="23" name="Oval 22">
              <a:extLst>
                <a:ext uri="{FF2B5EF4-FFF2-40B4-BE49-F238E27FC236}">
                  <a16:creationId xmlns:a16="http://schemas.microsoft.com/office/drawing/2014/main" id="{5A1FB354-B28D-7FB2-BAEE-C620F26A1813}"/>
                </a:ext>
              </a:extLst>
            </p:cNvPr>
            <p:cNvSpPr/>
            <p:nvPr/>
          </p:nvSpPr>
          <p:spPr>
            <a:xfrm>
              <a:off x="5016000" y="2349000"/>
              <a:ext cx="2160000" cy="2160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descr="Users with solid fill">
              <a:extLst>
                <a:ext uri="{FF2B5EF4-FFF2-40B4-BE49-F238E27FC236}">
                  <a16:creationId xmlns:a16="http://schemas.microsoft.com/office/drawing/2014/main" id="{7CEB801F-4174-90C1-B055-AC1D497D89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6000" y="2292920"/>
              <a:ext cx="720000" cy="720000"/>
            </a:xfrm>
            <a:prstGeom prst="rect">
              <a:avLst/>
            </a:prstGeom>
          </p:spPr>
        </p:pic>
        <p:sp>
          <p:nvSpPr>
            <p:cNvPr id="25" name="TextBox 24">
              <a:extLst>
                <a:ext uri="{FF2B5EF4-FFF2-40B4-BE49-F238E27FC236}">
                  <a16:creationId xmlns:a16="http://schemas.microsoft.com/office/drawing/2014/main" id="{FCF41A81-D2B4-7512-D4CA-F42519894107}"/>
                </a:ext>
              </a:extLst>
            </p:cNvPr>
            <p:cNvSpPr txBox="1"/>
            <p:nvPr/>
          </p:nvSpPr>
          <p:spPr>
            <a:xfrm>
              <a:off x="5016001" y="3127285"/>
              <a:ext cx="2160000" cy="692497"/>
            </a:xfrm>
            <a:prstGeom prst="rect">
              <a:avLst/>
            </a:prstGeom>
            <a:noFill/>
          </p:spPr>
          <p:txBody>
            <a:bodyPr wrap="square" rtlCol="0">
              <a:spAutoFit/>
            </a:bodyPr>
            <a:lstStyle/>
            <a:p>
              <a:pPr algn="ctr"/>
              <a:r>
                <a:rPr lang="en-GB" sz="1400" dirty="0">
                  <a:solidFill>
                    <a:schemeClr val="bg1"/>
                  </a:solidFill>
                </a:rPr>
                <a:t>Early deaths and ill-health</a:t>
              </a:r>
            </a:p>
            <a:p>
              <a:pPr algn="ctr"/>
              <a:endParaRPr lang="en-GB" sz="1000" dirty="0">
                <a:solidFill>
                  <a:schemeClr val="bg1"/>
                </a:solidFill>
              </a:endParaRPr>
            </a:p>
            <a:p>
              <a:pPr algn="ctr"/>
              <a:r>
                <a:rPr lang="en-GB" sz="100" dirty="0">
                  <a:solidFill>
                    <a:schemeClr val="bg1"/>
                  </a:solidFill>
                </a:rPr>
                <a:t> </a:t>
              </a:r>
              <a:endParaRPr lang="en-GB" sz="1000" dirty="0">
                <a:solidFill>
                  <a:schemeClr val="bg1"/>
                </a:solidFill>
              </a:endParaRPr>
            </a:p>
            <a:p>
              <a:pPr algn="ctr"/>
              <a:r>
                <a:rPr lang="en-GB" sz="1400" dirty="0">
                  <a:solidFill>
                    <a:schemeClr val="bg1"/>
                  </a:solidFill>
                </a:rPr>
                <a:t>Inequalities </a:t>
              </a:r>
            </a:p>
          </p:txBody>
        </p:sp>
        <p:pic>
          <p:nvPicPr>
            <p:cNvPr id="26" name="Graphic 25" descr="Weights Uneven with solid fill">
              <a:extLst>
                <a:ext uri="{FF2B5EF4-FFF2-40B4-BE49-F238E27FC236}">
                  <a16:creationId xmlns:a16="http://schemas.microsoft.com/office/drawing/2014/main" id="{6BD0AC06-90C8-B5AF-E7E4-1ADDAAF5F6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0000" y="3871800"/>
              <a:ext cx="612000" cy="612000"/>
            </a:xfrm>
            <a:prstGeom prst="rect">
              <a:avLst/>
            </a:prstGeom>
          </p:spPr>
        </p:pic>
      </p:grpSp>
      <p:sp>
        <p:nvSpPr>
          <p:cNvPr id="27" name="TextBox 26">
            <a:extLst>
              <a:ext uri="{FF2B5EF4-FFF2-40B4-BE49-F238E27FC236}">
                <a16:creationId xmlns:a16="http://schemas.microsoft.com/office/drawing/2014/main" id="{5351E534-0198-4781-D384-A1EBA4079FBC}"/>
              </a:ext>
            </a:extLst>
          </p:cNvPr>
          <p:cNvSpPr txBox="1"/>
          <p:nvPr/>
        </p:nvSpPr>
        <p:spPr>
          <a:xfrm>
            <a:off x="3713826" y="1883091"/>
            <a:ext cx="5873846" cy="66008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2200" b="1" i="0" dirty="0">
                <a:solidFill>
                  <a:schemeClr val="accent6">
                    <a:lumMod val="75000"/>
                  </a:schemeClr>
                </a:solidFill>
                <a:effectLst/>
              </a:rPr>
              <a:t>Maximising use of harmful products</a:t>
            </a:r>
          </a:p>
        </p:txBody>
      </p:sp>
      <p:sp>
        <p:nvSpPr>
          <p:cNvPr id="29" name="Oval 28">
            <a:extLst>
              <a:ext uri="{FF2B5EF4-FFF2-40B4-BE49-F238E27FC236}">
                <a16:creationId xmlns:a16="http://schemas.microsoft.com/office/drawing/2014/main" id="{2748A522-3C5B-3A5A-6E7B-4DA78DF20B7E}"/>
              </a:ext>
            </a:extLst>
          </p:cNvPr>
          <p:cNvSpPr/>
          <p:nvPr/>
        </p:nvSpPr>
        <p:spPr>
          <a:xfrm>
            <a:off x="2543826" y="1947607"/>
            <a:ext cx="1080000" cy="1080000"/>
          </a:xfrm>
          <a:prstGeom prst="ellipse">
            <a:avLst/>
          </a:prstGeom>
          <a:solidFill>
            <a:srgbClr val="A9E2F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Political</a:t>
            </a:r>
          </a:p>
        </p:txBody>
      </p:sp>
      <p:sp>
        <p:nvSpPr>
          <p:cNvPr id="30" name="Oval 29">
            <a:extLst>
              <a:ext uri="{FF2B5EF4-FFF2-40B4-BE49-F238E27FC236}">
                <a16:creationId xmlns:a16="http://schemas.microsoft.com/office/drawing/2014/main" id="{CD1E9E11-6855-591A-13C6-B31C8340637A}"/>
              </a:ext>
            </a:extLst>
          </p:cNvPr>
          <p:cNvSpPr/>
          <p:nvPr/>
        </p:nvSpPr>
        <p:spPr>
          <a:xfrm>
            <a:off x="3369292" y="2516390"/>
            <a:ext cx="1080000" cy="1080000"/>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Scientific</a:t>
            </a:r>
          </a:p>
        </p:txBody>
      </p:sp>
      <p:sp>
        <p:nvSpPr>
          <p:cNvPr id="31" name="Oval 30">
            <a:extLst>
              <a:ext uri="{FF2B5EF4-FFF2-40B4-BE49-F238E27FC236}">
                <a16:creationId xmlns:a16="http://schemas.microsoft.com/office/drawing/2014/main" id="{932C0833-A1AD-6164-C28B-4A739F4FE982}"/>
              </a:ext>
            </a:extLst>
          </p:cNvPr>
          <p:cNvSpPr/>
          <p:nvPr/>
        </p:nvSpPr>
        <p:spPr>
          <a:xfrm>
            <a:off x="3369292" y="3406636"/>
            <a:ext cx="1080000" cy="1080000"/>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Marketing</a:t>
            </a:r>
          </a:p>
        </p:txBody>
      </p:sp>
      <p:sp>
        <p:nvSpPr>
          <p:cNvPr id="32" name="Oval 31">
            <a:extLst>
              <a:ext uri="{FF2B5EF4-FFF2-40B4-BE49-F238E27FC236}">
                <a16:creationId xmlns:a16="http://schemas.microsoft.com/office/drawing/2014/main" id="{FFB8DBCE-EBDF-7D00-0894-4EDEF04F2C48}"/>
              </a:ext>
            </a:extLst>
          </p:cNvPr>
          <p:cNvSpPr/>
          <p:nvPr/>
        </p:nvSpPr>
        <p:spPr>
          <a:xfrm>
            <a:off x="1715598" y="3373888"/>
            <a:ext cx="1116000" cy="1116000"/>
          </a:xfrm>
          <a:prstGeom prst="ellipse">
            <a:avLst/>
          </a:prstGeom>
          <a:solidFill>
            <a:srgbClr val="FF999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Labour &amp; employment</a:t>
            </a:r>
          </a:p>
        </p:txBody>
      </p:sp>
      <p:sp>
        <p:nvSpPr>
          <p:cNvPr id="33" name="Oval 32">
            <a:extLst>
              <a:ext uri="{FF2B5EF4-FFF2-40B4-BE49-F238E27FC236}">
                <a16:creationId xmlns:a16="http://schemas.microsoft.com/office/drawing/2014/main" id="{CE2C568B-1DFC-DA58-9E7F-D22E88CC19DC}"/>
              </a:ext>
            </a:extLst>
          </p:cNvPr>
          <p:cNvSpPr/>
          <p:nvPr/>
        </p:nvSpPr>
        <p:spPr>
          <a:xfrm>
            <a:off x="1719387" y="2516390"/>
            <a:ext cx="1080000" cy="1080000"/>
          </a:xfrm>
          <a:prstGeom prst="ellipse">
            <a:avLst/>
          </a:prstGeom>
          <a:solidFill>
            <a:srgbClr val="CCCC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Financial</a:t>
            </a:r>
          </a:p>
        </p:txBody>
      </p:sp>
      <p:sp>
        <p:nvSpPr>
          <p:cNvPr id="34" name="Oval 33">
            <a:extLst>
              <a:ext uri="{FF2B5EF4-FFF2-40B4-BE49-F238E27FC236}">
                <a16:creationId xmlns:a16="http://schemas.microsoft.com/office/drawing/2014/main" id="{B480FF51-B0ED-992B-8444-483531D30CF0}"/>
              </a:ext>
            </a:extLst>
          </p:cNvPr>
          <p:cNvSpPr/>
          <p:nvPr/>
        </p:nvSpPr>
        <p:spPr>
          <a:xfrm>
            <a:off x="2525826" y="3999557"/>
            <a:ext cx="1116000" cy="1116000"/>
          </a:xfrm>
          <a:prstGeom prst="ellipse">
            <a:avLst/>
          </a:prstGeom>
          <a:solidFill>
            <a:schemeClr val="accent6">
              <a:lumMod val="40000"/>
              <a:lumOff val="6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Supply chain &amp; waste</a:t>
            </a:r>
          </a:p>
        </p:txBody>
      </p:sp>
      <p:sp>
        <p:nvSpPr>
          <p:cNvPr id="35" name="TextBox 34">
            <a:extLst>
              <a:ext uri="{FF2B5EF4-FFF2-40B4-BE49-F238E27FC236}">
                <a16:creationId xmlns:a16="http://schemas.microsoft.com/office/drawing/2014/main" id="{4DE514A6-E46A-123F-913E-3FF6A053DD1F}"/>
              </a:ext>
            </a:extLst>
          </p:cNvPr>
          <p:cNvSpPr txBox="1"/>
          <p:nvPr/>
        </p:nvSpPr>
        <p:spPr>
          <a:xfrm>
            <a:off x="3767826" y="4442392"/>
            <a:ext cx="5873847" cy="66008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2200" b="1" dirty="0">
                <a:solidFill>
                  <a:schemeClr val="accent6">
                    <a:lumMod val="75000"/>
                  </a:schemeClr>
                </a:solidFill>
              </a:rPr>
              <a:t>Profit prioritised over health and society</a:t>
            </a:r>
            <a:endParaRPr lang="en-GB" sz="2200" b="1" i="0" dirty="0">
              <a:solidFill>
                <a:schemeClr val="accent6">
                  <a:lumMod val="75000"/>
                </a:schemeClr>
              </a:solidFill>
              <a:effectLst/>
            </a:endParaRPr>
          </a:p>
        </p:txBody>
      </p:sp>
      <p:sp>
        <p:nvSpPr>
          <p:cNvPr id="38" name="TextBox 37">
            <a:extLst>
              <a:ext uri="{FF2B5EF4-FFF2-40B4-BE49-F238E27FC236}">
                <a16:creationId xmlns:a16="http://schemas.microsoft.com/office/drawing/2014/main" id="{7E009706-A6F3-D9D3-9A67-D01238EB9293}"/>
              </a:ext>
            </a:extLst>
          </p:cNvPr>
          <p:cNvSpPr txBox="1"/>
          <p:nvPr/>
        </p:nvSpPr>
        <p:spPr>
          <a:xfrm>
            <a:off x="6540318" y="6097061"/>
            <a:ext cx="5651682" cy="461665"/>
          </a:xfrm>
          <a:prstGeom prst="rect">
            <a:avLst/>
          </a:prstGeom>
          <a:noFill/>
        </p:spPr>
        <p:txBody>
          <a:bodyPr wrap="square">
            <a:spAutoFit/>
          </a:bodyPr>
          <a:lstStyle/>
          <a:p>
            <a:r>
              <a:rPr lang="en-GB" sz="1200" dirty="0"/>
              <a:t>Simplified version of image from Gilmore et al 2023: </a:t>
            </a:r>
            <a:r>
              <a:rPr lang="en-GB" sz="12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7"/>
              </a:rPr>
              <a:t>https://www.thelancet.com/journals/lancet/article/PIIS0140-6736(23)00013-2/fulltext</a:t>
            </a:r>
            <a:r>
              <a:rPr lang="en-GB" sz="1200" dirty="0"/>
              <a:t> </a:t>
            </a:r>
          </a:p>
        </p:txBody>
      </p:sp>
      <p:grpSp>
        <p:nvGrpSpPr>
          <p:cNvPr id="5" name="Group 4">
            <a:extLst>
              <a:ext uri="{FF2B5EF4-FFF2-40B4-BE49-F238E27FC236}">
                <a16:creationId xmlns:a16="http://schemas.microsoft.com/office/drawing/2014/main" id="{1CE693AB-43B1-0E2A-6D0D-0E5B830AB190}"/>
              </a:ext>
            </a:extLst>
          </p:cNvPr>
          <p:cNvGrpSpPr/>
          <p:nvPr/>
        </p:nvGrpSpPr>
        <p:grpSpPr>
          <a:xfrm>
            <a:off x="6768174" y="2671888"/>
            <a:ext cx="2520000" cy="2520000"/>
            <a:chOff x="6768174" y="2671888"/>
            <a:chExt cx="2520000" cy="2520000"/>
          </a:xfrm>
        </p:grpSpPr>
        <p:grpSp>
          <p:nvGrpSpPr>
            <p:cNvPr id="6" name="Group 5">
              <a:extLst>
                <a:ext uri="{FF2B5EF4-FFF2-40B4-BE49-F238E27FC236}">
                  <a16:creationId xmlns:a16="http://schemas.microsoft.com/office/drawing/2014/main" id="{E8164A2A-5A60-1C79-04E2-2DF546EE515D}"/>
                </a:ext>
              </a:extLst>
            </p:cNvPr>
            <p:cNvGrpSpPr/>
            <p:nvPr/>
          </p:nvGrpSpPr>
          <p:grpSpPr>
            <a:xfrm flipV="1">
              <a:off x="6768174" y="2671888"/>
              <a:ext cx="2520000" cy="2520000"/>
              <a:chOff x="6911321" y="1691878"/>
              <a:chExt cx="3960000" cy="3960000"/>
            </a:xfrm>
          </p:grpSpPr>
          <p:sp>
            <p:nvSpPr>
              <p:cNvPr id="14" name="Partial Circle 13">
                <a:extLst>
                  <a:ext uri="{FF2B5EF4-FFF2-40B4-BE49-F238E27FC236}">
                    <a16:creationId xmlns:a16="http://schemas.microsoft.com/office/drawing/2014/main" id="{6528C60C-3030-EC03-62F2-D3E2570DB536}"/>
                  </a:ext>
                </a:extLst>
              </p:cNvPr>
              <p:cNvSpPr/>
              <p:nvPr/>
            </p:nvSpPr>
            <p:spPr>
              <a:xfrm>
                <a:off x="6911321" y="1691878"/>
                <a:ext cx="3960000" cy="3960000"/>
              </a:xfrm>
              <a:prstGeom prst="pie">
                <a:avLst>
                  <a:gd name="adj1" fmla="val 0"/>
                  <a:gd name="adj2" fmla="val 10807959"/>
                </a:avLst>
              </a:prstGeom>
              <a:solidFill>
                <a:srgbClr val="A9E2F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sp>
            <p:nvSpPr>
              <p:cNvPr id="15" name="Partial Circle 14">
                <a:extLst>
                  <a:ext uri="{FF2B5EF4-FFF2-40B4-BE49-F238E27FC236}">
                    <a16:creationId xmlns:a16="http://schemas.microsoft.com/office/drawing/2014/main" id="{EA43F5F4-65BF-37C7-7861-EA7EDB41382A}"/>
                  </a:ext>
                </a:extLst>
              </p:cNvPr>
              <p:cNvSpPr/>
              <p:nvPr/>
            </p:nvSpPr>
            <p:spPr>
              <a:xfrm>
                <a:off x="7271321" y="2051699"/>
                <a:ext cx="3240000" cy="3240000"/>
              </a:xfrm>
              <a:prstGeom prst="pie">
                <a:avLst>
                  <a:gd name="adj1" fmla="val 0"/>
                  <a:gd name="adj2" fmla="val 1080795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sp>
            <p:nvSpPr>
              <p:cNvPr id="16" name="Partial Circle 15">
                <a:extLst>
                  <a:ext uri="{FF2B5EF4-FFF2-40B4-BE49-F238E27FC236}">
                    <a16:creationId xmlns:a16="http://schemas.microsoft.com/office/drawing/2014/main" id="{0172F6F0-E015-B35C-F19C-69E3C275A4D4}"/>
                  </a:ext>
                </a:extLst>
              </p:cNvPr>
              <p:cNvSpPr/>
              <p:nvPr/>
            </p:nvSpPr>
            <p:spPr>
              <a:xfrm>
                <a:off x="7631321" y="2415911"/>
                <a:ext cx="2520000" cy="2520000"/>
              </a:xfrm>
              <a:prstGeom prst="pie">
                <a:avLst>
                  <a:gd name="adj1" fmla="val 0"/>
                  <a:gd name="adj2" fmla="val 1080795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sp>
            <p:nvSpPr>
              <p:cNvPr id="17" name="Partial Circle 16">
                <a:extLst>
                  <a:ext uri="{FF2B5EF4-FFF2-40B4-BE49-F238E27FC236}">
                    <a16:creationId xmlns:a16="http://schemas.microsoft.com/office/drawing/2014/main" id="{3E502BCB-8187-7C75-4179-0E881767DF8D}"/>
                  </a:ext>
                </a:extLst>
              </p:cNvPr>
              <p:cNvSpPr/>
              <p:nvPr/>
            </p:nvSpPr>
            <p:spPr>
              <a:xfrm>
                <a:off x="7991321" y="2771699"/>
                <a:ext cx="1800000" cy="1800000"/>
              </a:xfrm>
              <a:prstGeom prst="pie">
                <a:avLst>
                  <a:gd name="adj1" fmla="val 0"/>
                  <a:gd name="adj2" fmla="val 1080795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grpSp>
        <p:grpSp>
          <p:nvGrpSpPr>
            <p:cNvPr id="7" name="Group 6">
              <a:extLst>
                <a:ext uri="{FF2B5EF4-FFF2-40B4-BE49-F238E27FC236}">
                  <a16:creationId xmlns:a16="http://schemas.microsoft.com/office/drawing/2014/main" id="{DFC92E63-C752-A801-F3AC-A76A3EC0765B}"/>
                </a:ext>
              </a:extLst>
            </p:cNvPr>
            <p:cNvGrpSpPr/>
            <p:nvPr/>
          </p:nvGrpSpPr>
          <p:grpSpPr>
            <a:xfrm>
              <a:off x="7575640" y="2910535"/>
              <a:ext cx="932606" cy="876510"/>
              <a:chOff x="5736000" y="3500469"/>
              <a:chExt cx="1601110" cy="1600542"/>
            </a:xfrm>
          </p:grpSpPr>
          <p:sp>
            <p:nvSpPr>
              <p:cNvPr id="8" name="Rectangle 7">
                <a:extLst>
                  <a:ext uri="{FF2B5EF4-FFF2-40B4-BE49-F238E27FC236}">
                    <a16:creationId xmlns:a16="http://schemas.microsoft.com/office/drawing/2014/main" id="{713CBEA1-FA6D-88BF-C14D-1537809BD1D1}"/>
                  </a:ext>
                </a:extLst>
              </p:cNvPr>
              <p:cNvSpPr/>
              <p:nvPr/>
            </p:nvSpPr>
            <p:spPr>
              <a:xfrm>
                <a:off x="6180695" y="3500469"/>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6B248F9-C763-E50D-3146-F97C2A2FD79B}"/>
                  </a:ext>
                </a:extLst>
              </p:cNvPr>
              <p:cNvSpPr/>
              <p:nvPr/>
            </p:nvSpPr>
            <p:spPr>
              <a:xfrm>
                <a:off x="5736000" y="4381011"/>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D022CFA-8D66-DB1D-7E42-2B9A32273011}"/>
                  </a:ext>
                </a:extLst>
              </p:cNvPr>
              <p:cNvSpPr/>
              <p:nvPr/>
            </p:nvSpPr>
            <p:spPr>
              <a:xfrm>
                <a:off x="6617110" y="4378769"/>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Money with solid fill">
                <a:extLst>
                  <a:ext uri="{FF2B5EF4-FFF2-40B4-BE49-F238E27FC236}">
                    <a16:creationId xmlns:a16="http://schemas.microsoft.com/office/drawing/2014/main" id="{6C676657-5B06-2CF8-D7B5-43599811DC6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70695" y="3581675"/>
                <a:ext cx="540000" cy="540000"/>
              </a:xfrm>
              <a:prstGeom prst="rect">
                <a:avLst/>
              </a:prstGeom>
            </p:spPr>
          </p:pic>
          <p:pic>
            <p:nvPicPr>
              <p:cNvPr id="12" name="Graphic 11" descr="Home1 with solid fill">
                <a:extLst>
                  <a:ext uri="{FF2B5EF4-FFF2-40B4-BE49-F238E27FC236}">
                    <a16:creationId xmlns:a16="http://schemas.microsoft.com/office/drawing/2014/main" id="{20D934DD-D018-7508-0FEE-8FF2DB37A69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41185" y="4462010"/>
                <a:ext cx="540000" cy="540000"/>
              </a:xfrm>
              <a:prstGeom prst="rect">
                <a:avLst/>
              </a:prstGeom>
            </p:spPr>
          </p:pic>
          <p:pic>
            <p:nvPicPr>
              <p:cNvPr id="13" name="Graphic 12" descr="Table setting with solid fill">
                <a:extLst>
                  <a:ext uri="{FF2B5EF4-FFF2-40B4-BE49-F238E27FC236}">
                    <a16:creationId xmlns:a16="http://schemas.microsoft.com/office/drawing/2014/main" id="{9C6437CD-0895-5C8F-34A1-18DB18989DC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07110" y="4494441"/>
                <a:ext cx="540000" cy="540000"/>
              </a:xfrm>
              <a:prstGeom prst="rect">
                <a:avLst/>
              </a:prstGeom>
            </p:spPr>
          </p:pic>
        </p:grpSp>
      </p:grpSp>
      <p:sp>
        <p:nvSpPr>
          <p:cNvPr id="18" name="TextBox 17">
            <a:extLst>
              <a:ext uri="{FF2B5EF4-FFF2-40B4-BE49-F238E27FC236}">
                <a16:creationId xmlns:a16="http://schemas.microsoft.com/office/drawing/2014/main" id="{8AFB474E-3D21-C234-24C2-DAF25FAD52FA}"/>
              </a:ext>
            </a:extLst>
          </p:cNvPr>
          <p:cNvSpPr txBox="1"/>
          <p:nvPr/>
        </p:nvSpPr>
        <p:spPr>
          <a:xfrm>
            <a:off x="4958219" y="2641933"/>
            <a:ext cx="1868545" cy="179165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1400" b="1" i="0" dirty="0">
                <a:solidFill>
                  <a:schemeClr val="accent6">
                    <a:lumMod val="75000"/>
                  </a:schemeClr>
                </a:solidFill>
                <a:effectLst/>
              </a:rPr>
              <a:t>Affecting underlying drivers and determinants of health</a:t>
            </a:r>
          </a:p>
        </p:txBody>
      </p:sp>
      <p:sp>
        <p:nvSpPr>
          <p:cNvPr id="3" name="Rectangle 2">
            <a:extLst>
              <a:ext uri="{FF2B5EF4-FFF2-40B4-BE49-F238E27FC236}">
                <a16:creationId xmlns:a16="http://schemas.microsoft.com/office/drawing/2014/main" id="{1394E3CC-4928-A95B-50A6-3AF9D693CF4A}"/>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000" dirty="0">
                <a:solidFill>
                  <a:schemeClr val="accent6">
                    <a:lumMod val="50000"/>
                  </a:schemeClr>
                </a:solidFill>
                <a:effectLst/>
                <a:ea typeface="DengXian" panose="02010600030101010101" pitchFamily="2" charset="-122"/>
                <a:cs typeface="Times New Roman" panose="02020603050405020304" pitchFamily="18" charset="0"/>
              </a:rPr>
              <a:t>This document is part of CDoH Essentials (2024) Brook et al</a:t>
            </a:r>
          </a:p>
        </p:txBody>
      </p:sp>
    </p:spTree>
    <p:extLst>
      <p:ext uri="{BB962C8B-B14F-4D97-AF65-F5344CB8AC3E}">
        <p14:creationId xmlns:p14="http://schemas.microsoft.com/office/powerpoint/2010/main" val="104362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0"/>
                                        </p:tgtEl>
                                      </p:cBhvr>
                                    </p:animEffect>
                                    <p:animScale>
                                      <p:cBhvr>
                                        <p:cTn id="7" dur="25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161E4E-54E1-51E8-0F06-305EA03987B7}"/>
              </a:ext>
            </a:extLst>
          </p:cNvPr>
          <p:cNvPicPr>
            <a:picLocks noChangeAspect="1"/>
          </p:cNvPicPr>
          <p:nvPr/>
        </p:nvPicPr>
        <p:blipFill>
          <a:blip r:embed="rId3"/>
          <a:stretch>
            <a:fillRect/>
          </a:stretch>
        </p:blipFill>
        <p:spPr>
          <a:xfrm>
            <a:off x="0" y="1044"/>
            <a:ext cx="12192000" cy="6855912"/>
          </a:xfrm>
          <a:prstGeom prst="rect">
            <a:avLst/>
          </a:prstGeom>
        </p:spPr>
      </p:pic>
      <p:sp>
        <p:nvSpPr>
          <p:cNvPr id="2" name="TextBox 1">
            <a:extLst>
              <a:ext uri="{FF2B5EF4-FFF2-40B4-BE49-F238E27FC236}">
                <a16:creationId xmlns:a16="http://schemas.microsoft.com/office/drawing/2014/main" id="{6DF45790-DFA4-A3C4-47AD-F2C9812A18DC}"/>
              </a:ext>
            </a:extLst>
          </p:cNvPr>
          <p:cNvSpPr txBox="1"/>
          <p:nvPr/>
        </p:nvSpPr>
        <p:spPr>
          <a:xfrm>
            <a:off x="10150258" y="6334780"/>
            <a:ext cx="2041742" cy="523220"/>
          </a:xfrm>
          <a:prstGeom prst="rect">
            <a:avLst/>
          </a:prstGeom>
          <a:solidFill>
            <a:schemeClr val="bg2"/>
          </a:solidFill>
        </p:spPr>
        <p:txBody>
          <a:bodyPr wrap="square" rtlCol="0">
            <a:spAutoFit/>
          </a:bodyPr>
          <a:lstStyle/>
          <a:p>
            <a:r>
              <a:rPr lang="en-GB" sz="1400" dirty="0"/>
              <a:t>Slide acknowledgement May van Schalkwyk</a:t>
            </a:r>
          </a:p>
        </p:txBody>
      </p:sp>
    </p:spTree>
    <p:extLst>
      <p:ext uri="{BB962C8B-B14F-4D97-AF65-F5344CB8AC3E}">
        <p14:creationId xmlns:p14="http://schemas.microsoft.com/office/powerpoint/2010/main" val="4275454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a:extLst>
              <a:ext uri="{FF2B5EF4-FFF2-40B4-BE49-F238E27FC236}">
                <a16:creationId xmlns:a16="http://schemas.microsoft.com/office/drawing/2014/main" id="{FF79FF02-FDBF-2ED9-A9D8-92FE6D3EF18F}"/>
              </a:ext>
            </a:extLst>
          </p:cNvPr>
          <p:cNvSpPr/>
          <p:nvPr/>
        </p:nvSpPr>
        <p:spPr>
          <a:xfrm>
            <a:off x="2453826" y="2897975"/>
            <a:ext cx="1260000" cy="1260000"/>
          </a:xfrm>
          <a:prstGeom prst="ellipse">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Reputation management</a:t>
            </a:r>
          </a:p>
        </p:txBody>
      </p:sp>
      <p:sp>
        <p:nvSpPr>
          <p:cNvPr id="2" name="Rectangle 1">
            <a:extLst>
              <a:ext uri="{FF2B5EF4-FFF2-40B4-BE49-F238E27FC236}">
                <a16:creationId xmlns:a16="http://schemas.microsoft.com/office/drawing/2014/main" id="{6F556B54-D4CD-4F56-81CB-14A6E15E7150}"/>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2B193ECF-A3A9-AB56-448D-14B41B99B287}"/>
              </a:ext>
            </a:extLst>
          </p:cNvPr>
          <p:cNvSpPr>
            <a:spLocks noGrp="1"/>
          </p:cNvSpPr>
          <p:nvPr>
            <p:ph type="title"/>
          </p:nvPr>
        </p:nvSpPr>
        <p:spPr>
          <a:xfrm>
            <a:off x="0" y="1"/>
            <a:ext cx="12192000" cy="1036320"/>
          </a:xfrm>
          <a:solidFill>
            <a:schemeClr val="accent6">
              <a:lumMod val="40000"/>
              <a:lumOff val="60000"/>
            </a:schemeClr>
          </a:solidFill>
        </p:spPr>
        <p:txBody>
          <a:bodyPr>
            <a:normAutofit/>
          </a:bodyPr>
          <a:lstStyle/>
          <a:p>
            <a:pPr algn="ctr"/>
            <a:r>
              <a:rPr lang="en-GB" dirty="0"/>
              <a:t>How do Commercial Determinants affect health?</a:t>
            </a:r>
          </a:p>
        </p:txBody>
      </p:sp>
      <p:grpSp>
        <p:nvGrpSpPr>
          <p:cNvPr id="22" name="Group 21">
            <a:extLst>
              <a:ext uri="{FF2B5EF4-FFF2-40B4-BE49-F238E27FC236}">
                <a16:creationId xmlns:a16="http://schemas.microsoft.com/office/drawing/2014/main" id="{00FB5095-414C-6AB5-0493-2F2701147172}"/>
              </a:ext>
            </a:extLst>
          </p:cNvPr>
          <p:cNvGrpSpPr/>
          <p:nvPr/>
        </p:nvGrpSpPr>
        <p:grpSpPr>
          <a:xfrm>
            <a:off x="9648174" y="2390007"/>
            <a:ext cx="2160001" cy="2216080"/>
            <a:chOff x="5016000" y="2292920"/>
            <a:chExt cx="2160001" cy="2216080"/>
          </a:xfrm>
        </p:grpSpPr>
        <p:sp>
          <p:nvSpPr>
            <p:cNvPr id="23" name="Oval 22">
              <a:extLst>
                <a:ext uri="{FF2B5EF4-FFF2-40B4-BE49-F238E27FC236}">
                  <a16:creationId xmlns:a16="http://schemas.microsoft.com/office/drawing/2014/main" id="{5A1FB354-B28D-7FB2-BAEE-C620F26A1813}"/>
                </a:ext>
              </a:extLst>
            </p:cNvPr>
            <p:cNvSpPr/>
            <p:nvPr/>
          </p:nvSpPr>
          <p:spPr>
            <a:xfrm>
              <a:off x="5016000" y="2349000"/>
              <a:ext cx="2160000" cy="2160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descr="Users with solid fill">
              <a:extLst>
                <a:ext uri="{FF2B5EF4-FFF2-40B4-BE49-F238E27FC236}">
                  <a16:creationId xmlns:a16="http://schemas.microsoft.com/office/drawing/2014/main" id="{7CEB801F-4174-90C1-B055-AC1D497D89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6000" y="2292920"/>
              <a:ext cx="720000" cy="720000"/>
            </a:xfrm>
            <a:prstGeom prst="rect">
              <a:avLst/>
            </a:prstGeom>
          </p:spPr>
        </p:pic>
        <p:sp>
          <p:nvSpPr>
            <p:cNvPr id="25" name="TextBox 24">
              <a:extLst>
                <a:ext uri="{FF2B5EF4-FFF2-40B4-BE49-F238E27FC236}">
                  <a16:creationId xmlns:a16="http://schemas.microsoft.com/office/drawing/2014/main" id="{FCF41A81-D2B4-7512-D4CA-F42519894107}"/>
                </a:ext>
              </a:extLst>
            </p:cNvPr>
            <p:cNvSpPr txBox="1"/>
            <p:nvPr/>
          </p:nvSpPr>
          <p:spPr>
            <a:xfrm>
              <a:off x="5016001" y="3127285"/>
              <a:ext cx="2160000" cy="692497"/>
            </a:xfrm>
            <a:prstGeom prst="rect">
              <a:avLst/>
            </a:prstGeom>
            <a:noFill/>
          </p:spPr>
          <p:txBody>
            <a:bodyPr wrap="square" rtlCol="0">
              <a:spAutoFit/>
            </a:bodyPr>
            <a:lstStyle/>
            <a:p>
              <a:pPr algn="ctr"/>
              <a:r>
                <a:rPr lang="en-GB" sz="1400" dirty="0">
                  <a:solidFill>
                    <a:schemeClr val="bg1"/>
                  </a:solidFill>
                </a:rPr>
                <a:t>Early deaths and ill-health</a:t>
              </a:r>
            </a:p>
            <a:p>
              <a:pPr algn="ctr"/>
              <a:endParaRPr lang="en-GB" sz="1000" dirty="0">
                <a:solidFill>
                  <a:schemeClr val="bg1"/>
                </a:solidFill>
              </a:endParaRPr>
            </a:p>
            <a:p>
              <a:pPr algn="ctr"/>
              <a:r>
                <a:rPr lang="en-GB" sz="100" dirty="0">
                  <a:solidFill>
                    <a:schemeClr val="bg1"/>
                  </a:solidFill>
                </a:rPr>
                <a:t> </a:t>
              </a:r>
              <a:endParaRPr lang="en-GB" sz="1000" dirty="0">
                <a:solidFill>
                  <a:schemeClr val="bg1"/>
                </a:solidFill>
              </a:endParaRPr>
            </a:p>
            <a:p>
              <a:pPr algn="ctr"/>
              <a:r>
                <a:rPr lang="en-GB" sz="1400" dirty="0">
                  <a:solidFill>
                    <a:schemeClr val="bg1"/>
                  </a:solidFill>
                </a:rPr>
                <a:t>Inequalities </a:t>
              </a:r>
            </a:p>
          </p:txBody>
        </p:sp>
        <p:pic>
          <p:nvPicPr>
            <p:cNvPr id="26" name="Graphic 25" descr="Weights Uneven with solid fill">
              <a:extLst>
                <a:ext uri="{FF2B5EF4-FFF2-40B4-BE49-F238E27FC236}">
                  <a16:creationId xmlns:a16="http://schemas.microsoft.com/office/drawing/2014/main" id="{6BD0AC06-90C8-B5AF-E7E4-1ADDAAF5F6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0000" y="3871800"/>
              <a:ext cx="612000" cy="612000"/>
            </a:xfrm>
            <a:prstGeom prst="rect">
              <a:avLst/>
            </a:prstGeom>
          </p:spPr>
        </p:pic>
      </p:grpSp>
      <p:sp>
        <p:nvSpPr>
          <p:cNvPr id="27" name="TextBox 26">
            <a:extLst>
              <a:ext uri="{FF2B5EF4-FFF2-40B4-BE49-F238E27FC236}">
                <a16:creationId xmlns:a16="http://schemas.microsoft.com/office/drawing/2014/main" id="{5351E534-0198-4781-D384-A1EBA4079FBC}"/>
              </a:ext>
            </a:extLst>
          </p:cNvPr>
          <p:cNvSpPr txBox="1"/>
          <p:nvPr/>
        </p:nvSpPr>
        <p:spPr>
          <a:xfrm>
            <a:off x="3713826" y="1883091"/>
            <a:ext cx="5873846" cy="66008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2200" b="1" i="0" dirty="0">
                <a:solidFill>
                  <a:schemeClr val="accent6">
                    <a:lumMod val="75000"/>
                  </a:schemeClr>
                </a:solidFill>
                <a:effectLst/>
              </a:rPr>
              <a:t>Maximising use of harmful products</a:t>
            </a:r>
          </a:p>
        </p:txBody>
      </p:sp>
      <p:sp>
        <p:nvSpPr>
          <p:cNvPr id="29" name="Oval 28">
            <a:extLst>
              <a:ext uri="{FF2B5EF4-FFF2-40B4-BE49-F238E27FC236}">
                <a16:creationId xmlns:a16="http://schemas.microsoft.com/office/drawing/2014/main" id="{2748A522-3C5B-3A5A-6E7B-4DA78DF20B7E}"/>
              </a:ext>
            </a:extLst>
          </p:cNvPr>
          <p:cNvSpPr/>
          <p:nvPr/>
        </p:nvSpPr>
        <p:spPr>
          <a:xfrm>
            <a:off x="2543826" y="1947607"/>
            <a:ext cx="1080000" cy="1080000"/>
          </a:xfrm>
          <a:prstGeom prst="ellipse">
            <a:avLst/>
          </a:prstGeom>
          <a:solidFill>
            <a:srgbClr val="A9E2F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Political</a:t>
            </a:r>
          </a:p>
        </p:txBody>
      </p:sp>
      <p:sp>
        <p:nvSpPr>
          <p:cNvPr id="30" name="Oval 29">
            <a:extLst>
              <a:ext uri="{FF2B5EF4-FFF2-40B4-BE49-F238E27FC236}">
                <a16:creationId xmlns:a16="http://schemas.microsoft.com/office/drawing/2014/main" id="{CD1E9E11-6855-591A-13C6-B31C8340637A}"/>
              </a:ext>
            </a:extLst>
          </p:cNvPr>
          <p:cNvSpPr/>
          <p:nvPr/>
        </p:nvSpPr>
        <p:spPr>
          <a:xfrm>
            <a:off x="3369292" y="2516390"/>
            <a:ext cx="1080000" cy="1080000"/>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Scientific</a:t>
            </a:r>
          </a:p>
        </p:txBody>
      </p:sp>
      <p:sp>
        <p:nvSpPr>
          <p:cNvPr id="31" name="Oval 30">
            <a:extLst>
              <a:ext uri="{FF2B5EF4-FFF2-40B4-BE49-F238E27FC236}">
                <a16:creationId xmlns:a16="http://schemas.microsoft.com/office/drawing/2014/main" id="{932C0833-A1AD-6164-C28B-4A739F4FE982}"/>
              </a:ext>
            </a:extLst>
          </p:cNvPr>
          <p:cNvSpPr/>
          <p:nvPr/>
        </p:nvSpPr>
        <p:spPr>
          <a:xfrm>
            <a:off x="3369292" y="3406636"/>
            <a:ext cx="1080000" cy="1080000"/>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Marketing</a:t>
            </a:r>
          </a:p>
        </p:txBody>
      </p:sp>
      <p:sp>
        <p:nvSpPr>
          <p:cNvPr id="32" name="Oval 31">
            <a:extLst>
              <a:ext uri="{FF2B5EF4-FFF2-40B4-BE49-F238E27FC236}">
                <a16:creationId xmlns:a16="http://schemas.microsoft.com/office/drawing/2014/main" id="{FFB8DBCE-EBDF-7D00-0894-4EDEF04F2C48}"/>
              </a:ext>
            </a:extLst>
          </p:cNvPr>
          <p:cNvSpPr/>
          <p:nvPr/>
        </p:nvSpPr>
        <p:spPr>
          <a:xfrm>
            <a:off x="1715598" y="3373888"/>
            <a:ext cx="1116000" cy="1116000"/>
          </a:xfrm>
          <a:prstGeom prst="ellipse">
            <a:avLst/>
          </a:prstGeom>
          <a:solidFill>
            <a:srgbClr val="FF999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Labour &amp; employment</a:t>
            </a:r>
          </a:p>
        </p:txBody>
      </p:sp>
      <p:sp>
        <p:nvSpPr>
          <p:cNvPr id="33" name="Oval 32">
            <a:extLst>
              <a:ext uri="{FF2B5EF4-FFF2-40B4-BE49-F238E27FC236}">
                <a16:creationId xmlns:a16="http://schemas.microsoft.com/office/drawing/2014/main" id="{CE2C568B-1DFC-DA58-9E7F-D22E88CC19DC}"/>
              </a:ext>
            </a:extLst>
          </p:cNvPr>
          <p:cNvSpPr/>
          <p:nvPr/>
        </p:nvSpPr>
        <p:spPr>
          <a:xfrm>
            <a:off x="1719387" y="2516390"/>
            <a:ext cx="1080000" cy="1080000"/>
          </a:xfrm>
          <a:prstGeom prst="ellipse">
            <a:avLst/>
          </a:prstGeom>
          <a:solidFill>
            <a:srgbClr val="CCCC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Financial</a:t>
            </a:r>
          </a:p>
        </p:txBody>
      </p:sp>
      <p:sp>
        <p:nvSpPr>
          <p:cNvPr id="34" name="Oval 33">
            <a:extLst>
              <a:ext uri="{FF2B5EF4-FFF2-40B4-BE49-F238E27FC236}">
                <a16:creationId xmlns:a16="http://schemas.microsoft.com/office/drawing/2014/main" id="{B480FF51-B0ED-992B-8444-483531D30CF0}"/>
              </a:ext>
            </a:extLst>
          </p:cNvPr>
          <p:cNvSpPr/>
          <p:nvPr/>
        </p:nvSpPr>
        <p:spPr>
          <a:xfrm>
            <a:off x="2525826" y="3999557"/>
            <a:ext cx="1116000" cy="1116000"/>
          </a:xfrm>
          <a:prstGeom prst="ellipse">
            <a:avLst/>
          </a:prstGeom>
          <a:solidFill>
            <a:schemeClr val="accent6">
              <a:lumMod val="40000"/>
              <a:lumOff val="6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Supply chain &amp; waste</a:t>
            </a:r>
          </a:p>
        </p:txBody>
      </p:sp>
      <p:sp>
        <p:nvSpPr>
          <p:cNvPr id="35" name="TextBox 34">
            <a:extLst>
              <a:ext uri="{FF2B5EF4-FFF2-40B4-BE49-F238E27FC236}">
                <a16:creationId xmlns:a16="http://schemas.microsoft.com/office/drawing/2014/main" id="{4DE514A6-E46A-123F-913E-3FF6A053DD1F}"/>
              </a:ext>
            </a:extLst>
          </p:cNvPr>
          <p:cNvSpPr txBox="1"/>
          <p:nvPr/>
        </p:nvSpPr>
        <p:spPr>
          <a:xfrm>
            <a:off x="3767826" y="4442392"/>
            <a:ext cx="5873847" cy="66008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2200" b="1" dirty="0">
                <a:solidFill>
                  <a:schemeClr val="accent6">
                    <a:lumMod val="75000"/>
                  </a:schemeClr>
                </a:solidFill>
              </a:rPr>
              <a:t>Profit prioritised over health and society</a:t>
            </a:r>
            <a:endParaRPr lang="en-GB" sz="2200" b="1" i="0" dirty="0">
              <a:solidFill>
                <a:schemeClr val="accent6">
                  <a:lumMod val="75000"/>
                </a:schemeClr>
              </a:solidFill>
              <a:effectLst/>
            </a:endParaRPr>
          </a:p>
        </p:txBody>
      </p:sp>
      <p:sp>
        <p:nvSpPr>
          <p:cNvPr id="38" name="TextBox 37">
            <a:extLst>
              <a:ext uri="{FF2B5EF4-FFF2-40B4-BE49-F238E27FC236}">
                <a16:creationId xmlns:a16="http://schemas.microsoft.com/office/drawing/2014/main" id="{7E009706-A6F3-D9D3-9A67-D01238EB9293}"/>
              </a:ext>
            </a:extLst>
          </p:cNvPr>
          <p:cNvSpPr txBox="1"/>
          <p:nvPr/>
        </p:nvSpPr>
        <p:spPr>
          <a:xfrm>
            <a:off x="6540318" y="6097061"/>
            <a:ext cx="5651682" cy="461665"/>
          </a:xfrm>
          <a:prstGeom prst="rect">
            <a:avLst/>
          </a:prstGeom>
          <a:noFill/>
        </p:spPr>
        <p:txBody>
          <a:bodyPr wrap="square">
            <a:spAutoFit/>
          </a:bodyPr>
          <a:lstStyle/>
          <a:p>
            <a:r>
              <a:rPr lang="en-GB" sz="1200" dirty="0"/>
              <a:t>Simplified version of image from Gilmore et al 2023: </a:t>
            </a:r>
            <a:r>
              <a:rPr lang="en-GB" sz="12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7"/>
              </a:rPr>
              <a:t>https://www.thelancet.com/journals/lancet/article/PIIS0140-6736(23)00013-2/fulltext</a:t>
            </a:r>
            <a:r>
              <a:rPr lang="en-GB" sz="1200" dirty="0"/>
              <a:t> </a:t>
            </a:r>
          </a:p>
        </p:txBody>
      </p:sp>
      <p:grpSp>
        <p:nvGrpSpPr>
          <p:cNvPr id="5" name="Group 4">
            <a:extLst>
              <a:ext uri="{FF2B5EF4-FFF2-40B4-BE49-F238E27FC236}">
                <a16:creationId xmlns:a16="http://schemas.microsoft.com/office/drawing/2014/main" id="{D96F10B6-E3E2-124A-6DC3-13E33F208E6C}"/>
              </a:ext>
            </a:extLst>
          </p:cNvPr>
          <p:cNvGrpSpPr/>
          <p:nvPr/>
        </p:nvGrpSpPr>
        <p:grpSpPr>
          <a:xfrm>
            <a:off x="6768174" y="2671888"/>
            <a:ext cx="2520000" cy="2520000"/>
            <a:chOff x="6768174" y="2671888"/>
            <a:chExt cx="2520000" cy="2520000"/>
          </a:xfrm>
        </p:grpSpPr>
        <p:grpSp>
          <p:nvGrpSpPr>
            <p:cNvPr id="6" name="Group 5">
              <a:extLst>
                <a:ext uri="{FF2B5EF4-FFF2-40B4-BE49-F238E27FC236}">
                  <a16:creationId xmlns:a16="http://schemas.microsoft.com/office/drawing/2014/main" id="{F6B6523B-17DE-C9BC-99EE-9F840F54E9CC}"/>
                </a:ext>
              </a:extLst>
            </p:cNvPr>
            <p:cNvGrpSpPr/>
            <p:nvPr/>
          </p:nvGrpSpPr>
          <p:grpSpPr>
            <a:xfrm flipV="1">
              <a:off x="6768174" y="2671888"/>
              <a:ext cx="2520000" cy="2520000"/>
              <a:chOff x="6911321" y="1691878"/>
              <a:chExt cx="3960000" cy="3960000"/>
            </a:xfrm>
          </p:grpSpPr>
          <p:sp>
            <p:nvSpPr>
              <p:cNvPr id="14" name="Partial Circle 13">
                <a:extLst>
                  <a:ext uri="{FF2B5EF4-FFF2-40B4-BE49-F238E27FC236}">
                    <a16:creationId xmlns:a16="http://schemas.microsoft.com/office/drawing/2014/main" id="{0765A1CE-3651-118F-323A-55C4C8238E22}"/>
                  </a:ext>
                </a:extLst>
              </p:cNvPr>
              <p:cNvSpPr/>
              <p:nvPr/>
            </p:nvSpPr>
            <p:spPr>
              <a:xfrm>
                <a:off x="6911321" y="1691878"/>
                <a:ext cx="3960000" cy="3960000"/>
              </a:xfrm>
              <a:prstGeom prst="pie">
                <a:avLst>
                  <a:gd name="adj1" fmla="val 0"/>
                  <a:gd name="adj2" fmla="val 10807959"/>
                </a:avLst>
              </a:prstGeom>
              <a:solidFill>
                <a:srgbClr val="A9E2F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sp>
            <p:nvSpPr>
              <p:cNvPr id="15" name="Partial Circle 14">
                <a:extLst>
                  <a:ext uri="{FF2B5EF4-FFF2-40B4-BE49-F238E27FC236}">
                    <a16:creationId xmlns:a16="http://schemas.microsoft.com/office/drawing/2014/main" id="{B3F82073-6C61-19FC-AD11-BF379193FCBD}"/>
                  </a:ext>
                </a:extLst>
              </p:cNvPr>
              <p:cNvSpPr/>
              <p:nvPr/>
            </p:nvSpPr>
            <p:spPr>
              <a:xfrm>
                <a:off x="7271321" y="2051699"/>
                <a:ext cx="3240000" cy="3240000"/>
              </a:xfrm>
              <a:prstGeom prst="pie">
                <a:avLst>
                  <a:gd name="adj1" fmla="val 0"/>
                  <a:gd name="adj2" fmla="val 1080795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sp>
            <p:nvSpPr>
              <p:cNvPr id="16" name="Partial Circle 15">
                <a:extLst>
                  <a:ext uri="{FF2B5EF4-FFF2-40B4-BE49-F238E27FC236}">
                    <a16:creationId xmlns:a16="http://schemas.microsoft.com/office/drawing/2014/main" id="{B6A310C2-87DA-D5A9-E7E2-FB4CE4C79B59}"/>
                  </a:ext>
                </a:extLst>
              </p:cNvPr>
              <p:cNvSpPr/>
              <p:nvPr/>
            </p:nvSpPr>
            <p:spPr>
              <a:xfrm>
                <a:off x="7631321" y="2415911"/>
                <a:ext cx="2520000" cy="2520000"/>
              </a:xfrm>
              <a:prstGeom prst="pie">
                <a:avLst>
                  <a:gd name="adj1" fmla="val 0"/>
                  <a:gd name="adj2" fmla="val 1080795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sp>
            <p:nvSpPr>
              <p:cNvPr id="17" name="Partial Circle 16">
                <a:extLst>
                  <a:ext uri="{FF2B5EF4-FFF2-40B4-BE49-F238E27FC236}">
                    <a16:creationId xmlns:a16="http://schemas.microsoft.com/office/drawing/2014/main" id="{C52ACC53-43FB-26DC-F8AF-9549329D4DCF}"/>
                  </a:ext>
                </a:extLst>
              </p:cNvPr>
              <p:cNvSpPr/>
              <p:nvPr/>
            </p:nvSpPr>
            <p:spPr>
              <a:xfrm>
                <a:off x="7991321" y="2771699"/>
                <a:ext cx="1800000" cy="1800000"/>
              </a:xfrm>
              <a:prstGeom prst="pie">
                <a:avLst>
                  <a:gd name="adj1" fmla="val 0"/>
                  <a:gd name="adj2" fmla="val 1080795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grpSp>
        <p:grpSp>
          <p:nvGrpSpPr>
            <p:cNvPr id="7" name="Group 6">
              <a:extLst>
                <a:ext uri="{FF2B5EF4-FFF2-40B4-BE49-F238E27FC236}">
                  <a16:creationId xmlns:a16="http://schemas.microsoft.com/office/drawing/2014/main" id="{ADFBAA46-4CC1-9704-AAAE-AC61DD6672B3}"/>
                </a:ext>
              </a:extLst>
            </p:cNvPr>
            <p:cNvGrpSpPr/>
            <p:nvPr/>
          </p:nvGrpSpPr>
          <p:grpSpPr>
            <a:xfrm>
              <a:off x="7575640" y="2910535"/>
              <a:ext cx="932606" cy="876510"/>
              <a:chOff x="5736000" y="3500469"/>
              <a:chExt cx="1601110" cy="1600542"/>
            </a:xfrm>
          </p:grpSpPr>
          <p:sp>
            <p:nvSpPr>
              <p:cNvPr id="8" name="Rectangle 7">
                <a:extLst>
                  <a:ext uri="{FF2B5EF4-FFF2-40B4-BE49-F238E27FC236}">
                    <a16:creationId xmlns:a16="http://schemas.microsoft.com/office/drawing/2014/main" id="{3736E71A-73E5-CD69-AE1D-4359074A707F}"/>
                  </a:ext>
                </a:extLst>
              </p:cNvPr>
              <p:cNvSpPr/>
              <p:nvPr/>
            </p:nvSpPr>
            <p:spPr>
              <a:xfrm>
                <a:off x="6180695" y="3500469"/>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5303F25-EBBF-D125-17AC-336DFE746DF9}"/>
                  </a:ext>
                </a:extLst>
              </p:cNvPr>
              <p:cNvSpPr/>
              <p:nvPr/>
            </p:nvSpPr>
            <p:spPr>
              <a:xfrm>
                <a:off x="5736000" y="4381011"/>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F73662D-06E0-CA26-018D-2AA0903AB469}"/>
                  </a:ext>
                </a:extLst>
              </p:cNvPr>
              <p:cNvSpPr/>
              <p:nvPr/>
            </p:nvSpPr>
            <p:spPr>
              <a:xfrm>
                <a:off x="6617110" y="4378769"/>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Money with solid fill">
                <a:extLst>
                  <a:ext uri="{FF2B5EF4-FFF2-40B4-BE49-F238E27FC236}">
                    <a16:creationId xmlns:a16="http://schemas.microsoft.com/office/drawing/2014/main" id="{EA21C8AD-DA55-1496-C704-780E467AD43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70695" y="3581675"/>
                <a:ext cx="540000" cy="540000"/>
              </a:xfrm>
              <a:prstGeom prst="rect">
                <a:avLst/>
              </a:prstGeom>
            </p:spPr>
          </p:pic>
          <p:pic>
            <p:nvPicPr>
              <p:cNvPr id="12" name="Graphic 11" descr="Home1 with solid fill">
                <a:extLst>
                  <a:ext uri="{FF2B5EF4-FFF2-40B4-BE49-F238E27FC236}">
                    <a16:creationId xmlns:a16="http://schemas.microsoft.com/office/drawing/2014/main" id="{EBB46621-3E98-3E2F-3029-40487D5C8F6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41185" y="4462010"/>
                <a:ext cx="540000" cy="540000"/>
              </a:xfrm>
              <a:prstGeom prst="rect">
                <a:avLst/>
              </a:prstGeom>
            </p:spPr>
          </p:pic>
          <p:pic>
            <p:nvPicPr>
              <p:cNvPr id="13" name="Graphic 12" descr="Table setting with solid fill">
                <a:extLst>
                  <a:ext uri="{FF2B5EF4-FFF2-40B4-BE49-F238E27FC236}">
                    <a16:creationId xmlns:a16="http://schemas.microsoft.com/office/drawing/2014/main" id="{03ACB965-8FD8-C264-2E0F-70B5BEB93CF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07110" y="4494441"/>
                <a:ext cx="540000" cy="540000"/>
              </a:xfrm>
              <a:prstGeom prst="rect">
                <a:avLst/>
              </a:prstGeom>
            </p:spPr>
          </p:pic>
        </p:grpSp>
      </p:grpSp>
      <p:sp>
        <p:nvSpPr>
          <p:cNvPr id="18" name="TextBox 17">
            <a:extLst>
              <a:ext uri="{FF2B5EF4-FFF2-40B4-BE49-F238E27FC236}">
                <a16:creationId xmlns:a16="http://schemas.microsoft.com/office/drawing/2014/main" id="{4590E32D-1F71-9C47-18C4-EFC4AAFA1412}"/>
              </a:ext>
            </a:extLst>
          </p:cNvPr>
          <p:cNvSpPr txBox="1"/>
          <p:nvPr/>
        </p:nvSpPr>
        <p:spPr>
          <a:xfrm>
            <a:off x="4958219" y="2641933"/>
            <a:ext cx="1868545" cy="179165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1400" b="1" i="0" dirty="0">
                <a:solidFill>
                  <a:schemeClr val="accent6">
                    <a:lumMod val="75000"/>
                  </a:schemeClr>
                </a:solidFill>
                <a:effectLst/>
              </a:rPr>
              <a:t>Affecting underlying drivers and determinants of health</a:t>
            </a:r>
          </a:p>
        </p:txBody>
      </p:sp>
      <p:sp>
        <p:nvSpPr>
          <p:cNvPr id="3" name="Rectangle 2">
            <a:extLst>
              <a:ext uri="{FF2B5EF4-FFF2-40B4-BE49-F238E27FC236}">
                <a16:creationId xmlns:a16="http://schemas.microsoft.com/office/drawing/2014/main" id="{31DC02FE-D88A-F302-2E26-8A46E7771A03}"/>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000" dirty="0">
                <a:solidFill>
                  <a:schemeClr val="accent6">
                    <a:lumMod val="50000"/>
                  </a:schemeClr>
                </a:solidFill>
                <a:effectLst/>
                <a:ea typeface="DengXian" panose="02010600030101010101" pitchFamily="2" charset="-122"/>
                <a:cs typeface="Times New Roman" panose="02020603050405020304" pitchFamily="18" charset="0"/>
              </a:rPr>
              <a:t>This document is part of CDoH Essentials (2024) Brook et al</a:t>
            </a:r>
          </a:p>
        </p:txBody>
      </p:sp>
    </p:spTree>
    <p:extLst>
      <p:ext uri="{BB962C8B-B14F-4D97-AF65-F5344CB8AC3E}">
        <p14:creationId xmlns:p14="http://schemas.microsoft.com/office/powerpoint/2010/main" val="51792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1"/>
                                        </p:tgtEl>
                                      </p:cBhvr>
                                    </p:animEffect>
                                    <p:animScale>
                                      <p:cBhvr>
                                        <p:cTn id="7" dur="250" autoRev="1" fill="hold"/>
                                        <p:tgtEl>
                                          <p:spTgt spid="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C67CD9-D873-43B0-C83A-1008CF238569}"/>
              </a:ext>
            </a:extLst>
          </p:cNvPr>
          <p:cNvPicPr>
            <a:picLocks noChangeAspect="1"/>
          </p:cNvPicPr>
          <p:nvPr/>
        </p:nvPicPr>
        <p:blipFill>
          <a:blip r:embed="rId3"/>
          <a:stretch>
            <a:fillRect/>
          </a:stretch>
        </p:blipFill>
        <p:spPr>
          <a:xfrm>
            <a:off x="184066" y="1220849"/>
            <a:ext cx="5327367" cy="3710354"/>
          </a:xfrm>
          <a:prstGeom prst="rect">
            <a:avLst/>
          </a:prstGeom>
        </p:spPr>
      </p:pic>
      <p:sp>
        <p:nvSpPr>
          <p:cNvPr id="5" name="TextBox 4">
            <a:extLst>
              <a:ext uri="{FF2B5EF4-FFF2-40B4-BE49-F238E27FC236}">
                <a16:creationId xmlns:a16="http://schemas.microsoft.com/office/drawing/2014/main" id="{31CCC5EB-9BBF-F357-0187-1B051CE2AC5D}"/>
              </a:ext>
            </a:extLst>
          </p:cNvPr>
          <p:cNvSpPr txBox="1"/>
          <p:nvPr/>
        </p:nvSpPr>
        <p:spPr>
          <a:xfrm>
            <a:off x="378673" y="5267819"/>
            <a:ext cx="48956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DengXian" panose="02010600030101010101" pitchFamily="2" charset="-122"/>
                <a:cs typeface="Times New Roman" panose="02020603050405020304" pitchFamily="18" charset="0"/>
                <a:hlinkClick r:id="rId4"/>
              </a:rPr>
              <a:t>https://www.healthysocieties2030.org/films-archive</a:t>
            </a:r>
            <a:r>
              <a:rPr lang="en-GB" sz="1800" dirty="0">
                <a:effectLst/>
                <a:latin typeface="Calibri" panose="020F0502020204030204" pitchFamily="34" charset="0"/>
                <a:ea typeface="DengXian" panose="02010600030101010101" pitchFamily="2" charset="-122"/>
                <a:cs typeface="Times New Roman" panose="02020603050405020304" pitchFamily="18" charset="0"/>
              </a:rPr>
              <a:t> </a:t>
            </a:r>
          </a:p>
        </p:txBody>
      </p:sp>
      <p:pic>
        <p:nvPicPr>
          <p:cNvPr id="7" name="Picture 6">
            <a:extLst>
              <a:ext uri="{FF2B5EF4-FFF2-40B4-BE49-F238E27FC236}">
                <a16:creationId xmlns:a16="http://schemas.microsoft.com/office/drawing/2014/main" id="{24ECECD2-D842-DBC5-B720-4C58D806D6D0}"/>
              </a:ext>
            </a:extLst>
          </p:cNvPr>
          <p:cNvPicPr>
            <a:picLocks noChangeAspect="1"/>
          </p:cNvPicPr>
          <p:nvPr/>
        </p:nvPicPr>
        <p:blipFill>
          <a:blip r:embed="rId5"/>
          <a:stretch>
            <a:fillRect/>
          </a:stretch>
        </p:blipFill>
        <p:spPr>
          <a:xfrm>
            <a:off x="6471741" y="1220849"/>
            <a:ext cx="5080984" cy="4416302"/>
          </a:xfrm>
          <a:prstGeom prst="rect">
            <a:avLst/>
          </a:prstGeom>
        </p:spPr>
      </p:pic>
      <p:sp>
        <p:nvSpPr>
          <p:cNvPr id="9" name="TextBox 8">
            <a:extLst>
              <a:ext uri="{FF2B5EF4-FFF2-40B4-BE49-F238E27FC236}">
                <a16:creationId xmlns:a16="http://schemas.microsoft.com/office/drawing/2014/main" id="{9059B3FA-BCE3-BAFD-51F1-EA2008A7C9B7}"/>
              </a:ext>
            </a:extLst>
          </p:cNvPr>
          <p:cNvSpPr txBox="1"/>
          <p:nvPr/>
        </p:nvSpPr>
        <p:spPr>
          <a:xfrm>
            <a:off x="6584865" y="5637151"/>
            <a:ext cx="4798752" cy="646331"/>
          </a:xfrm>
          <a:prstGeom prst="rect">
            <a:avLst/>
          </a:prstGeom>
          <a:noFill/>
        </p:spPr>
        <p:txBody>
          <a:bodyPr wrap="square">
            <a:spAutoFit/>
          </a:bodyPr>
          <a:lstStyle/>
          <a:p>
            <a:r>
              <a:rPr lang="en-GB" dirty="0">
                <a:hlinkClick r:id="rId6"/>
              </a:rPr>
              <a:t>https://www.biteback2030.com/news/watch-video-fast-food-industry-dont-want-you-see</a:t>
            </a:r>
            <a:r>
              <a:rPr lang="en-GB" dirty="0"/>
              <a:t> </a:t>
            </a:r>
          </a:p>
        </p:txBody>
      </p:sp>
      <p:sp>
        <p:nvSpPr>
          <p:cNvPr id="2" name="Rectangle 1">
            <a:extLst>
              <a:ext uri="{FF2B5EF4-FFF2-40B4-BE49-F238E27FC236}">
                <a16:creationId xmlns:a16="http://schemas.microsoft.com/office/drawing/2014/main" id="{10F2B5AB-D6F3-97E9-38AB-23458BE25437}"/>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000" dirty="0">
                <a:solidFill>
                  <a:schemeClr val="accent6">
                    <a:lumMod val="50000"/>
                  </a:schemeClr>
                </a:solidFill>
                <a:effectLst/>
                <a:ea typeface="DengXian" panose="02010600030101010101" pitchFamily="2" charset="-122"/>
                <a:cs typeface="Times New Roman" panose="02020603050405020304" pitchFamily="18" charset="0"/>
              </a:rPr>
              <a:t>This document is part of CDoH Essentials (2024) Brook et al</a:t>
            </a:r>
          </a:p>
        </p:txBody>
      </p:sp>
    </p:spTree>
    <p:extLst>
      <p:ext uri="{BB962C8B-B14F-4D97-AF65-F5344CB8AC3E}">
        <p14:creationId xmlns:p14="http://schemas.microsoft.com/office/powerpoint/2010/main" val="3621655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1897</TotalTime>
  <Words>8151</Words>
  <Application>Microsoft Office PowerPoint</Application>
  <PresentationFormat>Widescreen</PresentationFormat>
  <Paragraphs>500</Paragraphs>
  <Slides>20</Slides>
  <Notes>20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20</vt:i4>
      </vt:variant>
    </vt:vector>
  </HeadingPairs>
  <TitlesOfParts>
    <vt:vector size="39" baseType="lpstr">
      <vt:lpstr>BellMT</vt:lpstr>
      <vt:lpstr>inherit</vt:lpstr>
      <vt:lpstr>Kulturista-Light</vt:lpstr>
      <vt:lpstr>Lora-Bold</vt:lpstr>
      <vt:lpstr>Lora-Italic</vt:lpstr>
      <vt:lpstr>Lora-Regular</vt:lpstr>
      <vt:lpstr>Montserrat-Regular</vt:lpstr>
      <vt:lpstr>ScalaLancetPro</vt:lpstr>
      <vt:lpstr>Shaker 2 Lancet</vt:lpstr>
      <vt:lpstr>Arial</vt:lpstr>
      <vt:lpstr>Calibri</vt:lpstr>
      <vt:lpstr>Calibri Light</vt:lpstr>
      <vt:lpstr>Garamond</vt:lpstr>
      <vt:lpstr>Merriweather</vt:lpstr>
      <vt:lpstr>Open Sans</vt:lpstr>
      <vt:lpstr>Source Sans Pro</vt:lpstr>
      <vt:lpstr>Symbol</vt:lpstr>
      <vt:lpstr>Ubuntu</vt:lpstr>
      <vt:lpstr>Office Theme</vt:lpstr>
      <vt:lpstr>      How do Commercial Determinants affect health?</vt:lpstr>
      <vt:lpstr>How do Commercial Determinants affect health?</vt:lpstr>
      <vt:lpstr>How do Commercial Determinants affect health?</vt:lpstr>
      <vt:lpstr>Example: Alcohol industry &amp; Minimum Unit Pricing Policy</vt:lpstr>
      <vt:lpstr>PowerPoint Presentation</vt:lpstr>
      <vt:lpstr>How do Commercial Determinants affect health?</vt:lpstr>
      <vt:lpstr>PowerPoint Presentation</vt:lpstr>
      <vt:lpstr>How do Commercial Determinants affect health?</vt:lpstr>
      <vt:lpstr>PowerPoint Presentation</vt:lpstr>
      <vt:lpstr>How do Commercial Determinants affect health?</vt:lpstr>
      <vt:lpstr>PowerPoint Presentation</vt:lpstr>
      <vt:lpstr>How do Commercial Determinants affect health?</vt:lpstr>
      <vt:lpstr>PowerPoint Presentation</vt:lpstr>
      <vt:lpstr>How do Commercial Determinants affect health?</vt:lpstr>
      <vt:lpstr>PowerPoint Presentation</vt:lpstr>
      <vt:lpstr>How do Commercial Determinants affect health?</vt:lpstr>
      <vt:lpstr>PowerPoint Presentation</vt:lpstr>
      <vt:lpstr>How do Commercial Determinants affect health?</vt:lpstr>
      <vt:lpstr>PowerPoint Presentation</vt:lpstr>
      <vt:lpstr>      How do Commercial Determinants affect health?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Commercial Determinants affect health, case study exercise</dc:title>
  <dc:creator>Anna Brook</dc:creator>
  <cp:lastModifiedBy>Anna Brook</cp:lastModifiedBy>
  <cp:revision>31</cp:revision>
  <dcterms:created xsi:type="dcterms:W3CDTF">2023-05-09T11:15:55Z</dcterms:created>
  <dcterms:modified xsi:type="dcterms:W3CDTF">2024-04-25T12:04:23Z</dcterms:modified>
</cp:coreProperties>
</file>