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60" r:id="rId4"/>
    <p:sldId id="259" r:id="rId5"/>
    <p:sldId id="262" r:id="rId6"/>
    <p:sldId id="261" r:id="rId7"/>
    <p:sldId id="263" r:id="rId8"/>
    <p:sldId id="264" r:id="rId9"/>
    <p:sldId id="266" r:id="rId10"/>
    <p:sldId id="265" r:id="rId11"/>
    <p:sldId id="267" r:id="rId12"/>
    <p:sldId id="271" r:id="rId13"/>
    <p:sldId id="270"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0136" autoAdjust="0"/>
  </p:normalViewPr>
  <p:slideViewPr>
    <p:cSldViewPr snapToGrid="0">
      <p:cViewPr varScale="1">
        <p:scale>
          <a:sx n="76" d="100"/>
          <a:sy n="76" d="100"/>
        </p:scale>
        <p:origin x="1758"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d1abzz\Documents\OHID\Action%20Research%20proposal\Draft%20package%20of%20materials%20and%20activities\DRAFTS\2%20Overview%20of%20CDoH\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d1abzz\Documents\OHID\Action%20Research%20proposal\Draft%20package%20of%20materials%20and%20activities\DRAFTS\2%20Overview%20of%20CDoH\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d1abzz\Documents\OHID\Action%20Research%20proposal\Draft%20package%20of%20materials%20and%20activities\DRAFTS\2%20Overview%20of%20CDoH\char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explosion val="2"/>
          <c:dPt>
            <c:idx val="0"/>
            <c:bubble3D val="0"/>
            <c:spPr>
              <a:solidFill>
                <a:schemeClr val="bg2"/>
              </a:solidFill>
              <a:ln w="3175">
                <a:noFill/>
              </a:ln>
              <a:effectLst/>
            </c:spPr>
            <c:extLst>
              <c:ext xmlns:c16="http://schemas.microsoft.com/office/drawing/2014/chart" uri="{C3380CC4-5D6E-409C-BE32-E72D297353CC}">
                <c16:uniqueId val="{00000001-82BC-4C24-83B6-E22A3642704D}"/>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82BC-4C24-83B6-E22A3642704D}"/>
              </c:ext>
            </c:extLst>
          </c:dPt>
          <c:dPt>
            <c:idx val="2"/>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5-82BC-4C24-83B6-E22A3642704D}"/>
              </c:ext>
            </c:extLst>
          </c:dPt>
          <c:val>
            <c:numRef>
              <c:f>Sheet1!$F$6:$F$8</c:f>
              <c:numCache>
                <c:formatCode>0%</c:formatCode>
                <c:ptCount val="3"/>
                <c:pt idx="0">
                  <c:v>0.42000000000000004</c:v>
                </c:pt>
                <c:pt idx="1">
                  <c:v>0.24666666666666665</c:v>
                </c:pt>
                <c:pt idx="2">
                  <c:v>0.33333333333333331</c:v>
                </c:pt>
              </c:numCache>
            </c:numRef>
          </c:val>
          <c:extLst>
            <c:ext xmlns:c16="http://schemas.microsoft.com/office/drawing/2014/chart" uri="{C3380CC4-5D6E-409C-BE32-E72D297353CC}">
              <c16:uniqueId val="{00000006-82BC-4C24-83B6-E22A3642704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explosion val="2"/>
          <c:dPt>
            <c:idx val="0"/>
            <c:bubble3D val="0"/>
            <c:spPr>
              <a:solidFill>
                <a:schemeClr val="bg2"/>
              </a:solidFill>
              <a:ln w="3175">
                <a:noFill/>
              </a:ln>
              <a:effectLst/>
            </c:spPr>
            <c:extLst>
              <c:ext xmlns:c16="http://schemas.microsoft.com/office/drawing/2014/chart" uri="{C3380CC4-5D6E-409C-BE32-E72D297353CC}">
                <c16:uniqueId val="{00000001-1FAF-460C-8F72-254BE8EA144D}"/>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1FAF-460C-8F72-254BE8EA144D}"/>
              </c:ext>
            </c:extLst>
          </c:dPt>
          <c:dPt>
            <c:idx val="2"/>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5-1FAF-460C-8F72-254BE8EA144D}"/>
              </c:ext>
            </c:extLst>
          </c:dPt>
          <c:val>
            <c:numRef>
              <c:f>Sheet1!$F$6:$F$8</c:f>
              <c:numCache>
                <c:formatCode>0%</c:formatCode>
                <c:ptCount val="3"/>
                <c:pt idx="0">
                  <c:v>0.42000000000000004</c:v>
                </c:pt>
                <c:pt idx="1">
                  <c:v>0.24666666666666665</c:v>
                </c:pt>
                <c:pt idx="2">
                  <c:v>0.33333333333333331</c:v>
                </c:pt>
              </c:numCache>
            </c:numRef>
          </c:val>
          <c:extLst>
            <c:ext xmlns:c16="http://schemas.microsoft.com/office/drawing/2014/chart" uri="{C3380CC4-5D6E-409C-BE32-E72D297353CC}">
              <c16:uniqueId val="{00000006-1FAF-460C-8F72-254BE8EA144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doughnutChart>
        <c:varyColors val="1"/>
        <c:ser>
          <c:idx val="0"/>
          <c:order val="0"/>
          <c:spPr>
            <a:solidFill>
              <a:schemeClr val="accent6">
                <a:lumMod val="40000"/>
                <a:lumOff val="60000"/>
              </a:schemeClr>
            </a:solidFill>
          </c:spPr>
          <c:dPt>
            <c:idx val="0"/>
            <c:bubble3D val="0"/>
            <c:spPr>
              <a:solidFill>
                <a:schemeClr val="bg2"/>
              </a:solidFill>
              <a:ln w="19050">
                <a:solidFill>
                  <a:schemeClr val="lt1"/>
                </a:solidFill>
              </a:ln>
              <a:effectLst/>
            </c:spPr>
            <c:extLst>
              <c:ext xmlns:c16="http://schemas.microsoft.com/office/drawing/2014/chart" uri="{C3380CC4-5D6E-409C-BE32-E72D297353CC}">
                <c16:uniqueId val="{00000001-B881-44E3-B0CF-BC753D5DBF90}"/>
              </c:ext>
            </c:extLst>
          </c:dPt>
          <c:dPt>
            <c:idx val="1"/>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3-B881-44E3-B0CF-BC753D5DBF90}"/>
              </c:ext>
            </c:extLst>
          </c:dPt>
          <c:dPt>
            <c:idx val="2"/>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5-B881-44E3-B0CF-BC753D5DBF90}"/>
              </c:ext>
            </c:extLst>
          </c:dPt>
          <c:val>
            <c:numRef>
              <c:f>Sheet1!$H$6:$H$8</c:f>
              <c:numCache>
                <c:formatCode>General</c:formatCode>
                <c:ptCount val="3"/>
                <c:pt idx="0">
                  <c:v>0.21999999999999997</c:v>
                </c:pt>
                <c:pt idx="1">
                  <c:v>0.37000000000000005</c:v>
                </c:pt>
                <c:pt idx="2">
                  <c:v>0.41</c:v>
                </c:pt>
              </c:numCache>
            </c:numRef>
          </c:val>
          <c:extLst>
            <c:ext xmlns:c16="http://schemas.microsoft.com/office/drawing/2014/chart" uri="{C3380CC4-5D6E-409C-BE32-E72D297353CC}">
              <c16:uniqueId val="{00000006-B881-44E3-B0CF-BC753D5DBF9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287D2-254B-4592-B26A-93055D39AD08}" type="datetimeFigureOut">
              <a:rPr lang="en-GB" smtClean="0"/>
              <a:t>17/03/2024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F2ACA-913B-46A8-A64B-68780F63F82F}" type="slidenum">
              <a:rPr lang="en-GB" smtClean="0"/>
              <a:t>‹#›</a:t>
            </a:fld>
            <a:endParaRPr lang="en-GB"/>
          </a:p>
        </p:txBody>
      </p:sp>
    </p:spTree>
    <p:extLst>
      <p:ext uri="{BB962C8B-B14F-4D97-AF65-F5344CB8AC3E}">
        <p14:creationId xmlns:p14="http://schemas.microsoft.com/office/powerpoint/2010/main" val="423574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ho.int/health-topics/social-determinants-of-health#tab=tab_1"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helancet.com/journals/lancet/article/PIIS0140-6736(23)00013-2/fulltex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ausesofdeath/bulletins/avoidablemortalityinenglandandwales/2020"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ons.gov.uk/peoplepopulationandcommunity/healthandsocialcare/healthandlifeexpectancies/bulletins/healthstatelifeexpectanciesuk/2018to2020" TargetMode="External"/><Relationship Id="rId4" Type="http://schemas.openxmlformats.org/officeDocument/2006/relationships/hyperlink" Target="https://www.health.org.uk/sites/default/files/2020-03/Health%20Equity%20in%20England_The%20Marmot%20Review%2010%20Years%20On_executive%20summary_web.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ns.gov.uk/peoplepopulationandcommunity/healthandsocialcare/causesofdeath/bulletins/avoidablemortalityinenglandandwales/202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health.org.uk/publications/reports/mortality-and-life-expectancy-trends-in-the-uk"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ealth.org.uk/sites/default/files/2020-03/Health%20Equity%20in%20England_The%20Marmot%20Review%2010%20Years%20On_executive%20summary_web.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ons.gov.uk/peoplepopulationandcommunity/healthandsocialcare/healthandlifeexpectancies/bulletins/healthstatelifeexpectanciesuk/2018to202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alth.org.uk/news-and-comment/charts-and-infographics/deprivation-and-excess-death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kingsfund.org.uk/publications/health-people-ethnic-minority-groups-england" TargetMode="External"/><Relationship Id="rId4" Type="http://schemas.openxmlformats.org/officeDocument/2006/relationships/hyperlink" Target="https://www.health.org.uk/sites/default/files/2020-03/Health%20Equity%20in%20England_The%20Marmot%20Review%2010%20Years%20On_executive%20summary_web.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cdalliance.org/why-ncds/NCD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who.int/health-topics/social-determinants-of-health#tab=tab_1" TargetMode="External"/><Relationship Id="rId4" Type="http://schemas.openxmlformats.org/officeDocument/2006/relationships/hyperlink" Target="https://www.who.int/data/gho/data/themes/topics/topic-details/GHO/ncd-mortalit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cdalliance.org/why-ncds/NCD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who.int/data/gho/data/themes/topics/topic-details/GHO/ncd-mortalit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Acknowledgements </a:t>
            </a:r>
          </a:p>
          <a:p>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These materials were developed as a set by: Anna Brook with Katherine Körner, May van Schalkwyk &amp; Mark Petticrew</a:t>
            </a:r>
          </a:p>
          <a:p>
            <a:pPr marL="171450" indent="-171450">
              <a:buFont typeface="Arial" panose="020B0604020202020204" pitchFamily="34" charset="0"/>
              <a:buChar char="•"/>
            </a:pPr>
            <a:r>
              <a:rPr lang="en-GB" dirty="0"/>
              <a:t>With contributions from our action research partners including: Amy Barnes, Samuel Bostock, Emma Gibson, Susan Hampshaw, Tim Howells, Greg Stenson, Caroline Temperton, Maddy Ardern, Megan Doran, Stefanie Gissing, Matt Greensmith, Jo James, Edward O’Malley, Katie Powell, Emily Reed and Vicky Smyth.</a:t>
            </a:r>
          </a:p>
          <a:p>
            <a:pPr marL="171450" indent="-171450">
              <a:buFont typeface="Arial" panose="020B0604020202020204" pitchFamily="34" charset="0"/>
              <a:buChar char="•"/>
            </a:pPr>
            <a:r>
              <a:rPr lang="en-GB" dirty="0"/>
              <a:t>We acknowledge and appreciate the evidence developed by the many dedicated researchers whose work is cited and used throughout, the experience, tools, frameworks and case studies shared by practitioners and advocates, and the helpful feedback from our action research participants which also helped to shape these 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To colleagues who shared ideas, experience and materials </a:t>
            </a:r>
            <a:r>
              <a:rPr lang="en-GB" sz="1200" dirty="0"/>
              <a:t>Simone Arratoonian, Greg Fell, Tim Howells, Kylie Murrell, Amanda Pickard</a:t>
            </a:r>
            <a:endParaRPr lang="en-GB" dirty="0"/>
          </a:p>
          <a:p>
            <a:pPr marL="171450" indent="-171450">
              <a:buFont typeface="Arial" panose="020B0604020202020204" pitchFamily="34" charset="0"/>
              <a:buChar char="•"/>
            </a:pPr>
            <a:r>
              <a:rPr lang="en-GB" dirty="0"/>
              <a:t>And to the researchers and organisations who have kindly agreed for their evidence to be included, especially for this section of materials: </a:t>
            </a:r>
            <a:r>
              <a:rPr lang="en-GB" dirty="0" err="1"/>
              <a:t>BiteBack</a:t>
            </a:r>
            <a:r>
              <a:rPr lang="en-GB" dirty="0"/>
              <a:t>, The Food Foundation, NCD Alliance, Anna Gilmore, Jeff Collin but please see acknowledgements on each slide and in the notes. </a:t>
            </a:r>
          </a:p>
        </p:txBody>
      </p:sp>
      <p:sp>
        <p:nvSpPr>
          <p:cNvPr id="4" name="Slide Number Placeholder 3"/>
          <p:cNvSpPr>
            <a:spLocks noGrp="1"/>
          </p:cNvSpPr>
          <p:nvPr>
            <p:ph type="sldNum" sz="quarter" idx="5"/>
          </p:nvPr>
        </p:nvSpPr>
        <p:spPr/>
        <p:txBody>
          <a:bodyPr/>
          <a:lstStyle/>
          <a:p>
            <a:fld id="{6F7F2ACA-913B-46A8-A64B-68780F63F82F}" type="slidenum">
              <a:rPr lang="en-GB" smtClean="0"/>
              <a:t>1</a:t>
            </a:fld>
            <a:endParaRPr lang="en-GB"/>
          </a:p>
        </p:txBody>
      </p:sp>
    </p:spTree>
    <p:extLst>
      <p:ext uri="{BB962C8B-B14F-4D97-AF65-F5344CB8AC3E}">
        <p14:creationId xmlns:p14="http://schemas.microsoft.com/office/powerpoint/2010/main" val="151220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dirty="0">
                <a:solidFill>
                  <a:srgbClr val="000000"/>
                </a:solidFill>
                <a:effectLst/>
                <a:latin typeface="Arial" panose="020B0604020202020204" pitchFamily="34" charset="0"/>
              </a:rPr>
              <a:t>And key causes:</a:t>
            </a:r>
          </a:p>
          <a:p>
            <a:pPr marL="285750" indent="-285750">
              <a:buFontTx/>
              <a:buChar char="-"/>
            </a:pPr>
            <a:r>
              <a:rPr lang="en-GB" sz="1200" b="0" i="0" u="none" strike="noStrike" dirty="0">
                <a:solidFill>
                  <a:srgbClr val="000000"/>
                </a:solidFill>
                <a:effectLst/>
                <a:latin typeface="Arial" panose="020B0604020202020204" pitchFamily="34" charset="0"/>
              </a:rPr>
              <a:t>Non-communicable diseases (mainly cancer, cardiovascular disease, chronic respiratory diseases, and diabetes) are the main cause of death and poor health globally and in the UK</a:t>
            </a:r>
          </a:p>
          <a:p>
            <a:pPr marL="285750" indent="-285750">
              <a:buFontTx/>
              <a:buChar char="-"/>
            </a:pPr>
            <a:r>
              <a:rPr lang="en-GB" sz="1200" b="1" i="0" u="none" strike="noStrike" dirty="0">
                <a:solidFill>
                  <a:srgbClr val="000000"/>
                </a:solidFill>
                <a:effectLst/>
                <a:latin typeface="Arial" panose="020B0604020202020204" pitchFamily="34" charset="0"/>
              </a:rPr>
              <a:t>We know the main building blocks for good health</a:t>
            </a:r>
          </a:p>
          <a:p>
            <a:pPr marL="285750" indent="-285750">
              <a:buFontTx/>
              <a:buChar char="-"/>
            </a:pPr>
            <a:r>
              <a:rPr lang="en-GB" sz="1200" b="0" i="0" u="none" strike="noStrike" dirty="0">
                <a:solidFill>
                  <a:srgbClr val="000000"/>
                </a:solidFill>
                <a:effectLst/>
                <a:latin typeface="Arial" panose="020B0604020202020204" pitchFamily="34" charset="0"/>
              </a:rPr>
              <a:t>Initial estimates suggest commercial determinants contribute to at least a third and probably more than 58% of all deaths and at least 41% and probably more than 78% of deaths from non-communicable disease globally</a:t>
            </a:r>
          </a:p>
          <a:p>
            <a:endParaRPr lang="en-GB" dirty="0"/>
          </a:p>
          <a:p>
            <a:endParaRPr lang="en-GB" dirty="0"/>
          </a:p>
          <a:p>
            <a:pPr rtl="0">
              <a:spcBef>
                <a:spcPts val="1200"/>
              </a:spcBef>
              <a:spcAft>
                <a:spcPts val="1200"/>
              </a:spcAft>
            </a:pPr>
            <a:r>
              <a:rPr lang="en-GB" sz="1800" b="1" i="0" u="none" strike="noStrike" dirty="0">
                <a:solidFill>
                  <a:srgbClr val="4A86E8"/>
                </a:solidFill>
                <a:effectLst/>
                <a:latin typeface="Arial" panose="020B0604020202020204" pitchFamily="34" charset="0"/>
              </a:rPr>
              <a:t>Determinants of health </a:t>
            </a:r>
          </a:p>
          <a:p>
            <a:pPr marL="0" marR="0" lvl="0" indent="0" algn="l" defTabSz="914400" rtl="0" eaLnBrk="1" fontAlgn="auto" latinLnBrk="0" hangingPunct="1">
              <a:lnSpc>
                <a:spcPct val="100000"/>
              </a:lnSpc>
              <a:spcBef>
                <a:spcPts val="1200"/>
              </a:spcBef>
              <a:spcAft>
                <a:spcPts val="1200"/>
              </a:spcAft>
              <a:buClrTx/>
              <a:buSzTx/>
              <a:buFontTx/>
              <a:buNone/>
              <a:tabLst/>
              <a:defRPr/>
            </a:pPr>
            <a:r>
              <a:rPr lang="en-GB" sz="1200" b="0" i="0" u="none" strike="noStrike" dirty="0">
                <a:solidFill>
                  <a:srgbClr val="000000"/>
                </a:solidFill>
                <a:effectLst/>
                <a:latin typeface="Arial" panose="020B0604020202020204" pitchFamily="34" charset="0"/>
              </a:rPr>
              <a:t>We already think about the wider determinants of health in our work, things like good jobs, housing and air quality are well understood as important building blocks for good health</a:t>
            </a:r>
          </a:p>
          <a:p>
            <a:pPr marL="0" marR="0" lvl="0" indent="0" algn="l" defTabSz="914400" rtl="0" eaLnBrk="1" fontAlgn="auto" latinLnBrk="0" hangingPunct="1">
              <a:lnSpc>
                <a:spcPct val="100000"/>
              </a:lnSpc>
              <a:spcBef>
                <a:spcPts val="1200"/>
              </a:spcBef>
              <a:spcAft>
                <a:spcPts val="1200"/>
              </a:spcAft>
              <a:buClrTx/>
              <a:buSzTx/>
              <a:buFontTx/>
              <a:buNone/>
              <a:tabLst/>
              <a:defRPr/>
            </a:pPr>
            <a:r>
              <a:rPr lang="en-GB" sz="1200" b="0" i="0" u="none" strike="noStrike" dirty="0">
                <a:solidFill>
                  <a:srgbClr val="000000"/>
                </a:solidFill>
                <a:effectLst/>
                <a:latin typeface="Arial" panose="020B0604020202020204" pitchFamily="34" charset="0"/>
              </a:rPr>
              <a:t>Many of these have commercial determinants aspects to them – for example, when we are surrounded with fast-food outlets and advertising for unhealthy foods and healthy options are limited and expensive, it is much harder to eat well. People are not protected from exposure to these harms where they live, and work, and online. </a:t>
            </a:r>
            <a:endParaRPr lang="en-GB" b="0" dirty="0">
              <a:effectLst/>
            </a:endParaRPr>
          </a:p>
          <a:p>
            <a:pPr rtl="0">
              <a:spcBef>
                <a:spcPts val="1200"/>
              </a:spcBef>
              <a:spcAft>
                <a:spcPts val="1200"/>
              </a:spcAft>
            </a:pPr>
            <a:r>
              <a:rPr lang="en-GB" sz="1800" b="1" i="0" u="none" strike="noStrike" dirty="0">
                <a:solidFill>
                  <a:srgbClr val="000000"/>
                </a:solidFill>
                <a:effectLst/>
                <a:latin typeface="Arial" panose="020B0604020202020204" pitchFamily="34" charset="0"/>
              </a:rPr>
              <a:t>Studies suggest that the social determinants of health account for between 30-55% of health outcomes </a:t>
            </a:r>
            <a:r>
              <a:rPr lang="en-GB" sz="1800" b="0" i="0" u="none" strike="noStrike" dirty="0">
                <a:solidFill>
                  <a:srgbClr val="000000"/>
                </a:solidFill>
                <a:effectLst/>
                <a:latin typeface="Arial" panose="020B0604020202020204" pitchFamily="34" charset="0"/>
              </a:rPr>
              <a:t>(</a:t>
            </a:r>
            <a:r>
              <a:rPr lang="en-GB" sz="1800" b="0" i="0" u="sng" strike="noStrike" dirty="0">
                <a:solidFill>
                  <a:srgbClr val="1155CC"/>
                </a:solidFill>
                <a:effectLst/>
                <a:latin typeface="Arial" panose="020B0604020202020204" pitchFamily="34" charset="0"/>
                <a:hlinkClick r:id="rId3"/>
              </a:rPr>
              <a:t>https://www.who.int/health-topics/social-determinants-of-health#tab=tab_1</a:t>
            </a:r>
            <a:r>
              <a:rPr lang="en-GB" sz="1800" b="0" i="0" u="none" strike="noStrike" dirty="0">
                <a:solidFill>
                  <a:srgbClr val="000000"/>
                </a:solidFill>
                <a:effectLst/>
                <a:latin typeface="Arial" panose="020B0604020202020204" pitchFamily="34" charset="0"/>
              </a:rPr>
              <a:t>).</a:t>
            </a:r>
            <a:endParaRPr lang="en-GB" b="0" dirty="0">
              <a:effectLst/>
            </a:endParaRPr>
          </a:p>
          <a:p>
            <a:br>
              <a:rPr lang="en-GB" dirty="0"/>
            </a:br>
            <a:r>
              <a:rPr lang="en-GB" dirty="0"/>
              <a:t>Several studies attempt to estimate how the broader determinants of health impact on our health. All put it higher than healthcare </a:t>
            </a:r>
          </a:p>
          <a:p>
            <a:r>
              <a:rPr lang="en-GB" dirty="0"/>
              <a:t>https://www.kingsfund.org.uk/projects/time-think-differently/trends-broader-determinants-health </a:t>
            </a:r>
          </a:p>
        </p:txBody>
      </p:sp>
      <p:sp>
        <p:nvSpPr>
          <p:cNvPr id="4" name="Slide Number Placeholder 3"/>
          <p:cNvSpPr>
            <a:spLocks noGrp="1"/>
          </p:cNvSpPr>
          <p:nvPr>
            <p:ph type="sldNum" sz="quarter" idx="5"/>
          </p:nvPr>
        </p:nvSpPr>
        <p:spPr/>
        <p:txBody>
          <a:bodyPr/>
          <a:lstStyle/>
          <a:p>
            <a:fld id="{6F7F2ACA-913B-46A8-A64B-68780F63F82F}" type="slidenum">
              <a:rPr lang="en-GB" smtClean="0"/>
              <a:t>10</a:t>
            </a:fld>
            <a:endParaRPr lang="en-GB"/>
          </a:p>
        </p:txBody>
      </p:sp>
    </p:spTree>
    <p:extLst>
      <p:ext uri="{BB962C8B-B14F-4D97-AF65-F5344CB8AC3E}">
        <p14:creationId xmlns:p14="http://schemas.microsoft.com/office/powerpoint/2010/main" val="2088312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DRAFTING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The aim of this slide is to situate Commercial Determinants of Health as part of social / wider determinants, addressing the individual vs structural point (and how choices are shaped) with a single example of food environment (could be adapted to choose one that particularly resonates locally) and making the upstream / causes of the causes point, it deliberately starts with a simplistic statement that is gradually covered up by the real picture of what affects our choices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This slide is animated so the images cover each other to demonstrate the bigger set of issues that really affect what we eat and our health rather than the first simple ‘our choice’ statement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DengXian" panose="02010600030101010101" pitchFamily="2" charset="-122"/>
                <a:cs typeface="Times New Roman" panose="02020603050405020304" pitchFamily="18" charset="0"/>
              </a:rPr>
              <a:t>Speaking notes / notes for facilitator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DengXian" panose="02010600030101010101" pitchFamily="2" charset="-122"/>
                <a:cs typeface="Times New Roman" panose="02020603050405020304" pitchFamily="18" charset="0"/>
              </a:rPr>
              <a:t>In this next couple of slides we’ll try to give more concrete examples of how commercial determinants operate, starting with one example focused on food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DengXian" panose="02010600030101010101" pitchFamily="2" charset="-122"/>
                <a:cs typeface="Times New Roman" panose="02020603050405020304" pitchFamily="18" charset="0"/>
              </a:rPr>
              <a:t>We know that food affects our health, but what affects the choices we have about what to eat?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DengXian" panose="02010600030101010101" pitchFamily="2" charset="-122"/>
                <a:cs typeface="Times New Roman" panose="02020603050405020304" pitchFamily="18" charset="0"/>
              </a:rPr>
              <a:t>(Click through the animated slide which brings up different structural issues with examples – speaking notes for each section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DengXian" panose="02010600030101010101" pitchFamily="2" charset="-122"/>
                <a:cs typeface="Times New Roman" panose="02020603050405020304" pitchFamily="18" charset="0"/>
              </a:rPr>
              <a:t>Money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DengXian" panose="02010600030101010101" pitchFamily="2" charset="-122"/>
                <a:cs typeface="Times New Roman" panose="02020603050405020304" pitchFamily="18" charset="0"/>
              </a:rPr>
              <a:t>Latest data on national food insecurity levels from The Food Foundation’s Food Insecurity Tracker show that food insecurity has doubled in the last year, with 9.3 million adults (17.7% of households) experiencing food insecurity in January 2023 and one in four households with children (4 million children) experiencing food insecurity in the same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DengXian" panose="02010600030101010101" pitchFamily="2" charset="-122"/>
                <a:cs typeface="Times New Roman" panose="02020603050405020304" pitchFamily="18" charset="0"/>
              </a:rPr>
              <a:t>Cost of food increasing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DengXian" panose="02010600030101010101" pitchFamily="2" charset="-122"/>
                <a:cs typeface="Times New Roman" panose="02020603050405020304" pitchFamily="18" charset="0"/>
              </a:rPr>
              <a:t>Refs: https://foodfoundation.org.uk/initiatives/tackling-cost-food-crisis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DengXian" panose="02010600030101010101" pitchFamily="2" charset="-122"/>
                <a:cs typeface="Times New Roman" panose="02020603050405020304" pitchFamily="18" charset="0"/>
              </a:rPr>
              <a:t>Time &amp; capacity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DengXian" panose="02010600030101010101" pitchFamily="2" charset="-122"/>
                <a:cs typeface="Times New Roman" panose="02020603050405020304" pitchFamily="18" charset="0"/>
              </a:rPr>
              <a:t>Added to the cost of food, there is also the time &amp; cost of shopping around and preparing food. This image is from the Food Foundation Cost of Living Briefing From purse to plate: implications of the cost of living crisis on health (2023) and reflects ongoing research being undertaken by the Centre for Food Policy (City, University of London) as part of the National Institute for Health and Care Research funded Obesity Policy Research Unit. This research investigates the lived experience of families on low incomes and aims to understand the social, economic and environmental factors that underpin dietary decisions https://foodfoundation.org.uk/sites/default/files/2023-03/TFF_Cost%20of%20living%20briefing.pdf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DengXian" panose="02010600030101010101" pitchFamily="2" charset="-122"/>
                <a:cs typeface="Times New Roman" panose="02020603050405020304" pitchFamily="18" charset="0"/>
              </a:rPr>
              <a:t>Nearby food options – what can people get to easily?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DengXian" panose="02010600030101010101" pitchFamily="2" charset="-122"/>
                <a:cs typeface="Times New Roman" panose="02020603050405020304" pitchFamily="18" charset="0"/>
              </a:rPr>
              <a:t>Especially in places where healthy affordable food options are not accessible or available (‘food deserts’)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DengXian" panose="02010600030101010101" pitchFamily="2" charset="-122"/>
                <a:cs typeface="Times New Roman" panose="02020603050405020304" pitchFamily="18" charset="0"/>
              </a:rPr>
              <a:t>And/or places where unhealthy food options are surrounding us (‘food swamps’)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DengXian" panose="02010600030101010101" pitchFamily="2" charset="-122"/>
                <a:cs typeface="Times New Roman" panose="02020603050405020304" pitchFamily="18" charset="0"/>
              </a:rPr>
              <a:t>[potential to add local data indicating % of places to buy food that are fast food in most and least deprived quintiles for </a:t>
            </a:r>
            <a:r>
              <a:rPr lang="en-GB" sz="1200" b="0" dirty="0" err="1">
                <a:effectLst/>
                <a:latin typeface="Calibri" panose="020F0502020204030204" pitchFamily="34" charset="0"/>
                <a:ea typeface="DengXian" panose="02010600030101010101" pitchFamily="2" charset="-122"/>
                <a:cs typeface="Times New Roman" panose="02020603050405020304" pitchFamily="18" charset="0"/>
              </a:rPr>
              <a:t>eg</a:t>
            </a:r>
            <a:r>
              <a:rPr lang="en-GB" sz="1200" b="0" dirty="0">
                <a:effectLst/>
                <a:latin typeface="Calibri" panose="020F0502020204030204" pitchFamily="34" charset="0"/>
                <a:ea typeface="DengXian" panose="02010600030101010101" pitchFamily="2" charset="-122"/>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DengXian" panose="02010600030101010101" pitchFamily="2" charset="-122"/>
                <a:cs typeface="Times New Roman" panose="02020603050405020304" pitchFamily="18" charset="0"/>
              </a:rPr>
              <a:t>Special offers &amp; promotions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DengXian" panose="02010600030101010101" pitchFamily="2" charset="-122"/>
                <a:cs typeface="Times New Roman" panose="02020603050405020304" pitchFamily="18" charset="0"/>
              </a:rPr>
              <a:t>Promotions lead on average to higher consumption (rather than people buying the same and benefitting from the reduced price) especially on things like chocolate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DengXian" panose="02010600030101010101" pitchFamily="2" charset="-122"/>
                <a:cs typeface="Times New Roman" panose="02020603050405020304" pitchFamily="18" charset="0"/>
              </a:rPr>
              <a:t>(National Food Strategy quotes PHE data: </a:t>
            </a:r>
            <a:r>
              <a:rPr lang="en-GB" dirty="0"/>
              <a:t>If you ran a ‘buy one get one free’ on chocolate so someone bought twice the amount of chocolate they normally would, they’ll consume 93% more than normal, and come back to buy chocolate in roughly the same amount of time as they would have normally. If you do the same with sauces, they’ll consume 49% more, and so end up coming back about 1.5x slower than normal.’ https://www.nationalfoodstrategy.org/wp-content/uploads/2021/08/NFS_Evidence-Pack.pdf) </a:t>
            </a:r>
            <a:endParaRPr lang="en-GB" sz="1200" b="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DengXian" panose="02010600030101010101" pitchFamily="2" charset="-122"/>
                <a:cs typeface="Times New Roman" panose="02020603050405020304" pitchFamily="18" charset="0"/>
              </a:rPr>
              <a:t>Information about food can be misleading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DengXian" panose="02010600030101010101" pitchFamily="2" charset="-122"/>
                <a:cs typeface="Times New Roman" panose="02020603050405020304" pitchFamily="18" charset="0"/>
              </a:rPr>
              <a:t>This is an example of a campaign by </a:t>
            </a:r>
            <a:r>
              <a:rPr lang="en-GB" b="0" i="0" dirty="0">
                <a:solidFill>
                  <a:srgbClr val="FFFFFF"/>
                </a:solidFill>
                <a:effectLst/>
                <a:latin typeface="TestTiemposText-Regular"/>
              </a:rPr>
              <a:t>youth activist movement </a:t>
            </a:r>
            <a:r>
              <a:rPr lang="en-GB" sz="1200" b="0" dirty="0">
                <a:effectLst/>
                <a:latin typeface="Calibri" panose="020F0502020204030204" pitchFamily="34" charset="0"/>
                <a:ea typeface="DengXian" panose="02010600030101010101" pitchFamily="2" charset="-122"/>
                <a:cs typeface="Times New Roman" panose="02020603050405020304" pitchFamily="18" charset="0"/>
              </a:rPr>
              <a:t>Bite Back as part of their ‘Don’t Hide What’s Inside’ campaign they made up  an ‘all natural’ product ‘mud’ marketed with true but misleading statements such as ‘full of minerals that are essential to health’ this is part of their campaign to overhaul standards on food labelling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DengXian" panose="02010600030101010101" pitchFamily="2" charset="-122"/>
                <a:cs typeface="Times New Roman" panose="02020603050405020304" pitchFamily="18" charset="0"/>
              </a:rPr>
              <a:t>See for the campaign report: https://biteback.contentfiles.net/media/documents/Dont_Hide_Whats_Inside.pdf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DengXian" panose="02010600030101010101" pitchFamily="2" charset="-122"/>
                <a:cs typeface="Times New Roman" panose="02020603050405020304" pitchFamily="18" charset="0"/>
              </a:rPr>
              <a:t>See for the campaign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DengXian" panose="02010600030101010101" pitchFamily="2" charset="-122"/>
                <a:cs typeface="Times New Roman" panose="02020603050405020304" pitchFamily="18" charset="0"/>
              </a:rPr>
              <a:t>https://www.youtube.com/watch?v=KLHdUIWLKU0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DengXian" panose="02010600030101010101" pitchFamily="2" charset="-122"/>
                <a:cs typeface="Times New Roman" panose="02020603050405020304" pitchFamily="18" charset="0"/>
              </a:rPr>
              <a:t>Regulation &amp; legislation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DengXian" panose="02010600030101010101" pitchFamily="2" charset="-122"/>
                <a:cs typeface="Times New Roman" panose="02020603050405020304" pitchFamily="18" charset="0"/>
              </a:rPr>
              <a:t>For example affecting what is in food – the national food strategy showed ‘some changes will require legislation to ensure a level playing field. If food companies are to start making their products healthier, they must be confident that the competition won’t simply move in and undercut them.’ https://www.nationalfoodstrategy.org/wp-content/uploads/2021/10/25585_1669_NFS_The_Plan_July21_S12_New-1.pdf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DengXian" panose="02010600030101010101" pitchFamily="2" charset="-122"/>
                <a:cs typeface="Times New Roman" panose="02020603050405020304" pitchFamily="18" charset="0"/>
              </a:rPr>
              <a:t>Political environment &amp; unequal power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Although the Kellogg’s argument was overruled, it takes time, energy &amp; money to address these cases and some </a:t>
            </a:r>
            <a:r>
              <a:rPr lang="en-GB" sz="1200" dirty="0" err="1">
                <a:effectLst/>
                <a:latin typeface="Calibri" panose="020F0502020204030204" pitchFamily="34" charset="0"/>
                <a:ea typeface="DengXian" panose="02010600030101010101" pitchFamily="2" charset="-122"/>
                <a:cs typeface="Times New Roman" panose="02020603050405020304" pitchFamily="18" charset="0"/>
              </a:rPr>
              <a:t>egs</a:t>
            </a:r>
            <a:r>
              <a:rPr lang="en-GB" sz="1200" dirty="0">
                <a:effectLst/>
                <a:latin typeface="Calibri" panose="020F0502020204030204" pitchFamily="34" charset="0"/>
                <a:ea typeface="DengXian" panose="02010600030101010101" pitchFamily="2" charset="-122"/>
                <a:cs typeface="Times New Roman" panose="02020603050405020304" pitchFamily="18" charset="0"/>
              </a:rPr>
              <a:t> closer to home where legal challenges by industry are overturning local policy (</a:t>
            </a:r>
            <a:r>
              <a:rPr lang="en-GB" sz="1200" dirty="0" err="1">
                <a:effectLst/>
                <a:latin typeface="Calibri" panose="020F0502020204030204" pitchFamily="34" charset="0"/>
                <a:ea typeface="DengXian" panose="02010600030101010101" pitchFamily="2" charset="-122"/>
                <a:cs typeface="Times New Roman" panose="02020603050405020304" pitchFamily="18" charset="0"/>
              </a:rPr>
              <a:t>eg</a:t>
            </a:r>
            <a:r>
              <a:rPr lang="en-GB" sz="1200" dirty="0">
                <a:effectLst/>
                <a:latin typeface="Calibri" panose="020F0502020204030204" pitchFamily="34" charset="0"/>
                <a:ea typeface="DengXian" panose="02010600030101010101" pitchFamily="2" charset="-122"/>
                <a:cs typeface="Times New Roman" panose="02020603050405020304" pitchFamily="18" charset="0"/>
              </a:rPr>
              <a:t> a local authority planning policy to restrict hot food takeaways close to schools, was challenged and policy overruled by external Planning Inspector) – again this distracts from other work and risks making other councils cautious about implementing such policies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DengXian" panose="02010600030101010101" pitchFamily="2" charset="-122"/>
                <a:cs typeface="Times New Roman" panose="02020603050405020304" pitchFamily="18" charset="0"/>
              </a:rPr>
              <a:t>Advertising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High Fat Salt &amp; Sugar foods are advertised more, National Food Strategy showed just a quarter of advertising in 2019 was for foods not likely to be HFSS. In addition, in 2019, analysis by Nielsen on behalf of Cancer Research UK found almost half (47.58%) of all food ads shown during September 2019 on ITV1, Channel 4, Channel 5 and Sky1 were advertising HFSS products.  This proportion rose to nearly 60% of ads in the 6-9pm slot on those channels, up from 49% in May 2018.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Advertising affects us in all sorts of ways, this image is from a film made by children about their own responses to the food they see around them including advertised food, in this clip this young child describes how seeing a fast food advert made her hungry and made her dribble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DengXian" panose="02010600030101010101" pitchFamily="2" charset="-122"/>
                <a:cs typeface="Times New Roman" panose="02020603050405020304" pitchFamily="18" charset="0"/>
              </a:rPr>
              <a:t>Definitions of problems and therefore potential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Defining issues mainly as the responsibility of individuals – </a:t>
            </a:r>
            <a:r>
              <a:rPr lang="en-GB" sz="1200" dirty="0" err="1">
                <a:effectLst/>
                <a:latin typeface="Calibri" panose="020F0502020204030204" pitchFamily="34" charset="0"/>
                <a:ea typeface="DengXian" panose="02010600030101010101" pitchFamily="2" charset="-122"/>
                <a:cs typeface="Times New Roman" panose="02020603050405020304" pitchFamily="18" charset="0"/>
              </a:rPr>
              <a:t>eg</a:t>
            </a:r>
            <a:r>
              <a:rPr lang="en-GB" sz="1200" dirty="0">
                <a:effectLst/>
                <a:latin typeface="Calibri" panose="020F0502020204030204" pitchFamily="34" charset="0"/>
                <a:ea typeface="DengXian" panose="02010600030101010101" pitchFamily="2" charset="-122"/>
                <a:cs typeface="Times New Roman" panose="02020603050405020304" pitchFamily="18" charset="0"/>
              </a:rPr>
              <a:t> ‘what we choose to eat affects our health’ (the original wording in the green circle)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Rather than a combination of individuals, communities, organisations and the structures we work within (the combination of what we can now see on the screen)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Means the solutions tend also to be focused at the individual scale (providing advice and information about food to people)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Rather than the solutions also covering the environments that affect which choices are available to us or the things that shape the choices we might make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Option to show 2 very short film clips to demonstrate the effects on children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https://www.healthysocieties2030.org/films-archive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https://www.biteback2030.com/news/watch-video-fast-food-industry-dont-want-you-see</a:t>
            </a:r>
          </a:p>
          <a:p>
            <a:endParaRPr lang="en-GB" dirty="0"/>
          </a:p>
        </p:txBody>
      </p:sp>
      <p:sp>
        <p:nvSpPr>
          <p:cNvPr id="4" name="Slide Number Placeholder 3"/>
          <p:cNvSpPr>
            <a:spLocks noGrp="1"/>
          </p:cNvSpPr>
          <p:nvPr>
            <p:ph type="sldNum" sz="quarter" idx="5"/>
          </p:nvPr>
        </p:nvSpPr>
        <p:spPr/>
        <p:txBody>
          <a:bodyPr/>
          <a:lstStyle/>
          <a:p>
            <a:fld id="{6F7F2ACA-913B-46A8-A64B-68780F63F82F}" type="slidenum">
              <a:rPr lang="en-GB" smtClean="0"/>
              <a:t>11</a:t>
            </a:fld>
            <a:endParaRPr lang="en-GB"/>
          </a:p>
        </p:txBody>
      </p:sp>
    </p:spTree>
    <p:extLst>
      <p:ext uri="{BB962C8B-B14F-4D97-AF65-F5344CB8AC3E}">
        <p14:creationId xmlns:p14="http://schemas.microsoft.com/office/powerpoint/2010/main" val="1481657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Main reference: Gilmore et al, Lancet, 2023 </a:t>
            </a:r>
            <a:r>
              <a:rPr lang="en-GB" sz="12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3"/>
              </a:rPr>
              <a:t>https://www.thelancet.com/journals/lancet/article/PIIS0140-6736(23)00013-2/fulltext</a:t>
            </a:r>
            <a:r>
              <a:rPr lang="en-GB" sz="1200" dirty="0"/>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4472C4"/>
                </a:solidFill>
                <a:effectLst/>
                <a:latin typeface="Calibri" panose="020F0502020204030204" pitchFamily="34" charset="0"/>
                <a:ea typeface="DengXian" panose="02010600030101010101" pitchFamily="2" charset="-122"/>
                <a:cs typeface="Times New Roman" panose="02020603050405020304" pitchFamily="18" charset="0"/>
              </a:rPr>
              <a:t>We’ll now introduce a framework for how the commercial determinants operate which is a simplified version of one that appeared in a recent Lancet series focused on the CDoH and written by expert academics from across the world. This is to help us understand how these different commercial practices lead to people dying too young and living too much of their lives in poor health.  </a:t>
            </a:r>
            <a:endParaRPr lang="en-GB"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Commercial Determinants of Health include </a:t>
            </a:r>
            <a:r>
              <a:rPr lang="en-GB" sz="1200" b="1" i="0" u="none" strike="noStrike" baseline="0" dirty="0">
                <a:solidFill>
                  <a:srgbClr val="211D1E"/>
                </a:solidFill>
                <a:latin typeface="ScalaLancetPro"/>
              </a:rPr>
              <a:t>political, scientific, and marketing practices </a:t>
            </a:r>
            <a:r>
              <a:rPr lang="en-GB" sz="1200" b="0" i="0" u="none" strike="noStrike" baseline="0" dirty="0">
                <a:solidFill>
                  <a:srgbClr val="211D1E"/>
                </a:solidFill>
                <a:latin typeface="ScalaLancetPro"/>
              </a:rPr>
              <a:t>which mainly cause health harm by </a:t>
            </a:r>
            <a:r>
              <a:rPr lang="en-GB" sz="1200" b="1" i="0" u="none" strike="noStrike" baseline="0" dirty="0">
                <a:solidFill>
                  <a:srgbClr val="211D1E"/>
                </a:solidFill>
                <a:latin typeface="ScalaLancetPro"/>
              </a:rPr>
              <a:t>maximising the use of potentially harmful products</a:t>
            </a:r>
            <a:r>
              <a:rPr lang="en-GB" sz="1200" b="0" i="0" u="none" strike="noStrike" baseline="0" dirty="0">
                <a:solidFill>
                  <a:srgbClr val="211D1E"/>
                </a:solidFill>
                <a:latin typeface="ScalaLancetPro"/>
              </a:rPr>
              <a:t>, either directly or by enabling corporations to block, delay, or weaken policy and deter litigation. The use of products is not only personal consumption as in food and alcohol, but also plastic and other fossil fuel based products.</a:t>
            </a:r>
            <a:endParaRPr lang="en-GB" sz="12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211D1E"/>
              </a:solidFill>
              <a:latin typeface="ScalaLancetPro"/>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rgbClr val="211D1E"/>
                </a:solidFill>
                <a:latin typeface="ScalaLancetPro"/>
              </a:rPr>
              <a:t>They also include </a:t>
            </a:r>
            <a:r>
              <a:rPr lang="en-GB" sz="1200" b="1" i="0" u="none" strike="noStrike" baseline="0" dirty="0">
                <a:solidFill>
                  <a:srgbClr val="211D1E"/>
                </a:solidFill>
                <a:latin typeface="ScalaLancetPro"/>
              </a:rPr>
              <a:t>Labour, supply chain, and financial practices</a:t>
            </a:r>
            <a:r>
              <a:rPr lang="en-GB" sz="1200" b="0" i="0" u="none" strike="noStrike" baseline="0" dirty="0">
                <a:solidFill>
                  <a:srgbClr val="211D1E"/>
                </a:solidFill>
                <a:latin typeface="ScalaLancetPro"/>
              </a:rPr>
              <a:t> which mainly harm health when </a:t>
            </a:r>
            <a:r>
              <a:rPr lang="en-GB" sz="1200" b="1" i="0" u="none" strike="noStrike" baseline="0" dirty="0">
                <a:solidFill>
                  <a:srgbClr val="211D1E"/>
                </a:solidFill>
                <a:latin typeface="ScalaLancetPro"/>
              </a:rPr>
              <a:t>a narrow focus on profit at any cost fails to consider societal effects</a:t>
            </a:r>
            <a:r>
              <a:rPr lang="en-GB" sz="1200" b="0" i="0" u="none" strike="noStrike" baseline="0" dirty="0">
                <a:solidFill>
                  <a:srgbClr val="211D1E"/>
                </a:solidFill>
                <a:latin typeface="ScalaLancetPro"/>
              </a:rPr>
              <a:t>. Slave labour working conditions in fashion industry sweatshops, illegal discharges of hazardous substances, and deforestation leading to climate change, biodiversity loss, and infectious diseases are examples of transnational corporations acting against the public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211D1E"/>
              </a:solidFill>
              <a:latin typeface="ScalaLancetPro"/>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baseline="0" dirty="0">
                <a:solidFill>
                  <a:srgbClr val="211D1E"/>
                </a:solidFill>
                <a:latin typeface="Shaker 2 Lancet"/>
              </a:rPr>
              <a:t>As well as </a:t>
            </a:r>
            <a:r>
              <a:rPr lang="en-GB" sz="1800" b="1" i="0" u="none" strike="noStrike" baseline="0" dirty="0">
                <a:solidFill>
                  <a:srgbClr val="211D1E"/>
                </a:solidFill>
                <a:latin typeface="Shaker 2 Lancet"/>
              </a:rPr>
              <a:t>Reputation management </a:t>
            </a:r>
            <a:r>
              <a:rPr lang="en-GB" sz="1800" b="0" i="0" u="none" strike="noStrike" baseline="0" dirty="0">
                <a:solidFill>
                  <a:srgbClr val="211D1E"/>
                </a:solidFill>
                <a:latin typeface="Shaker 2 Lancet"/>
              </a:rPr>
              <a:t>which is about efforts to shape legitimacy and credibility, reduce risk, and enhance corporate brand image – these help create systems, norms and values and an environment in which the other practices are enables. Corporations want to present themselves as social responsible and part of the solution not the driver of the problem, thereby arguing that governments do not need to regulate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211D1E"/>
              </a:solidFill>
              <a:latin typeface="Shaker 2 Lanc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effectLst/>
                <a:latin typeface="ScalaLancetPro"/>
                <a:ea typeface="DengXian" panose="02010600030101010101" pitchFamily="2" charset="-122"/>
                <a:cs typeface="Times New Roman" panose="02020603050405020304" pitchFamily="18" charset="0"/>
              </a:rPr>
              <a:t>To help think this through, it can be useful to think about corporate strategies as multifaceted and aimed at maximising the interests of the individual corporation or commercial sector often at the expense of public health and the environment.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effectLst/>
                <a:latin typeface="ScalaLancetPro"/>
                <a:ea typeface="DengXian" panose="02010600030101010101" pitchFamily="2" charset="-122"/>
                <a:cs typeface="Times New Roman" panose="02020603050405020304" pitchFamily="18" charset="0"/>
              </a:rPr>
              <a:t>These practices can be more overt – for example, using sophisticated marketing strategies to influence the environments where we live, work and play and the decisions we make or for example calling for specific policy measures at times of policy debates or changes of government.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effectLst/>
                <a:latin typeface="ScalaLancetPro"/>
                <a:ea typeface="DengXian" panose="02010600030101010101" pitchFamily="2" charset="-122"/>
                <a:cs typeface="Times New Roman" panose="02020603050405020304" pitchFamily="18" charset="0"/>
              </a:rPr>
              <a:t>But other practices are about creating and maintaining regulatory, social and political environments that are favourable to their commercial interests and involve less obvious and more longer-term strategies that are directed at influencing what research gets done by whom, how and what evidence is used by government for decision-making, building relationships with decisionmakers and reputable partners like charities and research institutions, shaping people’s norms and values (including what children are taught in schools) and influencing public debate through shaping what is reported in the media and undermining independent researchers and other professionals and advocacy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211D1E"/>
              </a:solidFill>
              <a:latin typeface="Shaker 2 Lanc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latin typeface="Shaker 2 Lancet"/>
              </a:rPr>
              <a:t>For example, if we think about Tobacco Control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dirty="0">
                <a:solidFill>
                  <a:srgbClr val="211D1E"/>
                </a:solidFill>
                <a:latin typeface="Shaker 2 Lancet"/>
              </a:rPr>
              <a:t>Political (click)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baseline="0" dirty="0">
                <a:solidFill>
                  <a:srgbClr val="211D1E"/>
                </a:solidFill>
                <a:latin typeface="Shaker 2 Lancet"/>
              </a:rPr>
              <a:t>Taxation &amp; price are recognised as a WHO ‘best buy’ in terms of tobacco control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baseline="0" dirty="0">
                <a:solidFill>
                  <a:srgbClr val="211D1E"/>
                </a:solidFill>
                <a:latin typeface="Shaker 2 Lancet"/>
              </a:rPr>
              <a:t>Internal industry documents demonstrate that tobacco companies knew these were an effective way to decrease consumption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baseline="0" dirty="0">
                <a:solidFill>
                  <a:srgbClr val="211D1E"/>
                </a:solidFill>
                <a:latin typeface="Shaker 2 Lancet"/>
              </a:rPr>
              <a:t>Industry groups have lobbied against price increases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latin typeface="Shaker 2 Lancet"/>
              </a:rPr>
              <a:t>(ref: https://tobaccotactics.org/article/price-and-tax/)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211D1E"/>
              </a:solidFill>
              <a:latin typeface="Shaker 2 Lance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rPr>
              <a:t>It can be harder to spot when industry works through other organisations, for example the WHO report ‘Tobacco Industry Interference with Tobacco Control,’ concluded: “The industry has a long history of using seemingly independent ’front groups’ to advance its case”. Adding that “smokers’ rights associations, … frequently supported by the tobacco industry, have served as front groups in opposition to indoor smoking bans”. </a:t>
            </a:r>
            <a:endParaRPr lang="en-GB" sz="1800" b="0" i="0" u="none" strike="noStrike" baseline="0" dirty="0">
              <a:solidFill>
                <a:srgbClr val="211D1E"/>
              </a:solidFill>
              <a:latin typeface="Shaker 2 Lance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211D1E"/>
              </a:solidFill>
              <a:latin typeface="Shaker 2 Lanc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latin typeface="Shaker 2 Lancet"/>
              </a:rPr>
              <a:t>Example of how we can address: take care in how we approach consultation and engagement and put in place policy and processes to manage conflicting interests.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211D1E"/>
              </a:solidFill>
              <a:latin typeface="Shaker 2 Lanc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dirty="0">
                <a:solidFill>
                  <a:srgbClr val="211D1E"/>
                </a:solidFill>
                <a:latin typeface="Shaker 2 Lancet"/>
              </a:rPr>
              <a:t>Scientific (click)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baseline="0" dirty="0">
                <a:solidFill>
                  <a:srgbClr val="211D1E"/>
                </a:solidFill>
                <a:latin typeface="Shaker 2 Lancet"/>
              </a:rPr>
              <a:t>By selectively funding research, withholding findings and generating doubt about evidence ‘doubt is our product’ the industry has affected what is accepted as knowledge on which to make policy decisions and also the public support for regulation and other action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latin typeface="Shaker 2 Lancet"/>
              </a:rPr>
              <a:t>(for example ref: </a:t>
            </a:r>
            <a:r>
              <a:rPr lang="en-GB" sz="1800" b="0" i="0" u="none" strike="noStrike" baseline="0" dirty="0">
                <a:solidFill>
                  <a:srgbClr val="FFFFFF"/>
                </a:solidFill>
                <a:latin typeface="Garamond" panose="02020404030301010803" pitchFamily="18" charset="0"/>
              </a:rPr>
              <a:t>Angulo, A. J.. Miseducation .2016. Johns Hopkins University Press.</a:t>
            </a:r>
            <a:r>
              <a:rPr lang="nn-NO" sz="1800" b="0" i="0" u="none" strike="noStrike" baseline="0" dirty="0">
                <a:solidFill>
                  <a:srgbClr val="FFFFFF"/>
                </a:solidFill>
                <a:latin typeface="BellMT"/>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n-NO" sz="1800" b="0" i="0" u="none" strike="noStrike" baseline="0" dirty="0">
                <a:solidFill>
                  <a:srgbClr val="FFFFFF"/>
                </a:solidFill>
                <a:latin typeface="BellMT"/>
              </a:rPr>
              <a:t>For example, </a:t>
            </a:r>
            <a:r>
              <a:rPr lang="en-GB" sz="1800" b="0" i="0" u="none" strike="noStrike" baseline="0" dirty="0">
                <a:solidFill>
                  <a:srgbClr val="FFFFFF"/>
                </a:solidFill>
                <a:latin typeface="BellMT"/>
              </a:rPr>
              <a:t>tens of thousands of internal industry documents, released through litigation, reveal that the industry knew for decades that its products caused cancer and were highly addictive and yet it refused to acknowledge this publicly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FFFFFF"/>
                </a:solidFill>
                <a:latin typeface="BellMT"/>
              </a:rPr>
              <a:t> (https://tobaccotactics.org/article/influencing-science/)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211D1E"/>
              </a:solidFill>
              <a:latin typeface="Shaker 2 Lanc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latin typeface="Shaker 2 Lancet"/>
              </a:rPr>
              <a:t>Example of how we can address: practice critical thinking and consider carefully how we use evidence – focus on conflicting interests.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FFFFFF"/>
              </a:solidFill>
              <a:latin typeface="Bel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dirty="0">
                <a:solidFill>
                  <a:srgbClr val="211D1E"/>
                </a:solidFill>
                <a:latin typeface="Shaker 2 Lancet"/>
              </a:rPr>
              <a:t>Marketing</a:t>
            </a:r>
            <a:r>
              <a:rPr lang="en-GB" sz="1800" b="0" i="0" u="none" strike="noStrike" baseline="0" dirty="0">
                <a:solidFill>
                  <a:srgbClr val="211D1E"/>
                </a:solidFill>
                <a:latin typeface="Shaker 2 Lancet"/>
              </a:rPr>
              <a:t> </a:t>
            </a:r>
            <a:r>
              <a:rPr lang="en-GB" sz="1800" b="1" i="0" u="none" strike="noStrike" baseline="0" dirty="0">
                <a:solidFill>
                  <a:srgbClr val="211D1E"/>
                </a:solidFill>
                <a:latin typeface="Shaker 2 Lancet"/>
              </a:rPr>
              <a:t>(click)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baseline="0" dirty="0">
                <a:solidFill>
                  <a:srgbClr val="211D1E"/>
                </a:solidFill>
                <a:latin typeface="Shaker 2 Lancet"/>
              </a:rPr>
              <a:t>Advertising but also sponsorship and product placement (</a:t>
            </a:r>
            <a:r>
              <a:rPr lang="en-GB" sz="1800" b="0" i="0" u="none" strike="noStrike" baseline="0" dirty="0" err="1">
                <a:solidFill>
                  <a:srgbClr val="211D1E"/>
                </a:solidFill>
                <a:latin typeface="Shaker 2 Lancet"/>
              </a:rPr>
              <a:t>eg</a:t>
            </a:r>
            <a:r>
              <a:rPr lang="en-GB" sz="1800" b="0" i="0" u="none" strike="noStrike" baseline="0" dirty="0">
                <a:solidFill>
                  <a:srgbClr val="211D1E"/>
                </a:solidFill>
                <a:latin typeface="Shaker 2 Lancet"/>
              </a:rPr>
              <a:t> in tv films, sports)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baseline="0" dirty="0">
                <a:solidFill>
                  <a:srgbClr val="211D1E"/>
                </a:solidFill>
                <a:latin typeface="Shaker 2 Lancet"/>
              </a:rPr>
              <a:t>Examples from Gilmore et al include: the normalisation of youth smoking was facilitated by </a:t>
            </a:r>
            <a:r>
              <a:rPr lang="en-GB" sz="1800" b="0" i="0" u="none" strike="noStrike" baseline="0" dirty="0" err="1">
                <a:solidFill>
                  <a:srgbClr val="211D1E"/>
                </a:solidFill>
                <a:latin typeface="Shaker 2 Lancet"/>
              </a:rPr>
              <a:t>childfriendly</a:t>
            </a:r>
            <a:r>
              <a:rPr lang="en-GB" sz="1800" b="0" i="0" u="none" strike="noStrike" baseline="0" dirty="0">
                <a:solidFill>
                  <a:srgbClr val="211D1E"/>
                </a:solidFill>
                <a:latin typeface="Shaker 2 Lancet"/>
              </a:rPr>
              <a:t> advertising, with Camel cigarettes’ Joe Camel having approximately the same recognition as Mickey Mouse among children.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latin typeface="Shaker 2 Lancet"/>
              </a:rPr>
              <a:t>(ref Proctor R. Golden holocaust: origins of the cigarette catastrophe and the case for abolition. Berkeley, CA: University of California Press, 2011)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u="none" strike="noStrike" baseline="0" dirty="0">
                <a:solidFill>
                  <a:srgbClr val="211D1E"/>
                </a:solidFill>
                <a:latin typeface="Shaker 2 Lancet"/>
              </a:rPr>
              <a:t>There is also evidence that marketing can be targeted at vulnerable groups such as tobacco industry targeting of homeless people via building relationships with homelessness services organisations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latin typeface="Shaker 2 Lancet"/>
              </a:rPr>
              <a:t>(Ref https://tobaccocontrol.bmj.com/content/14/6/409)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211D1E"/>
              </a:solidFill>
              <a:latin typeface="Shaker 2 Lanc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211D1E"/>
                </a:solidFill>
                <a:latin typeface="Shaker 2 Lancet"/>
              </a:rPr>
              <a:t>Example of how we can address: local advertising &amp; sponsorship policies.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211D1E"/>
              </a:solidFill>
              <a:latin typeface="Shaker 2 Lanc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rgbClr val="211D1E"/>
                </a:solidFill>
                <a:latin typeface="ScalaLancetPro"/>
              </a:rPr>
              <a:t>Supply chain and waste (click)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rgbClr val="211D1E"/>
                </a:solidFill>
                <a:latin typeface="ScalaLancetPro"/>
              </a:rPr>
              <a:t>For example using supply chain to externalise responsibility for harms caused during production or costs of dealing with waste - often meaning the public pays for the costs both in terms of lives harmed and also in money paid out to clean up waste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rgbClr val="211D1E"/>
                </a:solidFill>
                <a:latin typeface="ScalaLancetPro"/>
              </a:rPr>
              <a:t>The production of tobacco causes pollution, soil degradation and deforestation, contributing to adverse climate change and biodiversity losses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11D1E"/>
                </a:solidFill>
                <a:latin typeface="ScalaLancetPro"/>
              </a:rPr>
              <a:t>(ref: WHO </a:t>
            </a:r>
            <a:r>
              <a:rPr lang="en-GB" dirty="0">
                <a:effectLst/>
                <a:latin typeface="Arial" panose="020B0604020202020204" pitchFamily="34" charset="0"/>
              </a:rPr>
              <a:t>Tobacco and its environmental impact: an overview 2017 </a:t>
            </a:r>
            <a:r>
              <a:rPr lang="en-GB" sz="1200" b="0" i="0" u="none" strike="noStrike" baseline="0" dirty="0">
                <a:solidFill>
                  <a:srgbClr val="211D1E"/>
                </a:solidFill>
                <a:latin typeface="ScalaLancetPro"/>
              </a:rPr>
              <a:t>http://apps.who.int/iris/bitstream/handle/10665/255574/9789241512497-eng.pdf?sequence=1)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rgbClr val="211D1E"/>
                </a:solidFill>
                <a:latin typeface="ScalaLancetPro"/>
              </a:rPr>
              <a:t>British American Tobacco (BAT) acknowledged in their 2019 sustainability report that: “our supply chain (scope 3) emissions represent 90% of our total carbon footprint”. However these supply chain emissions are not included in company targets to reduce emissions.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11D1E"/>
                </a:solidFill>
                <a:latin typeface="ScalaLancetPro"/>
              </a:rPr>
              <a:t>(ref: https://tobaccotactics.org/article/tobacco-and-the-environment/ reviewing British American Tobacco, Sustainability Strategy Report 2019, BAT website, March 2020, accessed April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211D1E"/>
              </a:solidFill>
              <a:latin typeface="Shaker 2 Lanc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11D1E"/>
                </a:solidFill>
                <a:latin typeface="Shaker 2 Lancet"/>
              </a:rPr>
              <a:t>Example of how we can address: policies for required minimums in procurement and improving data for transparency and accountability. </a:t>
            </a:r>
            <a:endParaRPr lang="en-GB" sz="1200" b="0" i="0" u="none" strike="noStrike" baseline="0" dirty="0">
              <a:solidFill>
                <a:srgbClr val="211D1E"/>
              </a:solidFill>
              <a:latin typeface="ScalaLancet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11D1E"/>
                </a:solidFill>
                <a:latin typeface="ScalaLancetPro"/>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rgbClr val="211D1E"/>
                </a:solidFill>
                <a:latin typeface="ScalaLancetPro"/>
              </a:rPr>
              <a:t>Labour &amp; employment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rgbClr val="211D1E"/>
                </a:solidFill>
                <a:latin typeface="ScalaLancetPro"/>
              </a:rPr>
              <a:t>This includes outsourcing responsibility for costliest aspects of production leading to harmful practices such as modern slavery and informal or zero-hour contracts that offer no stability or security of income.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rgbClr val="211D1E"/>
                </a:solidFill>
                <a:latin typeface="ScalaLancetPro"/>
              </a:rPr>
              <a:t>Child labour has historically been a substantial issue in tobacco growing. Following pressure from the UN’s International Labour Market Organisation, transnational tobacco companies (TTCs) have invested in corporate social responsibility (CSR) initiatives that focus on child labour in tobacco growing. However there are concerns that this is not effective.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rgbClr val="211D1E"/>
                </a:solidFill>
                <a:latin typeface="ScalaLancetPro"/>
              </a:rPr>
              <a:t>For example according to Dr Athena Ramos, from the University of Nebraska Medical Centre, CSR programmes that propose to address child labour “represent more of a public relations strategy that any real meaningful change in practice” and disincentivise external monitoring efforts, especially in low and middle income countries (LMICs).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baseline="0" dirty="0">
                <a:solidFill>
                  <a:srgbClr val="211D1E"/>
                </a:solidFill>
                <a:latin typeface="ScalaLancetPro"/>
              </a:rPr>
              <a:t>Refs: https://tobaccotactics.org/article/csr-child-labour/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rgbClr val="211D1E"/>
                </a:solidFill>
                <a:latin typeface="ScalaLancetPro"/>
              </a:rPr>
              <a:t>A legal case is underway brought by human rights lawyers on behalf of hundreds of tenant farmers and their children in Malawi, contends that the company is guilty of “unjust enrichment.” Martyn Day, a senior partner at Leigh Day, the firm bringing the case, told The Guardian that the tenant farmers cultivating tobacco for one of BAT’s main suppliers are paid so little and the work involved is so labour intensive that they are forced to rely on help from their children. BAT attempted to get the High Court to throw out the claim but the High Court has agreed it can be heard. </a:t>
            </a:r>
            <a:r>
              <a:rPr lang="en-GB" dirty="0"/>
              <a:t>Mr Justice Martin Spencer commented that tobacco companies’ applications to strike out had been “misconceived”.</a:t>
            </a:r>
            <a:endParaRPr lang="en-GB" sz="1200" b="0" i="0" u="none" strike="noStrike" baseline="0" dirty="0">
              <a:solidFill>
                <a:srgbClr val="211D1E"/>
              </a:solidFill>
              <a:latin typeface="ScalaLancetPro"/>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baseline="0" dirty="0">
                <a:solidFill>
                  <a:srgbClr val="211D1E"/>
                </a:solidFill>
                <a:latin typeface="ScalaLancetPro"/>
              </a:rPr>
              <a:t>Ref: https://web.archive.org/web/20200707160830/https:/www.hrw.org/news/2019/12/04/case-against-tobacco-giant-could-protect-children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baseline="0" dirty="0">
                <a:solidFill>
                  <a:srgbClr val="211D1E"/>
                </a:solidFill>
                <a:latin typeface="ScalaLancetPro"/>
              </a:rPr>
              <a:t>https://www.leighday.co.uk/news/cases-and-testimonials/cases/british-american-tobacco-and-imperial-brands/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baseline="0" dirty="0">
                <a:solidFill>
                  <a:srgbClr val="211D1E"/>
                </a:solidFill>
                <a:latin typeface="ScalaLancetPro"/>
              </a:rPr>
              <a:t>https://www.leighday.co.uk/news/news/2021-news/court-allows-malawian-child-farmer-claims-against-british-american-tobacco-and-imperial-to-proceed/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211D1E"/>
              </a:solidFill>
              <a:latin typeface="Shaker 2 Lanc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11D1E"/>
                </a:solidFill>
                <a:latin typeface="Shaker 2 Lancet"/>
              </a:rPr>
              <a:t>Example of how we can address: business rates relief for living wage / support for unionisation. </a:t>
            </a:r>
            <a:endParaRPr lang="en-GB" sz="1200" b="0" i="0" u="none" strike="noStrike" baseline="0" dirty="0">
              <a:solidFill>
                <a:srgbClr val="211D1E"/>
              </a:solidFill>
              <a:latin typeface="ScalaLancetPr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211D1E"/>
              </a:solidFill>
              <a:latin typeface="ScalaLancet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rgbClr val="211D1E"/>
                </a:solidFill>
                <a:latin typeface="ScalaLancetPro"/>
              </a:rPr>
              <a:t>Financial (click)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rgbClr val="211D1E"/>
                </a:solidFill>
                <a:latin typeface="ScalaLancetPro"/>
              </a:rPr>
              <a:t>Example from Gilmore et al: British American Tobacco and Imperial Brands, which over 10 years paid almost no corporation tax in the UK, where they are headquartered, having engaged extensively in all forms of tax avoidance alongside other transnational tobacco companies.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baseline="0" dirty="0">
                <a:solidFill>
                  <a:srgbClr val="211D1E"/>
                </a:solidFill>
                <a:latin typeface="ScalaLancetPro"/>
              </a:rPr>
              <a:t>(ref Vermeulen S, </a:t>
            </a:r>
            <a:r>
              <a:rPr lang="en-GB" sz="1200" b="0" i="0" u="none" strike="noStrike" baseline="0" dirty="0" err="1">
                <a:solidFill>
                  <a:srgbClr val="211D1E"/>
                </a:solidFill>
                <a:latin typeface="ScalaLancetPro"/>
              </a:rPr>
              <a:t>Dillen</a:t>
            </a:r>
            <a:r>
              <a:rPr lang="en-GB" sz="1200" b="0" i="0" u="none" strike="noStrike" baseline="0" dirty="0">
                <a:solidFill>
                  <a:srgbClr val="211D1E"/>
                </a:solidFill>
                <a:latin typeface="ScalaLancetPro"/>
              </a:rPr>
              <a:t> M, Branston JR. Big tobacco, big avoidance. https://www.bath.ac.uk/publications/big-tobacco-big-avoidance/attachments/Big_Tobacco_Big_Avoidance.pdf (accessed Feb 17,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211D1E"/>
              </a:solidFill>
              <a:latin typeface="Shaker 2 Lanc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11D1E"/>
                </a:solidFill>
                <a:latin typeface="Shaker 2 Lancet"/>
              </a:rPr>
              <a:t>Example of how we can address: </a:t>
            </a:r>
            <a:r>
              <a:rPr lang="en-GB" sz="1200" b="0" i="0" u="none" strike="noStrike" baseline="0" dirty="0">
                <a:solidFill>
                  <a:srgbClr val="211D1E"/>
                </a:solidFill>
                <a:latin typeface="ScalaLancetPro"/>
              </a:rPr>
              <a:t>this is mainly support for national policy but for </a:t>
            </a:r>
            <a:r>
              <a:rPr lang="en-GB" sz="1200" b="0" i="0" u="none" strike="noStrike" baseline="0" dirty="0" err="1">
                <a:solidFill>
                  <a:srgbClr val="211D1E"/>
                </a:solidFill>
                <a:latin typeface="ScalaLancetPro"/>
              </a:rPr>
              <a:t>eg</a:t>
            </a:r>
            <a:r>
              <a:rPr lang="en-GB" sz="1200" b="0" i="0" u="none" strike="noStrike" baseline="0" dirty="0">
                <a:solidFill>
                  <a:srgbClr val="211D1E"/>
                </a:solidFill>
                <a:latin typeface="ScalaLancetPro"/>
              </a:rPr>
              <a:t> Bristol advertising policy excludes companies who avoid paying legal tax – this is partly norm setting.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baseline="0" dirty="0">
              <a:solidFill>
                <a:srgbClr val="211D1E"/>
              </a:solidFill>
              <a:latin typeface="ScalaLancet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rgbClr val="211D1E"/>
                </a:solidFill>
                <a:latin typeface="ScalaLancetPro"/>
              </a:rPr>
              <a:t>Reputation management (click)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rgbClr val="211D1E"/>
                </a:solidFill>
                <a:latin typeface="ScalaLancetPro"/>
              </a:rPr>
              <a:t>For example funding youth programmes as a tactic to influence favourably government perspectives of the tobacco industry with the aim of preventing or delaying regulation of the industry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baseline="0" dirty="0">
                <a:solidFill>
                  <a:srgbClr val="211D1E"/>
                </a:solidFill>
                <a:latin typeface="ScalaLancetPro"/>
              </a:rPr>
              <a:t>(ref: Landman, A., Ling, P. M., &amp; Glantz, S. A. (2002). Tobacco industry youth smoking prevention programs: Protecting the industry and hurting tobacco control. American Journal of Public Health, 92(6), 917–930 https://ajph.aphapublications.org/doi/full/10.2105/AJPH.92.6.917)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211D1E"/>
              </a:solidFill>
              <a:latin typeface="Shaker 2 Lance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11D1E"/>
                </a:solidFill>
                <a:latin typeface="Shaker 2 Lancet"/>
              </a:rPr>
              <a:t>Example of how we can address: locally we can take care re partnerships and consider reputation management as part of risk assessment processes for managing interactions and potentially conflicting interests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rgbClr val="211D1E"/>
                </a:solidFill>
                <a:latin typeface="Shaker 2 Lancet"/>
              </a:rPr>
              <a:t>All of these operate collectively to affect the underlying drivers </a:t>
            </a:r>
            <a:r>
              <a:rPr lang="en-GB" sz="1200" b="0" i="0" u="none" strike="noStrike" baseline="0" dirty="0">
                <a:solidFill>
                  <a:srgbClr val="211D1E"/>
                </a:solidFill>
                <a:latin typeface="Shaker 2 Lancet"/>
              </a:rPr>
              <a:t>(such as power and social norms) </a:t>
            </a:r>
            <a:r>
              <a:rPr lang="en-GB" sz="1200" b="1" i="0" u="none" strike="noStrike" baseline="0" dirty="0">
                <a:solidFill>
                  <a:srgbClr val="211D1E"/>
                </a:solidFill>
                <a:latin typeface="Shaker 2 Lancet"/>
              </a:rPr>
              <a:t>and determinants of health </a:t>
            </a:r>
            <a:r>
              <a:rPr lang="en-GB" sz="1200" b="0" i="0" u="none" strike="noStrike" baseline="0" dirty="0">
                <a:solidFill>
                  <a:srgbClr val="211D1E"/>
                </a:solidFill>
                <a:latin typeface="Shaker 2 Lancet"/>
              </a:rPr>
              <a:t>(such as political &amp; economic system, regulatory &amp; upstream approaches, public policy such as housing, transport etc, environment, community etc)</a:t>
            </a:r>
            <a:endParaRPr lang="en-GB" sz="1200" b="1" i="0" u="none" strike="noStrike" baseline="0" dirty="0">
              <a:solidFill>
                <a:srgbClr val="211D1E"/>
              </a:solidFill>
              <a:latin typeface="Shaker 2 Lancet"/>
            </a:endParaRPr>
          </a:p>
          <a:p>
            <a:pPr marL="0" indent="0">
              <a:buFontTx/>
              <a:buNone/>
            </a:pPr>
            <a:r>
              <a:rPr lang="en-GB" sz="1200" b="0" i="0" u="none" strike="noStrike" dirty="0">
                <a:solidFill>
                  <a:srgbClr val="000000"/>
                </a:solidFill>
                <a:effectLst/>
                <a:latin typeface="Arial" panose="020B0604020202020204" pitchFamily="34" charset="0"/>
              </a:rPr>
              <a:t>For example, by using power to focus more on individual responsibility and less effective ‘downstream’ measures and moving the conversation away from regulation &amp; legislation </a:t>
            </a:r>
          </a:p>
          <a:p>
            <a:pPr marL="0" indent="0">
              <a:buFontTx/>
              <a:buNone/>
            </a:pPr>
            <a:endParaRPr lang="en-GB" sz="1200" b="0" i="0" u="none" strike="noStrike" dirty="0">
              <a:solidFill>
                <a:srgbClr val="000000"/>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rgbClr val="211D1E"/>
                </a:solidFill>
                <a:latin typeface="ScalaLancetPro"/>
              </a:rPr>
              <a:t>Again this can be harder to spot when industry works through other organisations – what is known as ‘Astroturfing’ is the faking of a grassroots movement, when in reality the agenda and strategy is controlled by a hidden company or organisation.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baseline="0" dirty="0">
                <a:solidFill>
                  <a:srgbClr val="211D1E"/>
                </a:solidFill>
                <a:latin typeface="ScalaLancetPro"/>
              </a:rPr>
              <a:t>For example In 2010, Alliance of Australian Retailers (AAR) launched a media campaign against Australia’s proposed plain packs law. The AAR claimed to represent “the owners of your local corner stores, milk bars, newsagents and service stations” and wanted to “make the voices of small retailers heard, and to oppose plain packaging until it is overturned”. However, leaked documents revealed that this was not a genuine grassroots campaign – on the contrary, it received millions of dollars of funding from Imperial, BAT and Philip Morris and Philip Morris staff had regular input into its running.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baseline="0" dirty="0">
                <a:solidFill>
                  <a:srgbClr val="211D1E"/>
                </a:solidFill>
                <a:latin typeface="ScalaLancetPro"/>
              </a:rPr>
              <a:t>https://tobaccotactics.org/article/astroturfing/</a:t>
            </a:r>
            <a:endParaRPr lang="en-GB" sz="1200" b="0" i="0" u="none" strike="noStrike" dirty="0">
              <a:solidFill>
                <a:srgbClr val="000000"/>
              </a:solidFill>
              <a:effectLst/>
              <a:latin typeface="Arial" panose="020B0604020202020204" pitchFamily="34" charset="0"/>
            </a:endParaRPr>
          </a:p>
          <a:p>
            <a:pPr marL="0" indent="0">
              <a:buFontTx/>
              <a:buNone/>
            </a:pPr>
            <a:endParaRPr lang="en-GB" sz="1200" b="1" i="0" u="none" strike="noStrike" dirty="0">
              <a:solidFill>
                <a:srgbClr val="000000"/>
              </a:solidFill>
              <a:effectLst/>
              <a:latin typeface="Arial" panose="020B0604020202020204" pitchFamily="34" charset="0"/>
            </a:endParaRPr>
          </a:p>
          <a:p>
            <a:pPr marL="0" indent="0">
              <a:buFontTx/>
              <a:buNone/>
            </a:pPr>
            <a:r>
              <a:rPr lang="en-GB" sz="1200" b="1" i="0" u="none" strike="noStrike" dirty="0">
                <a:solidFill>
                  <a:srgbClr val="000000"/>
                </a:solidFill>
                <a:effectLst/>
                <a:latin typeface="Arial" panose="020B0604020202020204" pitchFamily="34" charset="0"/>
              </a:rPr>
              <a:t>If needed – explanation of primary &amp; secondary prevention plus upstream health creation (from submission to Health &amp; Care Select Committee – Korner &amp; Brook) </a:t>
            </a:r>
          </a:p>
          <a:p>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Supporting people to quit smoking (known as secondary prevention) is like putting out fires after they have begun to burn – smoking will have already harmed the health of the smoker and their children. Stopping people from starting smoking (“primary prevention”) through actions such as the Khan review’s proposal to increase the legal age of smoking each year is like stopping harmful fires before they can start to burn – it is a cheaper, more effective way to prevent damage before it can even begin. And health creation is like building fire-proof homes -- enabling people to live lives free from the chronic stress and social pressures that drive smoking in the first place.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this analogy, a prevention agenda that doesn’t include these commercial ‘causes of the causes’ of ill-health may do its best put out the fires or stop them from starting, but neglects to ask who is selling the kindling and who profits from a lack of fire safety regulations.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solidFill>
                <a:srgbClr val="211D1E"/>
              </a:solidFill>
              <a:latin typeface="ScalaLancetPro"/>
            </a:endParaRPr>
          </a:p>
          <a:p>
            <a:endParaRPr lang="en-GB" dirty="0"/>
          </a:p>
        </p:txBody>
      </p:sp>
      <p:sp>
        <p:nvSpPr>
          <p:cNvPr id="4" name="Slide Number Placeholder 3"/>
          <p:cNvSpPr>
            <a:spLocks noGrp="1"/>
          </p:cNvSpPr>
          <p:nvPr>
            <p:ph type="sldNum" sz="quarter" idx="5"/>
          </p:nvPr>
        </p:nvSpPr>
        <p:spPr/>
        <p:txBody>
          <a:bodyPr/>
          <a:lstStyle/>
          <a:p>
            <a:fld id="{6F7F2ACA-913B-46A8-A64B-68780F63F82F}" type="slidenum">
              <a:rPr lang="en-GB" smtClean="0"/>
              <a:t>12</a:t>
            </a:fld>
            <a:endParaRPr lang="en-GB"/>
          </a:p>
        </p:txBody>
      </p:sp>
    </p:spTree>
    <p:extLst>
      <p:ext uri="{BB962C8B-B14F-4D97-AF65-F5344CB8AC3E}">
        <p14:creationId xmlns:p14="http://schemas.microsoft.com/office/powerpoint/2010/main" val="2381199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Rebalancing global power asymmetries to substantially improve human and planetary health – this is a slightly simplified version of the infographic from the Lancet series on the CDoH </a:t>
            </a:r>
          </a:p>
          <a:p>
            <a:r>
              <a:rPr lang="en-GB" dirty="0"/>
              <a:t>A cycle of behaviour by commercial actors and policy makers has insidiously tipped the balance of power increasingly in favour of commercial profits over several decades, which has perpetuated poor health outcomes and inequities.</a:t>
            </a:r>
          </a:p>
          <a:p>
            <a:endParaRPr lang="en-GB" dirty="0"/>
          </a:p>
          <a:p>
            <a:pPr marL="228600" indent="-228600">
              <a:buAutoNum type="arabicPeriod"/>
            </a:pPr>
            <a:r>
              <a:rPr lang="en-GB" b="0" dirty="0"/>
              <a:t>Use of wealth and power to </a:t>
            </a:r>
            <a:r>
              <a:rPr lang="en-GB" b="1" dirty="0"/>
              <a:t>shape regulations and policies in own interests. </a:t>
            </a:r>
          </a:p>
          <a:p>
            <a:pPr marL="0" indent="0">
              <a:buNone/>
            </a:pPr>
            <a:endParaRPr lang="en-GB" sz="1200" b="0" i="0" u="none" strike="noStrike" baseline="0" dirty="0">
              <a:solidFill>
                <a:srgbClr val="211D1E"/>
              </a:solidFill>
              <a:latin typeface="ScalaLancetPro"/>
            </a:endParaRPr>
          </a:p>
          <a:p>
            <a:pPr marL="0" indent="0">
              <a:buNone/>
            </a:pPr>
            <a:r>
              <a:rPr lang="en-GB" b="1" dirty="0"/>
              <a:t>2. Favourable policies stimulate increased sales — and thus consumption — of harmful commercial products, </a:t>
            </a:r>
            <a:r>
              <a:rPr lang="en-GB" b="0" dirty="0"/>
              <a:t>which compounds the harm and cost burden they cause.</a:t>
            </a:r>
            <a:endParaRPr lang="en-GB" sz="1200" b="0" i="0" u="none" strike="noStrike" baseline="0" dirty="0">
              <a:solidFill>
                <a:srgbClr val="211D1E"/>
              </a:solidFill>
              <a:latin typeface="ScalaLancetPro"/>
            </a:endParaRPr>
          </a:p>
          <a:p>
            <a:pPr marL="0" indent="0">
              <a:buNone/>
            </a:pPr>
            <a:endParaRPr lang="en-GB" sz="1200" b="0" i="0" u="none" strike="noStrike" baseline="0" dirty="0">
              <a:solidFill>
                <a:srgbClr val="211D1E"/>
              </a:solidFill>
              <a:latin typeface="ScalaLancetPro"/>
            </a:endParaRPr>
          </a:p>
          <a:p>
            <a:pPr marL="0" indent="0">
              <a:buNone/>
            </a:pPr>
            <a:endParaRPr lang="en-GB" sz="1200" b="0" i="0" u="none" strike="noStrike" baseline="0" dirty="0">
              <a:solidFill>
                <a:srgbClr val="211D1E"/>
              </a:solidFill>
              <a:latin typeface="ScalaLancetPro"/>
            </a:endParaRPr>
          </a:p>
          <a:p>
            <a:pPr marL="0" indent="0">
              <a:buNone/>
            </a:pPr>
            <a:r>
              <a:rPr lang="en-GB" sz="1200" b="0" i="0" u="none" strike="noStrike" baseline="0" dirty="0">
                <a:solidFill>
                  <a:srgbClr val="211D1E"/>
                </a:solidFill>
                <a:latin typeface="ScalaLancetPro"/>
              </a:rPr>
              <a:t>3. </a:t>
            </a:r>
            <a:r>
              <a:rPr lang="en-GB" dirty="0"/>
              <a:t>Favourable policies also enable commercial entities to </a:t>
            </a:r>
            <a:r>
              <a:rPr lang="en-GB" b="1" dirty="0"/>
              <a:t>externalise the costs of harm </a:t>
            </a:r>
            <a:r>
              <a:rPr lang="en-GB" dirty="0"/>
              <a:t>caused by the production, consumption, and disposal of their product</a:t>
            </a:r>
          </a:p>
          <a:p>
            <a:pPr marL="0" indent="0">
              <a:buNone/>
            </a:pPr>
            <a:endParaRPr lang="en-GB" sz="1200" b="0" i="0" u="none" strike="noStrike" baseline="0" dirty="0">
              <a:solidFill>
                <a:srgbClr val="211D1E"/>
              </a:solidFill>
              <a:latin typeface="ScalaLancetPro"/>
            </a:endParaRPr>
          </a:p>
          <a:p>
            <a:pPr marL="0" indent="0">
              <a:buNone/>
            </a:pPr>
            <a:endParaRPr lang="en-GB" sz="1200" b="0" i="0" u="none" strike="noStrike" baseline="0" dirty="0">
              <a:solidFill>
                <a:srgbClr val="211D1E"/>
              </a:solidFill>
              <a:latin typeface="ScalaLancetPro"/>
            </a:endParaRPr>
          </a:p>
          <a:p>
            <a:pPr marL="0" indent="0">
              <a:buNone/>
            </a:pPr>
            <a:r>
              <a:rPr lang="en-GB" dirty="0"/>
              <a:t>4. Externalised costs (</a:t>
            </a:r>
            <a:r>
              <a:rPr lang="en-GB" dirty="0" err="1"/>
              <a:t>eg</a:t>
            </a:r>
            <a:r>
              <a:rPr lang="en-GB" dirty="0"/>
              <a:t>, paying to treat non-communicable diseases caused by commercial products) </a:t>
            </a:r>
            <a:r>
              <a:rPr lang="en-GB" b="1" dirty="0"/>
              <a:t>are largely met by the states and individuals affected</a:t>
            </a:r>
            <a:r>
              <a:rPr lang="en-GB" dirty="0"/>
              <a:t>. These costs reduce the resources available to states and individuals to pay for medicines, health care, food, and housing, leaving health systems increasingly unable to cope. </a:t>
            </a:r>
            <a:endParaRPr lang="en-GB" sz="1200" b="0" i="0" u="none" strike="noStrike" baseline="0" dirty="0">
              <a:solidFill>
                <a:srgbClr val="211D1E"/>
              </a:solidFill>
              <a:latin typeface="ScalaLancetPro"/>
            </a:endParaRPr>
          </a:p>
          <a:p>
            <a:pPr marL="0" indent="0">
              <a:buNone/>
            </a:pPr>
            <a:endParaRPr lang="en-GB" sz="1200" b="0" i="0" u="none" strike="noStrike" baseline="0" dirty="0">
              <a:solidFill>
                <a:srgbClr val="211D1E"/>
              </a:solidFill>
              <a:latin typeface="ScalaLancetPro"/>
            </a:endParaRPr>
          </a:p>
          <a:p>
            <a:pPr marL="0" indent="0">
              <a:buNone/>
            </a:pPr>
            <a:endParaRPr lang="en-GB" sz="1200" b="0" i="0" u="none" strike="noStrike" baseline="0" dirty="0">
              <a:solidFill>
                <a:srgbClr val="211D1E"/>
              </a:solidFill>
              <a:latin typeface="ScalaLancetPro"/>
            </a:endParaRPr>
          </a:p>
          <a:p>
            <a:pPr marL="0" indent="0">
              <a:buNone/>
            </a:pPr>
            <a:r>
              <a:rPr lang="en-GB" dirty="0"/>
              <a:t>5. Meanwhile, commercial entities enjoy </a:t>
            </a:r>
            <a:r>
              <a:rPr lang="en-GB" b="1" dirty="0"/>
              <a:t>excess profits, fuelling a growing power imbalance </a:t>
            </a:r>
            <a:r>
              <a:rPr lang="en-GB" dirty="0"/>
              <a:t>between commercial actors and governments who should hold them to account</a:t>
            </a:r>
            <a:endParaRPr lang="en-GB" sz="1200" b="0" i="0" u="none" strike="noStrike" baseline="0" dirty="0">
              <a:solidFill>
                <a:srgbClr val="211D1E"/>
              </a:solidFill>
              <a:latin typeface="ScalaLancetPro"/>
            </a:endParaRPr>
          </a:p>
          <a:p>
            <a:pPr marL="0" indent="0">
              <a:buNone/>
            </a:pPr>
            <a:endParaRPr lang="en-GB" sz="1200" b="0" i="0" u="none" strike="noStrike" baseline="0" dirty="0">
              <a:solidFill>
                <a:srgbClr val="211D1E"/>
              </a:solidFill>
              <a:latin typeface="ScalaLancetPro"/>
            </a:endParaRPr>
          </a:p>
          <a:p>
            <a:pPr marL="0" indent="0">
              <a:buNone/>
            </a:pPr>
            <a:endParaRPr lang="en-GB" dirty="0"/>
          </a:p>
        </p:txBody>
      </p:sp>
      <p:sp>
        <p:nvSpPr>
          <p:cNvPr id="4" name="Slide Number Placeholder 3"/>
          <p:cNvSpPr>
            <a:spLocks noGrp="1"/>
          </p:cNvSpPr>
          <p:nvPr>
            <p:ph type="sldNum" sz="quarter" idx="5"/>
          </p:nvPr>
        </p:nvSpPr>
        <p:spPr/>
        <p:txBody>
          <a:bodyPr/>
          <a:lstStyle/>
          <a:p>
            <a:fld id="{6F7F2ACA-913B-46A8-A64B-68780F63F82F}" type="slidenum">
              <a:rPr lang="en-GB" smtClean="0"/>
              <a:t>13</a:t>
            </a:fld>
            <a:endParaRPr lang="en-GB"/>
          </a:p>
        </p:txBody>
      </p:sp>
    </p:spTree>
    <p:extLst>
      <p:ext uri="{BB962C8B-B14F-4D97-AF65-F5344CB8AC3E}">
        <p14:creationId xmlns:p14="http://schemas.microsoft.com/office/powerpoint/2010/main" val="1345561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come back to what can be done globally, nationally, locally and at an individual level later in the session, but just to indicate there are ways to protect our residents from harm</a:t>
            </a:r>
          </a:p>
          <a:p>
            <a:endParaRPr lang="en-GB" dirty="0"/>
          </a:p>
          <a:p>
            <a:pPr marL="0" lvl="0" indent="0">
              <a:lnSpc>
                <a:spcPct val="107000"/>
              </a:lnSpc>
              <a:spcAft>
                <a:spcPts val="800"/>
              </a:spcAft>
              <a:buFont typeface="+mj-lt"/>
              <a:buNone/>
            </a:pPr>
            <a:r>
              <a:rPr lang="en-GB" sz="180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We can’t achieve our goals to improve population health without reducing the consumption of harmful products like tobacco, alcohol and highly processed foods high in fat, salt, or sugar.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r>
              <a:rPr lang="en-GB" sz="180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People are not currently protected from these harms where they live, work, socialise, and online (</a:t>
            </a:r>
            <a:r>
              <a:rPr lang="en-GB" sz="1800" dirty="0" err="1">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eg</a:t>
            </a:r>
            <a:r>
              <a:rPr lang="en-GB" sz="1800" dirty="0">
                <a:solidFill>
                  <a:srgbClr val="242424"/>
                </a:solidFill>
                <a:effectLst/>
                <a:latin typeface="Segoe UI" panose="020B0502040204020203" pitchFamily="34" charset="0"/>
                <a:ea typeface="Times New Roman" panose="02020603050405020304" pitchFamily="18" charset="0"/>
                <a:cs typeface="Times New Roman" panose="02020603050405020304" pitchFamily="18" charset="0"/>
              </a:rPr>
              <a:t> Health Foundation assessment of how we’re doing on addressing key risk factors: https://www.health.org.uk/publications/reports/addressing-the-leading-risk-factors-for-ill-health) </a:t>
            </a:r>
            <a:endParaRPr lang="en-GB" dirty="0"/>
          </a:p>
          <a:p>
            <a:endParaRPr lang="en-GB" dirty="0"/>
          </a:p>
          <a:p>
            <a:r>
              <a:rPr lang="en-GB" dirty="0"/>
              <a:t>We need to shift and re-balance the system </a:t>
            </a:r>
            <a:r>
              <a:rPr lang="en-GB" b="1" dirty="0"/>
              <a:t>so that the scales are tipped in favour of people &amp; public interest</a:t>
            </a:r>
          </a:p>
          <a:p>
            <a:pPr marL="285750" indent="-285750" algn="l">
              <a:buFont typeface="Arial" panose="020B0604020202020204" pitchFamily="34" charset="0"/>
              <a:buChar char="•"/>
            </a:pPr>
            <a:r>
              <a:rPr lang="en-GB" sz="1800" b="1" i="0" u="none" strike="noStrike" baseline="0" dirty="0">
                <a:latin typeface="Times New Roman" panose="02020603050405020304" pitchFamily="18" charset="0"/>
              </a:rPr>
              <a:t>governments regulate in the public interest (rather than shape in the corporate interest) such that </a:t>
            </a:r>
          </a:p>
          <a:p>
            <a:pPr marL="285750" indent="-285750" algn="l">
              <a:buFont typeface="Arial" panose="020B0604020202020204" pitchFamily="34" charset="0"/>
              <a:buChar char="•"/>
            </a:pPr>
            <a:r>
              <a:rPr lang="en-GB" sz="1800" b="1" i="0" u="none" strike="noStrike" baseline="0" dirty="0">
                <a:latin typeface="Times New Roman" panose="02020603050405020304" pitchFamily="18" charset="0"/>
              </a:rPr>
              <a:t>commercial actors then operate more in the public interest</a:t>
            </a:r>
          </a:p>
          <a:p>
            <a:pPr marL="285750" indent="-285750" algn="l">
              <a:buFont typeface="Arial" panose="020B0604020202020204" pitchFamily="34" charset="0"/>
              <a:buChar char="•"/>
            </a:pPr>
            <a:r>
              <a:rPr lang="en-GB" sz="1800" b="1" i="0" u="none" strike="noStrike" baseline="0" dirty="0">
                <a:latin typeface="Times New Roman" panose="02020603050405020304" pitchFamily="18" charset="0"/>
              </a:rPr>
              <a:t>the underlying drivers are rebalanced </a:t>
            </a:r>
          </a:p>
          <a:p>
            <a:pPr marL="285750" indent="-285750" algn="l">
              <a:buFont typeface="Arial" panose="020B0604020202020204" pitchFamily="34" charset="0"/>
              <a:buChar char="•"/>
            </a:pPr>
            <a:r>
              <a:rPr lang="en-GB" sz="1800" b="0" i="0" u="none" strike="noStrike" baseline="0" dirty="0">
                <a:latin typeface="Times New Roman" panose="02020603050405020304" pitchFamily="18" charset="0"/>
              </a:rPr>
              <a:t>commercial sector practices are directed towards ethical/legal rather than unethical/illegal practices </a:t>
            </a:r>
          </a:p>
          <a:p>
            <a:pPr marL="285750" indent="-285750" algn="l">
              <a:buFont typeface="Arial" panose="020B0604020202020204" pitchFamily="34" charset="0"/>
              <a:buChar char="•"/>
            </a:pPr>
            <a:r>
              <a:rPr lang="en-GB" sz="1800" b="1" i="0" u="none" strike="noStrike" baseline="0" dirty="0">
                <a:latin typeface="Times New Roman" panose="02020603050405020304" pitchFamily="18" charset="0"/>
              </a:rPr>
              <a:t>The determinants of health subsystem is consequently rebalanced in the public interest with more favourable outcomes</a:t>
            </a:r>
          </a:p>
          <a:p>
            <a:pPr algn="l"/>
            <a:r>
              <a:rPr lang="en-GB" sz="1800" b="0" i="0" u="none" strike="noStrike" baseline="0" dirty="0">
                <a:latin typeface="Times New Roman" panose="02020603050405020304" pitchFamily="18" charset="0"/>
              </a:rPr>
              <a:t>(</a:t>
            </a:r>
            <a:r>
              <a:rPr lang="en-GB" sz="1800" dirty="0"/>
              <a:t>From Lancet Gilmore et al, 2023)</a:t>
            </a:r>
            <a:endParaRPr lang="en-GB" sz="1800" b="0" i="0" u="none" strike="noStrike" baseline="0" dirty="0">
              <a:latin typeface="Times New Roman" panose="02020603050405020304" pitchFamily="18" charset="0"/>
            </a:endParaRPr>
          </a:p>
          <a:p>
            <a:pPr algn="l"/>
            <a:endParaRPr lang="en-GB" sz="1800" b="0" i="0" u="none" strike="noStrike" baseline="0" dirty="0">
              <a:latin typeface="Times New Roman" panose="02020603050405020304" pitchFamily="18" charset="0"/>
            </a:endParaRPr>
          </a:p>
          <a:p>
            <a:pPr algn="l"/>
            <a:r>
              <a:rPr lang="en-GB" sz="1800" b="0" i="0" u="none" strike="noStrike" baseline="0" dirty="0">
                <a:latin typeface="Times New Roman" panose="02020603050405020304" pitchFamily="18" charset="0"/>
              </a:rPr>
              <a:t>We also need to be aware of the concept of false balance – the calling for ‘balance’ by industry. We need to consider what really matters in our communities and prioritise that – question whose benefit the ‘balance’ is in. </a:t>
            </a:r>
          </a:p>
          <a:p>
            <a:pPr algn="l"/>
            <a:endParaRPr lang="en-GB" sz="1800" b="0" i="0" u="none" strike="noStrike" baseline="0" dirty="0">
              <a:latin typeface="Times New Roman" panose="02020603050405020304" pitchFamily="18" charset="0"/>
            </a:endParaRPr>
          </a:p>
          <a:p>
            <a:pPr algn="l"/>
            <a:r>
              <a:rPr lang="en-GB" sz="1800" b="0" i="0" u="none" strike="noStrike" baseline="0" dirty="0">
                <a:latin typeface="Times New Roman" panose="02020603050405020304" pitchFamily="18" charset="0"/>
              </a:rPr>
              <a:t>NOTE: there is public support for many of these measures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ASH found support for more government action on tobacco, alcohol, gambling &amp; obesity (majority wanted government to take ‘more action’ compared with ‘about right’ ‘don’t know’ or they’re already doing ‘too much’) https://www.yhphnetwork.co.uk/media/102566/hc-5-public-opinion-risk-factors.pdf</a:t>
            </a:r>
          </a:p>
          <a:p>
            <a:pPr algn="l"/>
            <a:endParaRPr lang="en-GB" dirty="0"/>
          </a:p>
          <a:p>
            <a:pPr marL="0" indent="0">
              <a:buNone/>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6F7F2ACA-913B-46A8-A64B-68780F63F82F}" type="slidenum">
              <a:rPr lang="en-GB" smtClean="0"/>
              <a:t>14</a:t>
            </a:fld>
            <a:endParaRPr lang="en-GB"/>
          </a:p>
        </p:txBody>
      </p:sp>
    </p:spTree>
    <p:extLst>
      <p:ext uri="{BB962C8B-B14F-4D97-AF65-F5344CB8AC3E}">
        <p14:creationId xmlns:p14="http://schemas.microsoft.com/office/powerpoint/2010/main" val="3042331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Acknowledgements </a:t>
            </a:r>
          </a:p>
          <a:p>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These materials were developed as a set by: Anna Brook with Katherine Körner, May van Schalkwyk &amp; Mark Petticrew</a:t>
            </a:r>
          </a:p>
          <a:p>
            <a:pPr marL="171450" indent="-171450">
              <a:buFont typeface="Arial" panose="020B0604020202020204" pitchFamily="34" charset="0"/>
              <a:buChar char="•"/>
            </a:pPr>
            <a:r>
              <a:rPr lang="en-GB" dirty="0"/>
              <a:t>With contributions from our action research partners including: Amy Barnes, Samuel Bostock, Emma Gibson, Susan Hampshaw, Tim Howells, Greg Stenson, Caroline Temperton, Maddy Ardern, Megan Doran, Stefanie Gissing, Matt Greensmith, Jo James, Edward O’Malley, Katie Powell, Emily Reed and Vicky Smyth.</a:t>
            </a:r>
          </a:p>
          <a:p>
            <a:pPr marL="171450" indent="-171450">
              <a:buFont typeface="Arial" panose="020B0604020202020204" pitchFamily="34" charset="0"/>
              <a:buChar char="•"/>
            </a:pPr>
            <a:r>
              <a:rPr lang="en-GB" dirty="0"/>
              <a:t>We acknowledge and appreciate the evidence developed by the many dedicated researchers whose work is cited and used throughout, the experience, tools, frameworks and case studies shared by practitioners and advocates, and the helpful feedback from our action research participants which also helped to shape these materials.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To colleagues who shared ideas, experience and materials </a:t>
            </a:r>
            <a:r>
              <a:rPr lang="en-GB" sz="1200" dirty="0"/>
              <a:t>Simone Arratoonian, Greg Fell, Tim Howells, Kylie Murrell, Amanda Pickard</a:t>
            </a:r>
            <a:endParaRPr lang="en-GB" dirty="0"/>
          </a:p>
          <a:p>
            <a:pPr marL="171450" indent="-171450">
              <a:buFont typeface="Arial" panose="020B0604020202020204" pitchFamily="34" charset="0"/>
              <a:buChar char="•"/>
            </a:pPr>
            <a:r>
              <a:rPr lang="en-GB" dirty="0"/>
              <a:t>And to the researchers and organisations who have kindly agreed for their evidence to be included, especially for this section of materials: </a:t>
            </a:r>
            <a:r>
              <a:rPr lang="en-GB" dirty="0" err="1"/>
              <a:t>BiteBack</a:t>
            </a:r>
            <a:r>
              <a:rPr lang="en-GB" dirty="0"/>
              <a:t>, The Food Foundation, NCD Alliance, Anna Gilmore, Jeff Collin but please see acknowledgements on each slide and in the notes. </a:t>
            </a:r>
          </a:p>
        </p:txBody>
      </p:sp>
      <p:sp>
        <p:nvSpPr>
          <p:cNvPr id="4" name="Slide Number Placeholder 3"/>
          <p:cNvSpPr>
            <a:spLocks noGrp="1"/>
          </p:cNvSpPr>
          <p:nvPr>
            <p:ph type="sldNum" sz="quarter" idx="5"/>
          </p:nvPr>
        </p:nvSpPr>
        <p:spPr/>
        <p:txBody>
          <a:bodyPr/>
          <a:lstStyle/>
          <a:p>
            <a:fld id="{6F7F2ACA-913B-46A8-A64B-68780F63F82F}" type="slidenum">
              <a:rPr lang="en-GB" smtClean="0"/>
              <a:t>15</a:t>
            </a:fld>
            <a:endParaRPr lang="en-GB"/>
          </a:p>
        </p:txBody>
      </p:sp>
    </p:spTree>
    <p:extLst>
      <p:ext uri="{BB962C8B-B14F-4D97-AF65-F5344CB8AC3E}">
        <p14:creationId xmlns:p14="http://schemas.microsoft.com/office/powerpoint/2010/main" val="307882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rPr>
              <a:t>Many definitions. Both of these recognise 3 key points: </a:t>
            </a:r>
          </a:p>
          <a:p>
            <a:pPr marL="342900" indent="-342900">
              <a:buAutoNum type="arabicPeriod"/>
            </a:pPr>
            <a:r>
              <a:rPr lang="en-GB" sz="1800" dirty="0">
                <a:effectLst/>
                <a:latin typeface="Calibri" panose="020F0502020204030204" pitchFamily="34" charset="0"/>
              </a:rPr>
              <a:t>the positive and negative impacts</a:t>
            </a:r>
          </a:p>
          <a:p>
            <a:pPr marL="342900" indent="-342900">
              <a:buAutoNum type="arabicPeriod"/>
            </a:pPr>
            <a:r>
              <a:rPr lang="en-GB" sz="1800" dirty="0">
                <a:effectLst/>
                <a:latin typeface="Calibri" panose="020F0502020204030204" pitchFamily="34" charset="0"/>
              </a:rPr>
              <a:t>that there are a range of ways in which these impacts happen and </a:t>
            </a:r>
          </a:p>
          <a:p>
            <a:pPr marL="342900" indent="-342900">
              <a:buAutoNum type="arabicPeriod"/>
            </a:pPr>
            <a:r>
              <a:rPr lang="en-GB" sz="1800" dirty="0">
                <a:effectLst/>
                <a:latin typeface="Calibri" panose="020F0502020204030204" pitchFamily="34" charset="0"/>
              </a:rPr>
              <a:t>the fact that organisations &amp; individuals don’t act in isolation, this is also about a wider system that can enable health benefits or health harms. </a:t>
            </a:r>
          </a:p>
          <a:p>
            <a:endParaRPr lang="en-GB"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DengXian" panose="02010600030101010101" pitchFamily="2" charset="-122"/>
                <a:cs typeface="Times New Roman" panose="02020603050405020304" pitchFamily="18" charset="0"/>
              </a:rPr>
              <a:t>We will be </a:t>
            </a:r>
            <a:r>
              <a:rPr lang="en-GB" sz="1800" b="1" dirty="0">
                <a:solidFill>
                  <a:srgbClr val="4472C4"/>
                </a:solidFill>
                <a:effectLst/>
                <a:latin typeface="Calibri" panose="020F0502020204030204" pitchFamily="34" charset="0"/>
                <a:ea typeface="DengXian" panose="02010600030101010101" pitchFamily="2" charset="-122"/>
                <a:cs typeface="Times New Roman" panose="02020603050405020304" pitchFamily="18" charset="0"/>
              </a:rPr>
              <a:t>focusing today on the harms </a:t>
            </a:r>
            <a:r>
              <a:rPr lang="en-GB" sz="1800" dirty="0">
                <a:effectLst/>
                <a:latin typeface="Calibri" panose="020F0502020204030204" pitchFamily="34" charset="0"/>
                <a:ea typeface="DengXian" panose="02010600030101010101" pitchFamily="2" charset="-122"/>
                <a:cs typeface="Times New Roman" panose="02020603050405020304" pitchFamily="18" charset="0"/>
              </a:rPr>
              <a:t>because that’s where there has been a lack of focus and where the effects on health are not being sufficiently addressed, but we do of course recognise that there are benefits to health from business. Important to flag this up front so people understand the focus of the workshop. </a:t>
            </a:r>
          </a:p>
          <a:p>
            <a:endParaRPr lang="en-GB" dirty="0"/>
          </a:p>
          <a:p>
            <a:r>
              <a:rPr lang="en-GB" dirty="0"/>
              <a:t>References: </a:t>
            </a:r>
          </a:p>
          <a:p>
            <a:r>
              <a:rPr lang="en-GB" dirty="0"/>
              <a:t>WHO website overview of CDoH, May 2023: https://www.who.int/health-topics/commercial-determinants-of-health#tab=tab_1 </a:t>
            </a:r>
          </a:p>
          <a:p>
            <a:r>
              <a:rPr lang="en-GB" dirty="0"/>
              <a:t>Lancet, Gilmore et al 2023, Defining and conceptualising the commercial determinants of health: https://www.thelancet.com/journals/lancet/article/PIIS0140-6736(23)00013-2/fulltext</a:t>
            </a:r>
          </a:p>
          <a:p>
            <a:endParaRPr lang="en-GB" dirty="0"/>
          </a:p>
          <a:p>
            <a:r>
              <a:rPr lang="en-GB" dirty="0"/>
              <a:t>Additional extract from Lancet series: </a:t>
            </a:r>
          </a:p>
          <a:p>
            <a:r>
              <a:rPr lang="en-GB" dirty="0"/>
              <a:t>Although commercial entities can contribute positively to health and society there is growing evidence that the products and practices of some commercial actors—notably the largest transnational corporations—are responsible for escalating rates of avoidable ill health, planetary damage, and social and health inequity; these problems are increasingly referred to as the commercial determinants of health.</a:t>
            </a:r>
          </a:p>
        </p:txBody>
      </p:sp>
      <p:sp>
        <p:nvSpPr>
          <p:cNvPr id="4" name="Slide Number Placeholder 3"/>
          <p:cNvSpPr>
            <a:spLocks noGrp="1"/>
          </p:cNvSpPr>
          <p:nvPr>
            <p:ph type="sldNum" sz="quarter" idx="5"/>
          </p:nvPr>
        </p:nvSpPr>
        <p:spPr/>
        <p:txBody>
          <a:bodyPr/>
          <a:lstStyle/>
          <a:p>
            <a:fld id="{6F7F2ACA-913B-46A8-A64B-68780F63F82F}" type="slidenum">
              <a:rPr lang="en-GB" smtClean="0"/>
              <a:t>2</a:t>
            </a:fld>
            <a:endParaRPr lang="en-GB"/>
          </a:p>
        </p:txBody>
      </p:sp>
    </p:spTree>
    <p:extLst>
      <p:ext uri="{BB962C8B-B14F-4D97-AF65-F5344CB8AC3E}">
        <p14:creationId xmlns:p14="http://schemas.microsoft.com/office/powerpoint/2010/main" val="418987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i="0" u="none" strike="noStrike" dirty="0">
                <a:solidFill>
                  <a:srgbClr val="000000"/>
                </a:solidFill>
                <a:effectLst/>
                <a:latin typeface="Arial" panose="020B0604020202020204" pitchFamily="34" charset="0"/>
              </a:rPr>
              <a:t>Why is this important?</a:t>
            </a:r>
            <a:r>
              <a:rPr lang="en-GB" sz="1200" b="0" i="0" u="none" strike="noStrike" dirty="0">
                <a:solidFill>
                  <a:srgbClr val="000000"/>
                </a:solidFill>
                <a:effectLst/>
                <a:latin typeface="Arial" panose="020B0604020202020204" pitchFamily="34" charset="0"/>
              </a:rPr>
              <a:t>: </a:t>
            </a:r>
          </a:p>
          <a:p>
            <a:pPr marL="0" indent="0">
              <a:buFontTx/>
              <a:buNone/>
            </a:pPr>
            <a:endParaRPr lang="en-GB" sz="1200" b="0" i="0" u="none" strike="noStrike" dirty="0">
              <a:solidFill>
                <a:srgbClr val="000000"/>
              </a:solidFill>
              <a:effectLst/>
              <a:latin typeface="Arial" panose="020B0604020202020204" pitchFamily="34" charset="0"/>
            </a:endParaRPr>
          </a:p>
          <a:p>
            <a:pPr marL="0" indent="0">
              <a:buFontTx/>
              <a:buNone/>
            </a:pPr>
            <a:r>
              <a:rPr lang="en-GB" sz="1200" b="1" i="0" u="none" strike="noStrike" dirty="0">
                <a:solidFill>
                  <a:srgbClr val="000000"/>
                </a:solidFill>
                <a:effectLst/>
                <a:latin typeface="Arial" panose="020B0604020202020204" pitchFamily="34" charset="0"/>
              </a:rPr>
              <a:t>1. People are dying before their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strike="noStrike" dirty="0">
                <a:effectLst/>
                <a:latin typeface="Calibri" panose="020F0502020204030204" pitchFamily="34" charset="0"/>
                <a:ea typeface="Calibri" panose="020F0502020204030204" pitchFamily="34" charset="0"/>
                <a:cs typeface="Times New Roman" panose="02020603050405020304" pitchFamily="18" charset="0"/>
              </a:rPr>
              <a:t>Around 1 in 5 (22.8%) deaths in Great Britain </a:t>
            </a:r>
            <a:r>
              <a:rPr lang="en-GB" sz="1800" u="none" strike="noStrike" dirty="0">
                <a:effectLst/>
                <a:latin typeface="Calibri" panose="020F0502020204030204" pitchFamily="34" charset="0"/>
                <a:ea typeface="Calibri" panose="020F0502020204030204" pitchFamily="34" charset="0"/>
                <a:cs typeface="Times New Roman" panose="02020603050405020304" pitchFamily="18" charset="0"/>
              </a:rPr>
              <a:t>were considered avoidable in 2020, that is, preventable or treatable in those aged under 75 (</a:t>
            </a:r>
            <a:r>
              <a:rPr lang="en-GB" sz="1800" u="none" strike="noStrike" dirty="0">
                <a:solidFill>
                  <a:srgbClr val="1155CC"/>
                </a:solidFill>
                <a:effectLst/>
                <a:latin typeface="Calibri" panose="020F0502020204030204" pitchFamily="34" charset="0"/>
                <a:ea typeface="Calibri" panose="020F0502020204030204" pitchFamily="34" charset="0"/>
                <a:cs typeface="Times New Roman" panose="02020603050405020304" pitchFamily="18" charset="0"/>
                <a:hlinkClick r:id="rId3"/>
              </a:rPr>
              <a:t>ONS</a:t>
            </a:r>
            <a:r>
              <a:rPr lang="en-GB" sz="1800" u="none" strike="noStrike" dirty="0">
                <a:effectLst/>
                <a:latin typeface="Calibri" panose="020F0502020204030204" pitchFamily="34" charset="0"/>
                <a:ea typeface="Calibri" panose="020F0502020204030204" pitchFamily="34" charset="0"/>
                <a:cs typeface="Times New Roman" panose="02020603050405020304" pitchFamily="18" charset="0"/>
              </a:rPr>
              <a:t>). Although this is statistically significantly higher than previous years (and 1</a:t>
            </a:r>
            <a:r>
              <a:rPr lang="en-GB" sz="1800" u="none" strike="noStrike"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800" u="none" strike="noStrike" dirty="0">
                <a:effectLst/>
                <a:latin typeface="Calibri" panose="020F0502020204030204" pitchFamily="34" charset="0"/>
                <a:ea typeface="Calibri" panose="020F0502020204030204" pitchFamily="34" charset="0"/>
                <a:cs typeface="Times New Roman" panose="02020603050405020304" pitchFamily="18" charset="0"/>
              </a:rPr>
              <a:t> year that Covid was included), since 2011, this figure has been between 1 in 5 and 1 in 4 (22-24%) for the UK.</a:t>
            </a:r>
          </a:p>
          <a:p>
            <a:pPr marL="0" indent="0">
              <a:buFontTx/>
              <a:buNone/>
            </a:pPr>
            <a:endParaRPr lang="en-GB" sz="1200" b="0" i="0" u="none" strike="noStrike" dirty="0">
              <a:solidFill>
                <a:srgbClr val="000000"/>
              </a:solidFill>
              <a:effectLst/>
              <a:latin typeface="Arial" panose="020B0604020202020204" pitchFamily="34" charset="0"/>
            </a:endParaRPr>
          </a:p>
          <a:p>
            <a:pPr marL="0" indent="0">
              <a:buFontTx/>
              <a:buNone/>
            </a:pPr>
            <a:r>
              <a:rPr lang="en-GB" sz="1200" b="1" i="0" u="none" strike="noStrike" dirty="0">
                <a:solidFill>
                  <a:srgbClr val="000000"/>
                </a:solidFill>
                <a:effectLst/>
                <a:latin typeface="Arial" panose="020B0604020202020204" pitchFamily="34" charset="0"/>
              </a:rPr>
              <a:t>2. People are spending many years in ill-health </a:t>
            </a:r>
          </a:p>
          <a:p>
            <a:pPr rtl="0">
              <a:spcBef>
                <a:spcPts val="1200"/>
              </a:spcBef>
              <a:spcAft>
                <a:spcPts val="1200"/>
              </a:spcAft>
            </a:pPr>
            <a:r>
              <a:rPr lang="en-GB" sz="1200" b="0" i="0" u="none" strike="noStrike" dirty="0">
                <a:solidFill>
                  <a:srgbClr val="000000"/>
                </a:solidFill>
                <a:effectLst/>
                <a:latin typeface="Arial" panose="020B0604020202020204" pitchFamily="34" charset="0"/>
              </a:rPr>
              <a:t>‘Healthy life expectancy at birth in England in 2015–17 was 63.4 years for males and 63.8 years for females, meaning that </a:t>
            </a:r>
            <a:r>
              <a:rPr lang="en-GB" sz="1200" b="1" i="0" u="none" strike="noStrike" dirty="0">
                <a:solidFill>
                  <a:srgbClr val="000000"/>
                </a:solidFill>
                <a:effectLst/>
                <a:latin typeface="Arial" panose="020B0604020202020204" pitchFamily="34" charset="0"/>
              </a:rPr>
              <a:t>more than one-fifth of life will likely be spent in ill health.’</a:t>
            </a:r>
            <a:r>
              <a:rPr lang="en-GB" sz="1200" b="0" i="0" u="none" strike="noStrike" dirty="0">
                <a:solidFill>
                  <a:srgbClr val="000000"/>
                </a:solidFill>
                <a:effectLst/>
                <a:latin typeface="Arial" panose="020B0604020202020204" pitchFamily="34" charset="0"/>
              </a:rPr>
              <a:t> </a:t>
            </a:r>
          </a:p>
          <a:p>
            <a:pPr rtl="0">
              <a:spcBef>
                <a:spcPts val="1200"/>
              </a:spcBef>
              <a:spcAft>
                <a:spcPts val="1200"/>
              </a:spcAft>
            </a:pPr>
            <a:r>
              <a:rPr lang="en-GB" sz="1200" b="0" i="0" u="none" strike="noStrike" dirty="0">
                <a:solidFill>
                  <a:srgbClr val="000000"/>
                </a:solidFill>
                <a:effectLst/>
                <a:latin typeface="Arial" panose="020B0604020202020204" pitchFamily="34" charset="0"/>
              </a:rPr>
              <a:t>‘Healthy life expectancy at birth in the UK showed no significant change between 2015 to 2017 and 2018 to 2020 and </a:t>
            </a:r>
            <a:r>
              <a:rPr lang="en-GB" sz="1200" b="1" i="0" u="none" strike="noStrike" dirty="0">
                <a:solidFill>
                  <a:srgbClr val="000000"/>
                </a:solidFill>
                <a:effectLst/>
                <a:latin typeface="Arial" panose="020B0604020202020204" pitchFamily="34" charset="0"/>
              </a:rPr>
              <a:t>disability-free life expectancy at birth in the UK decreased  significantly </a:t>
            </a:r>
            <a:r>
              <a:rPr lang="en-GB" sz="1200" b="0" i="0" u="none" strike="noStrike" dirty="0">
                <a:solidFill>
                  <a:srgbClr val="000000"/>
                </a:solidFill>
                <a:effectLst/>
                <a:latin typeface="Arial" panose="020B0604020202020204" pitchFamily="34" charset="0"/>
              </a:rPr>
              <a:t>for both males and females between 2015 to 2017 and 2018 to 2020’</a:t>
            </a:r>
          </a:p>
          <a:p>
            <a:pPr marL="0" indent="0">
              <a:buFontTx/>
              <a:buNone/>
            </a:pPr>
            <a:endParaRPr lang="en-GB" sz="1200" b="0" i="0" u="none" strike="noStrike" dirty="0">
              <a:solidFill>
                <a:srgbClr val="000000"/>
              </a:solidFill>
              <a:effectLst/>
              <a:latin typeface="Arial" panose="020B0604020202020204" pitchFamily="34" charset="0"/>
            </a:endParaRPr>
          </a:p>
          <a:p>
            <a:pPr marL="0" indent="0">
              <a:buFontTx/>
              <a:buNone/>
            </a:pPr>
            <a:r>
              <a:rPr lang="en-GB" sz="1200" b="1" i="0" u="none" strike="noStrike" dirty="0">
                <a:solidFill>
                  <a:srgbClr val="000000"/>
                </a:solidFill>
                <a:effectLst/>
                <a:latin typeface="Arial" panose="020B0604020202020204" pitchFamily="34" charset="0"/>
              </a:rPr>
              <a:t>3. Inequalities are substantial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chemeClr val="accent1">
                    <a:lumMod val="75000"/>
                  </a:schemeClr>
                </a:solidFill>
                <a:effectLst/>
              </a:rPr>
              <a:t>With </a:t>
            </a:r>
            <a:r>
              <a:rPr lang="en-GB" sz="1200" b="1" i="0" dirty="0">
                <a:solidFill>
                  <a:schemeClr val="accent1">
                    <a:lumMod val="75000"/>
                  </a:schemeClr>
                </a:solidFill>
                <a:effectLst/>
              </a:rPr>
              <a:t>those living in more deprived areas also living shorter lives</a:t>
            </a:r>
            <a:r>
              <a:rPr lang="en-GB" sz="1200" i="0" dirty="0">
                <a:solidFill>
                  <a:schemeClr val="accent1">
                    <a:lumMod val="75000"/>
                  </a:schemeClr>
                </a:solidFill>
                <a:effectLst/>
              </a:rPr>
              <a:t>, this means that they spend </a:t>
            </a:r>
            <a:r>
              <a:rPr lang="en-GB" sz="1200" b="1" i="0" dirty="0">
                <a:solidFill>
                  <a:schemeClr val="accent1">
                    <a:lumMod val="75000"/>
                  </a:schemeClr>
                </a:solidFill>
                <a:effectLst/>
              </a:rPr>
              <a:t>a smaller proportion of their lives in good health</a:t>
            </a:r>
            <a:r>
              <a:rPr lang="en-GB" sz="1200" i="0" dirty="0">
                <a:solidFill>
                  <a:schemeClr val="accent1">
                    <a:lumMod val="75000"/>
                  </a:schemeClr>
                </a:solidFill>
                <a:effectLst/>
              </a:rPr>
              <a:t>. (ONS)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accent1">
                    <a:lumMod val="75000"/>
                  </a:schemeClr>
                </a:solidFill>
                <a:effectLst/>
              </a:rPr>
              <a:t>‘In England, </a:t>
            </a:r>
            <a:r>
              <a:rPr lang="en-GB" sz="1200" b="1" i="0" u="none" strike="noStrike" dirty="0">
                <a:solidFill>
                  <a:schemeClr val="accent1">
                    <a:lumMod val="75000"/>
                  </a:schemeClr>
                </a:solidFill>
                <a:effectLst/>
              </a:rPr>
              <a:t>there are health inequalities between ethnic minority and white groups, and between different ethnic minority groups.</a:t>
            </a:r>
            <a:r>
              <a:rPr lang="en-GB" sz="1200" b="0" i="0" u="none" strike="noStrike" dirty="0">
                <a:solidFill>
                  <a:schemeClr val="accent1">
                    <a:lumMod val="75000"/>
                  </a:schemeClr>
                </a:solidFill>
                <a:effectLst/>
              </a:rPr>
              <a:t> The picture is complex, both between different ethnic groups and across different conditions, and understanding is limited by a lack of good quality data.’ </a:t>
            </a:r>
            <a:r>
              <a:rPr lang="en-GB" sz="1200" dirty="0">
                <a:solidFill>
                  <a:schemeClr val="accent1">
                    <a:lumMod val="75000"/>
                  </a:schemeClr>
                </a:solidFill>
              </a:rPr>
              <a:t>(King’s Fund) </a:t>
            </a:r>
          </a:p>
          <a:p>
            <a:pPr marL="0" indent="0">
              <a:buFontTx/>
              <a:buNone/>
            </a:pPr>
            <a:endParaRPr lang="en-GB" sz="12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rPr>
              <a:t>4. We know much of this is </a:t>
            </a:r>
            <a:r>
              <a:rPr lang="en-GB" sz="1200" b="1" i="0" u="none" strike="noStrike" dirty="0">
                <a:solidFill>
                  <a:schemeClr val="accent1">
                    <a:lumMod val="75000"/>
                  </a:schemeClr>
                </a:solidFill>
                <a:effectLst/>
                <a:highlight>
                  <a:srgbClr val="FFFF00"/>
                </a:highlight>
                <a:latin typeface="Arial" panose="020B0604020202020204" pitchFamily="34" charset="0"/>
              </a:rPr>
              <a:t>p</a:t>
            </a:r>
            <a:r>
              <a:rPr lang="en-GB" sz="1200" b="1" dirty="0">
                <a:solidFill>
                  <a:schemeClr val="accent1">
                    <a:lumMod val="75000"/>
                  </a:schemeClr>
                </a:solidFill>
                <a:highlight>
                  <a:srgbClr val="FFFF00"/>
                </a:highlight>
              </a:rPr>
              <a:t>reventable: </a:t>
            </a:r>
            <a:r>
              <a:rPr lang="en-GB" sz="1200" b="0" dirty="0">
                <a:solidFill>
                  <a:schemeClr val="accent1">
                    <a:lumMod val="75000"/>
                  </a:schemeClr>
                </a:solidFill>
                <a:highlight>
                  <a:srgbClr val="FFFF00"/>
                </a:highlight>
              </a:rPr>
              <a:t>will come on later to talk about causes and solutions. But the key thing is </a:t>
            </a:r>
            <a:r>
              <a:rPr lang="en-GB" sz="1200" b="1" dirty="0">
                <a:solidFill>
                  <a:schemeClr val="accent1">
                    <a:lumMod val="75000"/>
                  </a:schemeClr>
                </a:solidFill>
                <a:highlight>
                  <a:srgbClr val="FFFF00"/>
                </a:highlight>
              </a:rPr>
              <a:t>we know we can do something to prevent and reduce harm and inequality in our communities. </a:t>
            </a:r>
            <a:r>
              <a:rPr lang="en-GB" sz="1200" b="0" dirty="0">
                <a:solidFill>
                  <a:schemeClr val="accent1">
                    <a:lumMod val="75000"/>
                  </a:schemeClr>
                </a:solidFill>
                <a:highlight>
                  <a:srgbClr val="FFFF00"/>
                </a:highlight>
              </a:rPr>
              <a:t>The most common non-communicable diseases are strongly influenced by unhealthy commodities and their industries and strongly socially patterned – and we know particularly from experience with the Tobacco Industry what works and what is needed to improve health and increase equity. [if possible, add in local success story]</a:t>
            </a:r>
            <a:endParaRPr lang="en-GB" sz="1200" b="0" i="0" u="none" strike="noStrike" dirty="0">
              <a:solidFill>
                <a:srgbClr val="000000"/>
              </a:solidFill>
              <a:effectLst/>
              <a:latin typeface="Arial" panose="020B0604020202020204" pitchFamily="34" charset="0"/>
            </a:endParaRPr>
          </a:p>
          <a:p>
            <a:pPr marL="0" indent="0">
              <a:buFontTx/>
              <a:buNone/>
            </a:pPr>
            <a:endParaRPr lang="en-GB" sz="1200" b="0" i="0" u="none" strike="noStrike" dirty="0">
              <a:solidFill>
                <a:srgbClr val="000000"/>
              </a:solidFill>
              <a:effectLst/>
              <a:latin typeface="Arial" panose="020B0604020202020204" pitchFamily="34" charset="0"/>
            </a:endParaRPr>
          </a:p>
          <a:p>
            <a:pPr marL="285750" indent="-285750">
              <a:buFontTx/>
              <a:buChar char="-"/>
            </a:pPr>
            <a:endParaRPr lang="en-GB" sz="1200" b="0" i="0" u="none" strike="noStrike" dirty="0">
              <a:solidFill>
                <a:srgbClr val="000000"/>
              </a:solidFill>
              <a:effectLst/>
              <a:latin typeface="Arial" panose="020B0604020202020204" pitchFamily="34" charset="0"/>
            </a:endParaRPr>
          </a:p>
          <a:p>
            <a:pPr marL="0" indent="0">
              <a:buFontTx/>
              <a:buNone/>
            </a:pPr>
            <a:r>
              <a:rPr lang="en-GB" sz="1200" b="1" i="0" u="none" strike="noStrike" dirty="0">
                <a:solidFill>
                  <a:srgbClr val="000000"/>
                </a:solidFill>
                <a:effectLst/>
                <a:latin typeface="Arial" panose="020B0604020202020204" pitchFamily="34" charset="0"/>
              </a:rPr>
              <a:t>CHOICE about whether to use next 3 slides with data, or adapt to show local data, or just give brief overview with this slide</a:t>
            </a:r>
          </a:p>
          <a:p>
            <a:pPr marL="0" indent="0">
              <a:buFontTx/>
              <a:buNone/>
            </a:pPr>
            <a:endParaRPr lang="en-GB" sz="1200" b="0" i="0" u="none" strike="noStrike" dirty="0">
              <a:solidFill>
                <a:srgbClr val="000000"/>
              </a:solidFill>
              <a:effectLst/>
              <a:latin typeface="Arial" panose="020B0604020202020204" pitchFamily="34" charset="0"/>
            </a:endParaRPr>
          </a:p>
          <a:p>
            <a:pPr marL="0" indent="0">
              <a:buFontTx/>
              <a:buNone/>
            </a:pPr>
            <a:r>
              <a:rPr lang="en-GB" sz="1200" b="0" i="0" u="none" strike="noStrike" dirty="0">
                <a:solidFill>
                  <a:srgbClr val="000000"/>
                </a:solidFill>
                <a:effectLst/>
                <a:latin typeface="Arial" panose="020B0604020202020204" pitchFamily="34" charset="0"/>
              </a:rPr>
              <a:t>References</a:t>
            </a:r>
          </a:p>
          <a:p>
            <a:pPr rtl="0">
              <a:spcBef>
                <a:spcPts val="1200"/>
              </a:spcBef>
              <a:spcAft>
                <a:spcPts val="1200"/>
              </a:spcAft>
            </a:pPr>
            <a:r>
              <a:rPr lang="en-GB" sz="1200" b="0" i="0" u="none" strike="noStrike" dirty="0">
                <a:solidFill>
                  <a:srgbClr val="000000"/>
                </a:solidFill>
                <a:effectLst/>
                <a:latin typeface="Arial" panose="020B0604020202020204" pitchFamily="34" charset="0"/>
              </a:rPr>
              <a:t>‘In 2020, </a:t>
            </a:r>
            <a:r>
              <a:rPr lang="en-GB" sz="1200" b="1" i="0" u="none" strike="noStrike" dirty="0">
                <a:solidFill>
                  <a:srgbClr val="000000"/>
                </a:solidFill>
                <a:effectLst/>
                <a:latin typeface="Arial" panose="020B0604020202020204" pitchFamily="34" charset="0"/>
              </a:rPr>
              <a:t>22.8% of total deaths in Great Britain were considered avoidable</a:t>
            </a:r>
            <a:r>
              <a:rPr lang="en-GB" sz="1200" b="0" i="0" u="none" strike="noStrike" dirty="0">
                <a:solidFill>
                  <a:srgbClr val="000000"/>
                </a:solidFill>
                <a:effectLst/>
                <a:latin typeface="Arial" panose="020B0604020202020204" pitchFamily="34" charset="0"/>
              </a:rPr>
              <a:t> (153,008 deaths out of 672,015) and the avoidable mortality rate was statistically significantly higher than all years since 2010’</a:t>
            </a:r>
            <a:endParaRPr lang="en-GB" b="0" dirty="0">
              <a:effectLst/>
            </a:endParaRPr>
          </a:p>
          <a:p>
            <a:pPr rtl="0">
              <a:spcBef>
                <a:spcPts val="1200"/>
              </a:spcBef>
              <a:spcAft>
                <a:spcPts val="1200"/>
              </a:spcAft>
            </a:pPr>
            <a:r>
              <a:rPr lang="en-GB" sz="1200" b="0" i="0" u="sng" strike="noStrike" dirty="0">
                <a:solidFill>
                  <a:srgbClr val="1155CC"/>
                </a:solidFill>
                <a:effectLst/>
                <a:latin typeface="Arial" panose="020B0604020202020204" pitchFamily="34" charset="0"/>
                <a:hlinkClick r:id="rId3"/>
              </a:rPr>
              <a:t>https://www.ons.gov.uk/peoplepopulationandcommunity/healthandsocialcare/causesofdeath/bulletins/avoidablemortalityinenglandandwales/2020</a:t>
            </a:r>
            <a:r>
              <a:rPr lang="en-GB" sz="1200" b="0" i="0" u="none" strike="noStrike" dirty="0">
                <a:solidFill>
                  <a:srgbClr val="000000"/>
                </a:solidFill>
                <a:effectLst/>
                <a:latin typeface="Arial" panose="020B0604020202020204" pitchFamily="34" charset="0"/>
              </a:rPr>
              <a:t> </a:t>
            </a:r>
            <a:endParaRPr lang="en-GB" b="0" dirty="0">
              <a:effectLst/>
            </a:endParaRPr>
          </a:p>
          <a:p>
            <a:pPr rtl="0">
              <a:spcBef>
                <a:spcPts val="1200"/>
              </a:spcBef>
              <a:spcAft>
                <a:spcPts val="1200"/>
              </a:spcAft>
            </a:pPr>
            <a:r>
              <a:rPr lang="en-GB" sz="1200" b="0" i="0" u="none" strike="noStrike" dirty="0">
                <a:solidFill>
                  <a:srgbClr val="000000"/>
                </a:solidFill>
                <a:effectLst/>
                <a:latin typeface="Arial" panose="020B0604020202020204" pitchFamily="34" charset="0"/>
              </a:rPr>
              <a:t>‘Healthy life expectancy at birth in England in 2015–17 was 63.4 years for males and 63.8 years for females, meaning that </a:t>
            </a:r>
            <a:r>
              <a:rPr lang="en-GB" sz="1200" b="1" i="0" u="none" strike="noStrike" dirty="0">
                <a:solidFill>
                  <a:srgbClr val="000000"/>
                </a:solidFill>
                <a:effectLst/>
                <a:latin typeface="Arial" panose="020B0604020202020204" pitchFamily="34" charset="0"/>
              </a:rPr>
              <a:t>more than one-fifth of life will likely be spent in ill health.’</a:t>
            </a:r>
            <a:r>
              <a:rPr lang="en-GB" sz="1200" b="0" i="0" u="none" strike="noStrike" dirty="0">
                <a:solidFill>
                  <a:srgbClr val="000000"/>
                </a:solidFill>
                <a:effectLst/>
                <a:latin typeface="Arial" panose="020B0604020202020204" pitchFamily="34" charset="0"/>
              </a:rPr>
              <a:t> </a:t>
            </a:r>
            <a:r>
              <a:rPr lang="en-GB" sz="1200" b="0" i="0" u="sng" strike="noStrike" dirty="0">
                <a:solidFill>
                  <a:srgbClr val="1155CC"/>
                </a:solidFill>
                <a:effectLst/>
                <a:latin typeface="Arial" panose="020B0604020202020204" pitchFamily="34" charset="0"/>
                <a:hlinkClick r:id="rId4"/>
              </a:rPr>
              <a:t>https://www.health.org.uk/sites/default/files/2020-03/Health%20Equity%20in%20England_The%20Marmot%20Review%2010%20Years%20On_executive%20summary_web.pdf</a:t>
            </a:r>
            <a:r>
              <a:rPr lang="en-GB" sz="1200" b="0" i="0" u="none" strike="noStrike" dirty="0">
                <a:solidFill>
                  <a:srgbClr val="000000"/>
                </a:solidFill>
                <a:effectLst/>
                <a:latin typeface="Arial" panose="020B0604020202020204" pitchFamily="34" charset="0"/>
              </a:rPr>
              <a:t> </a:t>
            </a:r>
            <a:endParaRPr lang="en-GB" b="0" dirty="0">
              <a:effectLst/>
            </a:endParaRPr>
          </a:p>
          <a:p>
            <a:pPr rtl="0">
              <a:spcBef>
                <a:spcPts val="1200"/>
              </a:spcBef>
              <a:spcAft>
                <a:spcPts val="1200"/>
              </a:spcAft>
            </a:pPr>
            <a:r>
              <a:rPr lang="en-GB" sz="1200" b="0" i="0" u="none" strike="noStrike" dirty="0">
                <a:solidFill>
                  <a:srgbClr val="000000"/>
                </a:solidFill>
                <a:effectLst/>
                <a:latin typeface="Arial" panose="020B0604020202020204" pitchFamily="34" charset="0"/>
              </a:rPr>
              <a:t>‘Healthy life expectancy at birth in the UK showed no significant change between 2015 to 2017 and 2018 to 2020 and </a:t>
            </a:r>
            <a:r>
              <a:rPr lang="en-GB" sz="1200" b="1" i="0" u="none" strike="noStrike" dirty="0">
                <a:solidFill>
                  <a:srgbClr val="000000"/>
                </a:solidFill>
                <a:effectLst/>
                <a:latin typeface="Arial" panose="020B0604020202020204" pitchFamily="34" charset="0"/>
              </a:rPr>
              <a:t>disability-free life expectancy at birth in the UK decreased  significantly </a:t>
            </a:r>
            <a:r>
              <a:rPr lang="en-GB" sz="1200" b="0" i="0" u="none" strike="noStrike" dirty="0">
                <a:solidFill>
                  <a:srgbClr val="000000"/>
                </a:solidFill>
                <a:effectLst/>
                <a:latin typeface="Arial" panose="020B0604020202020204" pitchFamily="34" charset="0"/>
              </a:rPr>
              <a:t>for both males and females between 2015 to 2017 and 2018 to 2020’</a:t>
            </a:r>
            <a:endParaRPr lang="en-GB" b="0" dirty="0">
              <a:effectLst/>
            </a:endParaRPr>
          </a:p>
          <a:p>
            <a:pPr rtl="0">
              <a:spcBef>
                <a:spcPts val="1200"/>
              </a:spcBef>
              <a:spcAft>
                <a:spcPts val="1200"/>
              </a:spcAft>
            </a:pPr>
            <a:r>
              <a:rPr lang="en-GB" sz="1200" b="0" i="0" u="sng" strike="noStrike" dirty="0">
                <a:solidFill>
                  <a:srgbClr val="1155CC"/>
                </a:solidFill>
                <a:effectLst/>
                <a:latin typeface="Arial" panose="020B0604020202020204" pitchFamily="34" charset="0"/>
                <a:hlinkClick r:id="rId5"/>
              </a:rPr>
              <a:t>https://www.ons.gov.uk/peoplepopulationandcommunity/healthandsocialcare/healthandlifeexpectancies/bulletins/healthstatelifeexpectanciesuk/2018to2020</a:t>
            </a:r>
            <a:r>
              <a:rPr lang="en-GB" sz="1200" b="0" i="0" u="none" strike="noStrike" dirty="0">
                <a:solidFill>
                  <a:srgbClr val="000000"/>
                </a:solidFill>
                <a:effectLst/>
                <a:latin typeface="Arial" panose="020B0604020202020204" pitchFamily="34" charset="0"/>
              </a:rPr>
              <a:t> </a:t>
            </a:r>
          </a:p>
          <a:p>
            <a:pPr marL="0" indent="0">
              <a:buFontTx/>
              <a:buNone/>
            </a:pPr>
            <a:r>
              <a:rPr lang="en-GB" sz="1200" b="0" i="0" u="none" strike="noStrike" dirty="0">
                <a:solidFill>
                  <a:srgbClr val="000000"/>
                </a:solidFill>
                <a:effectLst/>
                <a:latin typeface="Arial" panose="020B0604020202020204" pitchFamily="34" charset="0"/>
              </a:rPr>
              <a:t>Reference for preventable: as above re avoidable mortality, see slides 8/9/10/11 for causes references. </a:t>
            </a:r>
          </a:p>
          <a:p>
            <a:pPr marL="0" indent="0">
              <a:buFontTx/>
              <a:buNone/>
            </a:pPr>
            <a:endParaRPr lang="en-GB" sz="1200" b="0" i="0" u="none" strike="noStrike" dirty="0">
              <a:solidFill>
                <a:srgbClr val="000000"/>
              </a:solidFill>
              <a:effectLst/>
              <a:latin typeface="Arial" panose="020B0604020202020204" pitchFamily="34" charset="0"/>
            </a:endParaRPr>
          </a:p>
          <a:p>
            <a:pPr marL="0" indent="0">
              <a:buFontTx/>
              <a:buNone/>
            </a:pPr>
            <a:endParaRPr lang="en-GB" sz="1200" b="0" i="0" u="none" strike="noStrike" dirty="0">
              <a:solidFill>
                <a:srgbClr val="000000"/>
              </a:solidFill>
              <a:effectLst/>
              <a:latin typeface="Arial" panose="020B0604020202020204" pitchFamily="34" charset="0"/>
            </a:endParaRPr>
          </a:p>
          <a:p>
            <a:endParaRPr lang="en-GB" sz="1200" b="1"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F7F2ACA-913B-46A8-A64B-68780F63F82F}" type="slidenum">
              <a:rPr lang="en-GB" smtClean="0"/>
              <a:t>3</a:t>
            </a:fld>
            <a:endParaRPr lang="en-GB"/>
          </a:p>
        </p:txBody>
      </p:sp>
    </p:spTree>
    <p:extLst>
      <p:ext uri="{BB962C8B-B14F-4D97-AF65-F5344CB8AC3E}">
        <p14:creationId xmlns:p14="http://schemas.microsoft.com/office/powerpoint/2010/main" val="347917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i="0" u="none" strike="noStrike" dirty="0">
                <a:solidFill>
                  <a:srgbClr val="000000"/>
                </a:solidFill>
                <a:effectLst/>
                <a:latin typeface="Arial" panose="020B0604020202020204" pitchFamily="34" charset="0"/>
              </a:rPr>
              <a:t>Why is this important?</a:t>
            </a:r>
            <a:r>
              <a:rPr lang="en-GB" sz="1200" b="0" i="0" u="none" strike="noStrike" dirty="0">
                <a:solidFill>
                  <a:srgbClr val="000000"/>
                </a:solidFill>
                <a:effectLst/>
                <a:latin typeface="Arial" panose="020B0604020202020204" pitchFamily="34" charset="0"/>
              </a:rPr>
              <a:t>: </a:t>
            </a:r>
          </a:p>
          <a:p>
            <a:pPr marL="285750" indent="-285750">
              <a:buFontTx/>
              <a:buChar char="-"/>
            </a:pPr>
            <a:r>
              <a:rPr lang="en-GB" sz="1200" b="1" i="0" u="none" strike="noStrike" dirty="0">
                <a:solidFill>
                  <a:srgbClr val="000000"/>
                </a:solidFill>
                <a:effectLst/>
                <a:latin typeface="Arial" panose="020B0604020202020204" pitchFamily="34" charset="0"/>
              </a:rPr>
              <a:t>People are dying before their time</a:t>
            </a:r>
          </a:p>
          <a:p>
            <a:pPr marL="285750" indent="-285750">
              <a:buFontTx/>
              <a:buChar char="-"/>
            </a:pPr>
            <a:r>
              <a:rPr lang="en-GB" sz="1200" b="0" i="0" u="none" strike="noStrike" dirty="0">
                <a:solidFill>
                  <a:srgbClr val="000000"/>
                </a:solidFill>
                <a:effectLst/>
                <a:latin typeface="Arial" panose="020B0604020202020204" pitchFamily="34" charset="0"/>
              </a:rPr>
              <a:t>People are spending many years in ill-health </a:t>
            </a:r>
          </a:p>
          <a:p>
            <a:pPr marL="285750" indent="-285750">
              <a:buFontTx/>
              <a:buChar char="-"/>
            </a:pPr>
            <a:r>
              <a:rPr lang="en-GB" sz="1200" b="0" i="0" u="none" strike="noStrike" dirty="0">
                <a:solidFill>
                  <a:srgbClr val="000000"/>
                </a:solidFill>
                <a:effectLst/>
                <a:latin typeface="Arial" panose="020B0604020202020204" pitchFamily="34" charset="0"/>
              </a:rPr>
              <a:t>Inequalities are substantial </a:t>
            </a:r>
          </a:p>
          <a:p>
            <a:endParaRPr lang="en-GB" sz="1200" b="1" i="0" u="none" strike="noStrike" dirty="0">
              <a:solidFill>
                <a:srgbClr val="000000"/>
              </a:solidFill>
              <a:effectLst/>
              <a:latin typeface="Arial" panose="020B0604020202020204" pitchFamily="34" charset="0"/>
            </a:endParaRPr>
          </a:p>
          <a:p>
            <a:pPr rtl="0">
              <a:spcBef>
                <a:spcPts val="1200"/>
              </a:spcBef>
              <a:spcAft>
                <a:spcPts val="1200"/>
              </a:spcAft>
            </a:pPr>
            <a:r>
              <a:rPr lang="en-GB" sz="1800" b="0" i="0" u="none" strike="noStrike" dirty="0">
                <a:solidFill>
                  <a:srgbClr val="000000"/>
                </a:solidFill>
                <a:effectLst/>
                <a:latin typeface="Arial" panose="020B0604020202020204" pitchFamily="34" charset="0"/>
              </a:rPr>
              <a:t>‘In 2020, </a:t>
            </a:r>
            <a:r>
              <a:rPr lang="en-GB" sz="1800" b="1" i="0" u="none" strike="noStrike" dirty="0">
                <a:solidFill>
                  <a:srgbClr val="000000"/>
                </a:solidFill>
                <a:effectLst/>
                <a:latin typeface="Arial" panose="020B0604020202020204" pitchFamily="34" charset="0"/>
              </a:rPr>
              <a:t>22.8% of total deaths in Great Britain were considered avoidable</a:t>
            </a:r>
            <a:r>
              <a:rPr lang="en-GB" sz="1800" b="0" i="0" u="none" strike="noStrike" dirty="0">
                <a:solidFill>
                  <a:srgbClr val="000000"/>
                </a:solidFill>
                <a:effectLst/>
                <a:latin typeface="Arial" panose="020B0604020202020204" pitchFamily="34" charset="0"/>
              </a:rPr>
              <a:t> (153,008 deaths out of 672,015) and the avoidable mortality rate was statistically significantly higher than all years since 2010’</a:t>
            </a:r>
            <a:endParaRPr lang="en-GB" b="0" dirty="0">
              <a:effectLst/>
            </a:endParaRPr>
          </a:p>
          <a:p>
            <a:pPr rtl="0">
              <a:spcBef>
                <a:spcPts val="1200"/>
              </a:spcBef>
              <a:spcAft>
                <a:spcPts val="1200"/>
              </a:spcAft>
            </a:pPr>
            <a:r>
              <a:rPr lang="en-GB" sz="1800" b="0" i="0" u="sng" strike="noStrike" dirty="0">
                <a:solidFill>
                  <a:srgbClr val="1155CC"/>
                </a:solidFill>
                <a:effectLst/>
                <a:latin typeface="Arial" panose="020B0604020202020204" pitchFamily="34" charset="0"/>
                <a:hlinkClick r:id="rId3"/>
              </a:rPr>
              <a:t>https://www.ons.gov.uk/peoplepopulationandcommunity/healthandsocialcare/causesofdeath/bulletins/avoidablemortalityinenglandandwales/2020</a:t>
            </a:r>
            <a:r>
              <a:rPr lang="en-GB" sz="1800" b="0" i="0" u="none" strike="noStrike" dirty="0">
                <a:solidFill>
                  <a:srgbClr val="000000"/>
                </a:solidFill>
                <a:effectLst/>
                <a:latin typeface="Arial" panose="020B0604020202020204" pitchFamily="34" charset="0"/>
              </a:rPr>
              <a:t> </a:t>
            </a:r>
            <a:endParaRPr lang="en-GB" b="0" dirty="0">
              <a:effectLst/>
            </a:endParaRPr>
          </a:p>
          <a:p>
            <a:pPr rtl="0">
              <a:spcBef>
                <a:spcPts val="1200"/>
              </a:spcBef>
              <a:spcAft>
                <a:spcPts val="1200"/>
              </a:spcAft>
            </a:pPr>
            <a:r>
              <a:rPr lang="en-GB" sz="1800" b="0" i="0" u="none" strike="noStrike" dirty="0">
                <a:solidFill>
                  <a:srgbClr val="000000"/>
                </a:solidFill>
                <a:effectLst/>
                <a:latin typeface="Arial" panose="020B0604020202020204" pitchFamily="34" charset="0"/>
              </a:rPr>
              <a:t>‘Since 2011 </a:t>
            </a:r>
            <a:r>
              <a:rPr lang="en-GB" sz="1800" b="1" i="0" u="none" strike="noStrike" dirty="0">
                <a:solidFill>
                  <a:srgbClr val="000000"/>
                </a:solidFill>
                <a:effectLst/>
                <a:latin typeface="Arial" panose="020B0604020202020204" pitchFamily="34" charset="0"/>
              </a:rPr>
              <a:t>improvements in life expectancy in the UK have stalled, and for certain groups of the population, gone into reverse</a:t>
            </a:r>
            <a:r>
              <a:rPr lang="en-GB" sz="1800" b="0" i="0" u="none" strike="noStrike" dirty="0">
                <a:solidFill>
                  <a:srgbClr val="000000"/>
                </a:solidFill>
                <a:effectLst/>
                <a:latin typeface="Arial" panose="020B0604020202020204" pitchFamily="34" charset="0"/>
              </a:rPr>
              <a:t>…a rising number of avoidable deaths among the under 50s</a:t>
            </a:r>
            <a:endParaRPr lang="en-GB" b="0" dirty="0">
              <a:effectLst/>
            </a:endParaRPr>
          </a:p>
          <a:p>
            <a:r>
              <a:rPr lang="en-GB" sz="1800" b="0" i="0" u="sng" strike="noStrike" dirty="0">
                <a:solidFill>
                  <a:srgbClr val="1155CC"/>
                </a:solidFill>
                <a:effectLst/>
                <a:latin typeface="Arial" panose="020B0604020202020204" pitchFamily="34" charset="0"/>
                <a:hlinkClick r:id="rId4"/>
              </a:rPr>
              <a:t>https://www.health.org.uk/publications/reports/mortality-and-life-expectancy-trends-in-the-uk</a:t>
            </a:r>
            <a:r>
              <a:rPr lang="en-GB" sz="1800" b="0" i="0" u="none" strike="noStrike" dirty="0">
                <a:solidFill>
                  <a:srgbClr val="000000"/>
                </a:solidFill>
                <a:effectLst/>
                <a:latin typeface="Arial" panose="020B0604020202020204" pitchFamily="34" charset="0"/>
              </a:rPr>
              <a:t> </a:t>
            </a:r>
            <a:endParaRPr lang="en-GB" sz="1200" b="1" i="0" u="none" strike="noStrike" dirty="0">
              <a:solidFill>
                <a:srgbClr val="000000"/>
              </a:solidFill>
              <a:effectLst/>
              <a:latin typeface="Arial" panose="020B0604020202020204" pitchFamily="34" charset="0"/>
            </a:endParaRPr>
          </a:p>
          <a:p>
            <a:endParaRPr lang="en-GB" sz="1200" b="1"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F7F2ACA-913B-46A8-A64B-68780F63F82F}" type="slidenum">
              <a:rPr lang="en-GB" smtClean="0"/>
              <a:t>4</a:t>
            </a:fld>
            <a:endParaRPr lang="en-GB"/>
          </a:p>
        </p:txBody>
      </p:sp>
    </p:spTree>
    <p:extLst>
      <p:ext uri="{BB962C8B-B14F-4D97-AF65-F5344CB8AC3E}">
        <p14:creationId xmlns:p14="http://schemas.microsoft.com/office/powerpoint/2010/main" val="424394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i="0" u="none" strike="noStrike" dirty="0">
                <a:solidFill>
                  <a:srgbClr val="000000"/>
                </a:solidFill>
                <a:effectLst/>
                <a:latin typeface="Arial" panose="020B0604020202020204" pitchFamily="34" charset="0"/>
              </a:rPr>
              <a:t>Why is this important?</a:t>
            </a:r>
            <a:r>
              <a:rPr lang="en-GB" sz="1200" b="0" i="0" u="none" strike="noStrike" dirty="0">
                <a:solidFill>
                  <a:srgbClr val="000000"/>
                </a:solidFill>
                <a:effectLst/>
                <a:latin typeface="Arial" panose="020B0604020202020204" pitchFamily="34" charset="0"/>
              </a:rPr>
              <a:t>: </a:t>
            </a:r>
          </a:p>
          <a:p>
            <a:pPr marL="285750" indent="-285750">
              <a:buFontTx/>
              <a:buChar char="-"/>
            </a:pPr>
            <a:r>
              <a:rPr lang="en-GB" sz="1200" b="0" i="0" u="none" strike="noStrike" dirty="0">
                <a:solidFill>
                  <a:srgbClr val="000000"/>
                </a:solidFill>
                <a:effectLst/>
                <a:latin typeface="Arial" panose="020B0604020202020204" pitchFamily="34" charset="0"/>
              </a:rPr>
              <a:t>People are dying before their time</a:t>
            </a:r>
          </a:p>
          <a:p>
            <a:pPr marL="285750" indent="-285750">
              <a:buFontTx/>
              <a:buChar char="-"/>
            </a:pPr>
            <a:r>
              <a:rPr lang="en-GB" sz="1200" b="1" i="0" u="none" strike="noStrike" dirty="0">
                <a:solidFill>
                  <a:srgbClr val="000000"/>
                </a:solidFill>
                <a:effectLst/>
                <a:latin typeface="Arial" panose="020B0604020202020204" pitchFamily="34" charset="0"/>
              </a:rPr>
              <a:t>People are spending many years in ill-health </a:t>
            </a:r>
          </a:p>
          <a:p>
            <a:pPr marL="285750" indent="-285750">
              <a:buFontTx/>
              <a:buChar char="-"/>
            </a:pPr>
            <a:r>
              <a:rPr lang="en-GB" sz="1200" b="0" i="0" u="none" strike="noStrike" dirty="0">
                <a:solidFill>
                  <a:srgbClr val="000000"/>
                </a:solidFill>
                <a:effectLst/>
                <a:latin typeface="Arial" panose="020B0604020202020204" pitchFamily="34" charset="0"/>
              </a:rPr>
              <a:t>Inequalities are substantial </a:t>
            </a:r>
          </a:p>
          <a:p>
            <a:endParaRPr lang="en-GB" sz="1200" b="1" i="0" u="none" strike="noStrike" dirty="0">
              <a:solidFill>
                <a:srgbClr val="000000"/>
              </a:solidFill>
              <a:effectLst/>
              <a:latin typeface="Arial" panose="020B0604020202020204" pitchFamily="34" charset="0"/>
            </a:endParaRPr>
          </a:p>
          <a:p>
            <a:pPr rtl="0">
              <a:spcBef>
                <a:spcPts val="1200"/>
              </a:spcBef>
              <a:spcAft>
                <a:spcPts val="1200"/>
              </a:spcAft>
            </a:pPr>
            <a:r>
              <a:rPr lang="en-GB" sz="1800" b="1" i="0" u="none" strike="noStrike" dirty="0">
                <a:solidFill>
                  <a:srgbClr val="4A86E8"/>
                </a:solidFill>
                <a:effectLst/>
                <a:latin typeface="Arial" panose="020B0604020202020204" pitchFamily="34" charset="0"/>
              </a:rPr>
              <a:t>Too many people are struggling with poor health years before they should</a:t>
            </a:r>
            <a:endParaRPr lang="en-GB" b="0" dirty="0">
              <a:effectLst/>
            </a:endParaRPr>
          </a:p>
          <a:p>
            <a:pPr rtl="0">
              <a:spcBef>
                <a:spcPts val="1200"/>
              </a:spcBef>
              <a:spcAft>
                <a:spcPts val="1200"/>
              </a:spcAft>
            </a:pPr>
            <a:r>
              <a:rPr lang="en-GB" sz="1800" b="0" i="0" u="none" strike="noStrike" dirty="0">
                <a:solidFill>
                  <a:srgbClr val="000000"/>
                </a:solidFill>
                <a:effectLst/>
                <a:latin typeface="Arial" panose="020B0604020202020204" pitchFamily="34" charset="0"/>
              </a:rPr>
              <a:t>‘Healthy life expectancy at birth in England in 2015–17 was 63.4 years for males and 63.8 years for females, meaning that </a:t>
            </a:r>
            <a:r>
              <a:rPr lang="en-GB" sz="1800" b="1" i="0" u="none" strike="noStrike" dirty="0">
                <a:solidFill>
                  <a:srgbClr val="000000"/>
                </a:solidFill>
                <a:effectLst/>
                <a:latin typeface="Arial" panose="020B0604020202020204" pitchFamily="34" charset="0"/>
              </a:rPr>
              <a:t>more than one-fifth of life will likely be spent in ill health.’</a:t>
            </a:r>
            <a:r>
              <a:rPr lang="en-GB" sz="1800" b="0" i="0" u="none" strike="noStrike" dirty="0">
                <a:solidFill>
                  <a:srgbClr val="000000"/>
                </a:solidFill>
                <a:effectLst/>
                <a:latin typeface="Arial" panose="020B0604020202020204" pitchFamily="34" charset="0"/>
              </a:rPr>
              <a:t> </a:t>
            </a:r>
            <a:r>
              <a:rPr lang="en-GB" sz="1800" b="0" i="0" u="sng" strike="noStrike" dirty="0">
                <a:solidFill>
                  <a:srgbClr val="1155CC"/>
                </a:solidFill>
                <a:effectLst/>
                <a:latin typeface="Arial" panose="020B0604020202020204" pitchFamily="34" charset="0"/>
                <a:hlinkClick r:id="rId3"/>
              </a:rPr>
              <a:t>https://www.health.org.uk/sites/default/files/2020-03/Health%20Equity%20in%20England_The%20Marmot%20Review%2010%20Years%20On_executive%20summary_web.pdf</a:t>
            </a:r>
            <a:r>
              <a:rPr lang="en-GB" sz="1800" b="0" i="0" u="none" strike="noStrike" dirty="0">
                <a:solidFill>
                  <a:srgbClr val="000000"/>
                </a:solidFill>
                <a:effectLst/>
                <a:latin typeface="Arial" panose="020B0604020202020204" pitchFamily="34" charset="0"/>
              </a:rPr>
              <a:t> </a:t>
            </a:r>
            <a:endParaRPr lang="en-GB" b="0" dirty="0">
              <a:effectLst/>
            </a:endParaRPr>
          </a:p>
          <a:p>
            <a:pPr rtl="0">
              <a:spcBef>
                <a:spcPts val="1200"/>
              </a:spcBef>
              <a:spcAft>
                <a:spcPts val="1200"/>
              </a:spcAft>
            </a:pPr>
            <a:r>
              <a:rPr lang="en-GB" sz="1800" b="0" i="0" u="none" strike="noStrike" dirty="0">
                <a:solidFill>
                  <a:srgbClr val="000000"/>
                </a:solidFill>
                <a:effectLst/>
                <a:latin typeface="Arial" panose="020B0604020202020204" pitchFamily="34" charset="0"/>
              </a:rPr>
              <a:t>‘Healthy life expectancy at birth in the UK showed no significant change between 2015 to 2017 and 2018 to 2020 and </a:t>
            </a:r>
            <a:r>
              <a:rPr lang="en-GB" sz="1800" b="1" i="0" u="none" strike="noStrike" dirty="0">
                <a:solidFill>
                  <a:srgbClr val="000000"/>
                </a:solidFill>
                <a:effectLst/>
                <a:latin typeface="Arial" panose="020B0604020202020204" pitchFamily="34" charset="0"/>
              </a:rPr>
              <a:t>disability-free life expectancy at birth in the UK decreased  significantly </a:t>
            </a:r>
            <a:r>
              <a:rPr lang="en-GB" sz="1800" b="0" i="0" u="none" strike="noStrike" dirty="0">
                <a:solidFill>
                  <a:srgbClr val="000000"/>
                </a:solidFill>
                <a:effectLst/>
                <a:latin typeface="Arial" panose="020B0604020202020204" pitchFamily="34" charset="0"/>
              </a:rPr>
              <a:t>for both males and females between 2015 to 2017 and 2018 to 2020’</a:t>
            </a:r>
            <a:endParaRPr lang="en-GB" b="0" dirty="0">
              <a:effectLst/>
            </a:endParaRPr>
          </a:p>
          <a:p>
            <a:pPr rtl="0">
              <a:spcBef>
                <a:spcPts val="1200"/>
              </a:spcBef>
              <a:spcAft>
                <a:spcPts val="1200"/>
              </a:spcAft>
            </a:pPr>
            <a:r>
              <a:rPr lang="en-GB" sz="1800" b="0" i="0" u="sng" strike="noStrike" dirty="0">
                <a:solidFill>
                  <a:srgbClr val="1155CC"/>
                </a:solidFill>
                <a:effectLst/>
                <a:latin typeface="Arial" panose="020B0604020202020204" pitchFamily="34" charset="0"/>
                <a:hlinkClick r:id="rId4"/>
              </a:rPr>
              <a:t>https://www.ons.gov.uk/peoplepopulationandcommunity/healthandsocialcare/healthandlifeexpectancies/bulletins/healthstatelifeexpectanciesuk/2018to2020</a:t>
            </a:r>
            <a:r>
              <a:rPr lang="en-GB" sz="1800" b="0" i="0" u="none" strike="noStrike" dirty="0">
                <a:solidFill>
                  <a:srgbClr val="000000"/>
                </a:solidFill>
                <a:effectLst/>
                <a:latin typeface="Arial" panose="020B0604020202020204" pitchFamily="34" charset="0"/>
              </a:rPr>
              <a:t> </a:t>
            </a:r>
          </a:p>
          <a:p>
            <a:pPr rtl="0">
              <a:spcBef>
                <a:spcPts val="1200"/>
              </a:spcBef>
              <a:spcAft>
                <a:spcPts val="1200"/>
              </a:spcAft>
            </a:pPr>
            <a:endParaRPr lang="en-GB" sz="1800" b="0" i="0" u="none" strike="noStrike" dirty="0">
              <a:solidFill>
                <a:srgbClr val="000000"/>
              </a:solidFill>
              <a:effectLst/>
              <a:latin typeface="Arial" panose="020B0604020202020204" pitchFamily="34" charset="0"/>
            </a:endParaRPr>
          </a:p>
          <a:p>
            <a:pPr algn="l"/>
            <a:r>
              <a:rPr lang="en-GB" b="0" i="0" dirty="0">
                <a:solidFill>
                  <a:srgbClr val="323132"/>
                </a:solidFill>
                <a:effectLst/>
                <a:latin typeface="open sans" panose="020B0606030504020204" pitchFamily="34" charset="0"/>
              </a:rPr>
              <a:t>In 2018 to 2020, </a:t>
            </a:r>
            <a:r>
              <a:rPr lang="en-GB" b="1" i="0" dirty="0">
                <a:solidFill>
                  <a:srgbClr val="323132"/>
                </a:solidFill>
                <a:effectLst/>
                <a:latin typeface="open sans" panose="020B0606030504020204" pitchFamily="34" charset="0"/>
              </a:rPr>
              <a:t>male healthy life expectancy (HLE) at birth in the most deprived areas was 52.3 years</a:t>
            </a:r>
            <a:r>
              <a:rPr lang="en-GB" b="0" i="0" dirty="0">
                <a:solidFill>
                  <a:srgbClr val="323132"/>
                </a:solidFill>
                <a:effectLst/>
                <a:latin typeface="open sans" panose="020B0606030504020204" pitchFamily="34" charset="0"/>
              </a:rPr>
              <a:t>, compared with </a:t>
            </a:r>
            <a:r>
              <a:rPr lang="en-GB" b="1" i="0" dirty="0">
                <a:solidFill>
                  <a:srgbClr val="323132"/>
                </a:solidFill>
                <a:effectLst/>
                <a:latin typeface="open sans" panose="020B0606030504020204" pitchFamily="34" charset="0"/>
              </a:rPr>
              <a:t>70.5 years in the least deprived areas</a:t>
            </a:r>
            <a:r>
              <a:rPr lang="en-GB" b="0" i="0" dirty="0">
                <a:solidFill>
                  <a:srgbClr val="323132"/>
                </a:solidFill>
                <a:effectLst/>
                <a:latin typeface="open sans" panose="020B0606030504020204" pitchFamily="34" charset="0"/>
              </a:rPr>
              <a:t>. </a:t>
            </a:r>
          </a:p>
          <a:p>
            <a:pPr algn="l"/>
            <a:r>
              <a:rPr lang="en-GB" b="1" i="0" dirty="0">
                <a:solidFill>
                  <a:srgbClr val="323132"/>
                </a:solidFill>
                <a:effectLst/>
                <a:latin typeface="open sans" panose="020B0606030504020204" pitchFamily="34" charset="0"/>
              </a:rPr>
              <a:t>Female HLE at birth in the most deprived areas was 51.9 years</a:t>
            </a:r>
            <a:r>
              <a:rPr lang="en-GB" b="0" i="0" dirty="0">
                <a:solidFill>
                  <a:srgbClr val="323132"/>
                </a:solidFill>
                <a:effectLst/>
                <a:latin typeface="open sans" panose="020B0606030504020204" pitchFamily="34" charset="0"/>
              </a:rPr>
              <a:t>, almost 20 years fewer than those living in </a:t>
            </a:r>
            <a:r>
              <a:rPr lang="en-GB" b="1" i="0" dirty="0">
                <a:solidFill>
                  <a:srgbClr val="323132"/>
                </a:solidFill>
                <a:effectLst/>
                <a:latin typeface="open sans" panose="020B0606030504020204" pitchFamily="34" charset="0"/>
              </a:rPr>
              <a:t>the least deprived areas (70.7 years).</a:t>
            </a:r>
          </a:p>
          <a:p>
            <a:pPr algn="l"/>
            <a:r>
              <a:rPr lang="en-GB" b="0" i="0" dirty="0">
                <a:solidFill>
                  <a:srgbClr val="323132"/>
                </a:solidFill>
                <a:effectLst/>
                <a:latin typeface="open sans" panose="020B0606030504020204" pitchFamily="34" charset="0"/>
              </a:rPr>
              <a:t>The years lived in poorer states of health were associated with the level of deprivation exposure for males and females. </a:t>
            </a:r>
            <a:r>
              <a:rPr lang="en-GB" b="1" i="0" dirty="0">
                <a:solidFill>
                  <a:srgbClr val="323132"/>
                </a:solidFill>
                <a:effectLst/>
                <a:latin typeface="open sans" panose="020B0606030504020204" pitchFamily="34" charset="0"/>
              </a:rPr>
              <a:t>Years spent in poorer health states </a:t>
            </a:r>
            <a:r>
              <a:rPr lang="en-GB" b="0" i="0" dirty="0">
                <a:solidFill>
                  <a:srgbClr val="323132"/>
                </a:solidFill>
                <a:effectLst/>
                <a:latin typeface="open sans" panose="020B0606030504020204" pitchFamily="34" charset="0"/>
              </a:rPr>
              <a:t>decreased progressively from </a:t>
            </a:r>
            <a:r>
              <a:rPr lang="en-GB" b="1" i="0" dirty="0">
                <a:solidFill>
                  <a:srgbClr val="323132"/>
                </a:solidFill>
                <a:effectLst/>
                <a:latin typeface="open sans" panose="020B0606030504020204" pitchFamily="34" charset="0"/>
              </a:rPr>
              <a:t>the most deprived areas in Decile 1 (21.2 years for males, 26.4 years for females),</a:t>
            </a:r>
            <a:r>
              <a:rPr lang="en-GB" b="0" i="0" dirty="0">
                <a:solidFill>
                  <a:srgbClr val="323132"/>
                </a:solidFill>
                <a:effectLst/>
                <a:latin typeface="open sans" panose="020B0606030504020204" pitchFamily="34" charset="0"/>
              </a:rPr>
              <a:t> to the </a:t>
            </a:r>
            <a:r>
              <a:rPr lang="en-GB" b="1" i="0" dirty="0">
                <a:solidFill>
                  <a:srgbClr val="323132"/>
                </a:solidFill>
                <a:effectLst/>
                <a:latin typeface="open sans" panose="020B0606030504020204" pitchFamily="34" charset="0"/>
              </a:rPr>
              <a:t>least deprived areas </a:t>
            </a:r>
            <a:r>
              <a:rPr lang="en-GB" b="0" i="0" dirty="0">
                <a:solidFill>
                  <a:srgbClr val="323132"/>
                </a:solidFill>
                <a:effectLst/>
                <a:latin typeface="open sans" panose="020B0606030504020204" pitchFamily="34" charset="0"/>
              </a:rPr>
              <a:t>in Decile 10 (</a:t>
            </a:r>
            <a:r>
              <a:rPr lang="en-GB" b="1" i="0" dirty="0">
                <a:solidFill>
                  <a:srgbClr val="323132"/>
                </a:solidFill>
                <a:effectLst/>
                <a:latin typeface="open sans" panose="020B0606030504020204" pitchFamily="34" charset="0"/>
              </a:rPr>
              <a:t>12.7 years for males, 15.6 years for females</a:t>
            </a:r>
            <a:r>
              <a:rPr lang="en-GB" b="0" i="0" dirty="0">
                <a:solidFill>
                  <a:srgbClr val="323132"/>
                </a:solidFill>
                <a:effectLst/>
                <a:latin typeface="open sans" panose="020B0606030504020204" pitchFamily="34" charset="0"/>
              </a:rPr>
              <a:t>). With those living in more deprived areas also living shorter lives, this means that they spend a smaller proportion of their lives in good health.</a:t>
            </a:r>
          </a:p>
          <a:p>
            <a:pPr rtl="0">
              <a:spcBef>
                <a:spcPts val="1200"/>
              </a:spcBef>
              <a:spcAft>
                <a:spcPts val="1200"/>
              </a:spcAft>
            </a:pPr>
            <a:endParaRPr lang="en-GB" b="0" dirty="0">
              <a:effectLst/>
            </a:endParaRPr>
          </a:p>
          <a:p>
            <a:br>
              <a:rPr lang="en-GB" dirty="0"/>
            </a:br>
            <a:endParaRPr lang="en-GB" sz="1200" b="1"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F7F2ACA-913B-46A8-A64B-68780F63F82F}" type="slidenum">
              <a:rPr lang="en-GB" smtClean="0"/>
              <a:t>5</a:t>
            </a:fld>
            <a:endParaRPr lang="en-GB"/>
          </a:p>
        </p:txBody>
      </p:sp>
    </p:spTree>
    <p:extLst>
      <p:ext uri="{BB962C8B-B14F-4D97-AF65-F5344CB8AC3E}">
        <p14:creationId xmlns:p14="http://schemas.microsoft.com/office/powerpoint/2010/main" val="45292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i="0" u="none" strike="noStrike" dirty="0">
                <a:solidFill>
                  <a:srgbClr val="000000"/>
                </a:solidFill>
                <a:effectLst/>
                <a:latin typeface="Arial" panose="020B0604020202020204" pitchFamily="34" charset="0"/>
              </a:rPr>
              <a:t>Why is this important?</a:t>
            </a:r>
            <a:r>
              <a:rPr lang="en-GB" sz="1200" b="0" i="0" u="none" strike="noStrike" dirty="0">
                <a:solidFill>
                  <a:srgbClr val="000000"/>
                </a:solidFill>
                <a:effectLst/>
                <a:latin typeface="Arial" panose="020B0604020202020204" pitchFamily="34" charset="0"/>
              </a:rPr>
              <a:t>: </a:t>
            </a:r>
          </a:p>
          <a:p>
            <a:pPr marL="285750" indent="-285750">
              <a:buFontTx/>
              <a:buChar char="-"/>
            </a:pPr>
            <a:r>
              <a:rPr lang="en-GB" sz="1200" b="0" i="0" u="none" strike="noStrike" dirty="0">
                <a:solidFill>
                  <a:srgbClr val="000000"/>
                </a:solidFill>
                <a:effectLst/>
                <a:latin typeface="Arial" panose="020B0604020202020204" pitchFamily="34" charset="0"/>
              </a:rPr>
              <a:t>People are dying before their time</a:t>
            </a:r>
          </a:p>
          <a:p>
            <a:pPr marL="285750" indent="-285750">
              <a:buFontTx/>
              <a:buChar char="-"/>
            </a:pPr>
            <a:r>
              <a:rPr lang="en-GB" sz="1200" b="0" i="0" u="none" strike="noStrike" dirty="0">
                <a:solidFill>
                  <a:srgbClr val="000000"/>
                </a:solidFill>
                <a:effectLst/>
                <a:latin typeface="Arial" panose="020B0604020202020204" pitchFamily="34" charset="0"/>
              </a:rPr>
              <a:t>People are spending many years in ill-health </a:t>
            </a:r>
          </a:p>
          <a:p>
            <a:pPr marL="285750" indent="-285750">
              <a:buFontTx/>
              <a:buChar char="-"/>
            </a:pPr>
            <a:r>
              <a:rPr lang="en-GB" sz="1200" b="1" i="0" u="none" strike="noStrike" dirty="0">
                <a:solidFill>
                  <a:srgbClr val="000000"/>
                </a:solidFill>
                <a:effectLst/>
                <a:latin typeface="Arial" panose="020B0604020202020204" pitchFamily="34" charset="0"/>
              </a:rPr>
              <a:t>Inequalities are substantial </a:t>
            </a:r>
          </a:p>
          <a:p>
            <a:endParaRPr lang="en-GB" sz="1200" b="1" i="0" u="none" strike="noStrike" dirty="0">
              <a:solidFill>
                <a:srgbClr val="000000"/>
              </a:solidFill>
              <a:effectLst/>
              <a:latin typeface="Arial" panose="020B0604020202020204" pitchFamily="34" charset="0"/>
            </a:endParaRPr>
          </a:p>
          <a:p>
            <a:pPr rtl="0">
              <a:spcBef>
                <a:spcPts val="1200"/>
              </a:spcBef>
              <a:spcAft>
                <a:spcPts val="1200"/>
              </a:spcAft>
            </a:pPr>
            <a:r>
              <a:rPr lang="en-GB" sz="1800" b="0" i="0" u="none" strike="noStrike" dirty="0">
                <a:solidFill>
                  <a:srgbClr val="000000"/>
                </a:solidFill>
                <a:effectLst/>
                <a:latin typeface="Arial" panose="020B0604020202020204" pitchFamily="34" charset="0"/>
              </a:rPr>
              <a:t>‘Someone younger than age 75 in the poorest tenth of the country is around three times more likely to die in the next year than someone of the same age living in the richest tenth.’ </a:t>
            </a:r>
            <a:r>
              <a:rPr lang="en-GB" sz="1800" b="0" i="0" u="sng" strike="noStrike" dirty="0">
                <a:solidFill>
                  <a:srgbClr val="1155CC"/>
                </a:solidFill>
                <a:effectLst/>
                <a:latin typeface="Arial" panose="020B0604020202020204" pitchFamily="34" charset="0"/>
                <a:hlinkClick r:id="rId3"/>
              </a:rPr>
              <a:t>https://www.health.org.uk/news-and-comment/charts-and-infographics/deprivation-and-excess-deaths</a:t>
            </a:r>
            <a:r>
              <a:rPr lang="en-GB" sz="1800" b="0" i="0" u="none" strike="noStrike" dirty="0">
                <a:solidFill>
                  <a:srgbClr val="000000"/>
                </a:solidFill>
                <a:effectLst/>
                <a:latin typeface="Arial" panose="020B0604020202020204" pitchFamily="34" charset="0"/>
              </a:rPr>
              <a:t> </a:t>
            </a:r>
            <a:endParaRPr lang="en-GB" sz="2800" b="0" dirty="0">
              <a:effectLst/>
            </a:endParaRPr>
          </a:p>
          <a:p>
            <a:pPr rtl="0">
              <a:spcBef>
                <a:spcPts val="1200"/>
              </a:spcBef>
              <a:spcAft>
                <a:spcPts val="1200"/>
              </a:spcAft>
            </a:pPr>
            <a:r>
              <a:rPr lang="en-GB" sz="1800" b="0" i="0" u="none" strike="noStrike" dirty="0">
                <a:solidFill>
                  <a:srgbClr val="000000"/>
                </a:solidFill>
                <a:effectLst/>
                <a:latin typeface="Arial" panose="020B0604020202020204" pitchFamily="34" charset="0"/>
              </a:rPr>
              <a:t>‘On average, healthy life expectancy at birth differs by 12 years between the most and least deprived local authorities for men and women.’ </a:t>
            </a:r>
            <a:endParaRPr lang="en-GB" sz="2800" b="0" dirty="0">
              <a:effectLst/>
            </a:endParaRPr>
          </a:p>
          <a:p>
            <a:pPr rtl="0">
              <a:spcBef>
                <a:spcPts val="1200"/>
              </a:spcBef>
              <a:spcAft>
                <a:spcPts val="1200"/>
              </a:spcAft>
            </a:pPr>
            <a:r>
              <a:rPr lang="en-GB" sz="1800" b="0" i="0" u="none" strike="noStrike" dirty="0">
                <a:solidFill>
                  <a:srgbClr val="000000"/>
                </a:solidFill>
                <a:effectLst/>
                <a:latin typeface="Arial" panose="020B0604020202020204" pitchFamily="34" charset="0"/>
              </a:rPr>
              <a:t>‘People in more deprived areas spend more of their shorter lives in ill-health than those in less deprived areas.’ </a:t>
            </a:r>
            <a:endParaRPr lang="en-GB" sz="2800" b="0" dirty="0">
              <a:effectLst/>
            </a:endParaRPr>
          </a:p>
          <a:p>
            <a:pPr rtl="0">
              <a:spcBef>
                <a:spcPts val="1200"/>
              </a:spcBef>
              <a:spcAft>
                <a:spcPts val="1200"/>
              </a:spcAft>
            </a:pPr>
            <a:r>
              <a:rPr lang="en-GB" sz="1800" b="0" i="0" u="sng" strike="noStrike" dirty="0">
                <a:solidFill>
                  <a:srgbClr val="1155CC"/>
                </a:solidFill>
                <a:effectLst/>
                <a:latin typeface="Arial" panose="020B0604020202020204" pitchFamily="34" charset="0"/>
                <a:hlinkClick r:id="rId4"/>
              </a:rPr>
              <a:t>https://www.health.org.uk/sites/default/files/2020-03/Health%20Equity%20in%20England_The%20Marmot%20Review%2010%20Years%20On_executive%20summary_web.pdf</a:t>
            </a:r>
            <a:r>
              <a:rPr lang="en-GB" sz="1800" b="0" i="0" u="none" strike="noStrike" dirty="0">
                <a:solidFill>
                  <a:srgbClr val="000000"/>
                </a:solidFill>
                <a:effectLst/>
                <a:latin typeface="Arial" panose="020B0604020202020204" pitchFamily="34" charset="0"/>
              </a:rPr>
              <a:t> </a:t>
            </a:r>
            <a:endParaRPr lang="en-GB" sz="2800" b="0" dirty="0">
              <a:effectLst/>
            </a:endParaRPr>
          </a:p>
          <a:p>
            <a:pPr rtl="0">
              <a:spcBef>
                <a:spcPts val="1200"/>
              </a:spcBef>
              <a:spcAft>
                <a:spcPts val="1200"/>
              </a:spcAft>
            </a:pPr>
            <a:r>
              <a:rPr lang="en-GB" sz="1800" b="0" i="0" u="none" strike="noStrike" dirty="0">
                <a:solidFill>
                  <a:srgbClr val="000000"/>
                </a:solidFill>
                <a:effectLst/>
                <a:latin typeface="Arial" panose="020B0604020202020204" pitchFamily="34" charset="0"/>
              </a:rPr>
              <a:t>‘In England, there are health inequalities between ethnic minority and white groups, and between different ethnic minority groups. The picture is complex, both between different ethnic groups and across different conditions, and understanding is limited by a lack of good quality data.’ For specific facts and figures see:  </a:t>
            </a:r>
            <a:r>
              <a:rPr lang="en-GB" sz="1800" b="0" i="0" u="sng" strike="noStrike" dirty="0">
                <a:solidFill>
                  <a:srgbClr val="1155CC"/>
                </a:solidFill>
                <a:effectLst/>
                <a:latin typeface="Arial" panose="020B0604020202020204" pitchFamily="34" charset="0"/>
                <a:hlinkClick r:id="rId5"/>
              </a:rPr>
              <a:t>https://www.kingsfund.org.uk/publications/health-people-ethnic-minority-groups-england</a:t>
            </a:r>
            <a:r>
              <a:rPr lang="en-GB" sz="1800" b="0" i="0" u="none" strike="noStrike" dirty="0">
                <a:solidFill>
                  <a:srgbClr val="000000"/>
                </a:solidFill>
                <a:effectLst/>
                <a:latin typeface="Arial" panose="020B0604020202020204" pitchFamily="34" charset="0"/>
              </a:rPr>
              <a:t> </a:t>
            </a:r>
            <a:endParaRPr lang="en-GB" sz="2800" b="0" dirty="0">
              <a:effectLst/>
            </a:endParaRPr>
          </a:p>
          <a:p>
            <a:br>
              <a:rPr lang="en-GB" sz="2800" dirty="0"/>
            </a:br>
            <a:endParaRPr lang="en-GB" sz="1800" b="0" i="0" u="none" strike="noStrike" dirty="0">
              <a:solidFill>
                <a:srgbClr val="000000"/>
              </a:solidFill>
              <a:effectLst/>
              <a:latin typeface="Arial" panose="020B0604020202020204" pitchFamily="34" charset="0"/>
            </a:endParaRPr>
          </a:p>
          <a:p>
            <a:pPr algn="l"/>
            <a:r>
              <a:rPr lang="en-GB" b="0" i="0" dirty="0">
                <a:solidFill>
                  <a:srgbClr val="323132"/>
                </a:solidFill>
                <a:effectLst/>
                <a:latin typeface="open sans" panose="020B0606030504020204" pitchFamily="34" charset="0"/>
              </a:rPr>
              <a:t>In 2018 to 2020, </a:t>
            </a:r>
            <a:r>
              <a:rPr lang="en-GB" b="1" i="0" dirty="0">
                <a:solidFill>
                  <a:srgbClr val="323132"/>
                </a:solidFill>
                <a:effectLst/>
                <a:latin typeface="open sans" panose="020B0606030504020204" pitchFamily="34" charset="0"/>
              </a:rPr>
              <a:t>male healthy life expectancy (HLE) at birth in the most deprived areas was 52.3 years</a:t>
            </a:r>
            <a:r>
              <a:rPr lang="en-GB" b="0" i="0" dirty="0">
                <a:solidFill>
                  <a:srgbClr val="323132"/>
                </a:solidFill>
                <a:effectLst/>
                <a:latin typeface="open sans" panose="020B0606030504020204" pitchFamily="34" charset="0"/>
              </a:rPr>
              <a:t>, compared with </a:t>
            </a:r>
            <a:r>
              <a:rPr lang="en-GB" b="1" i="0" dirty="0">
                <a:solidFill>
                  <a:srgbClr val="323132"/>
                </a:solidFill>
                <a:effectLst/>
                <a:latin typeface="open sans" panose="020B0606030504020204" pitchFamily="34" charset="0"/>
              </a:rPr>
              <a:t>70.5 years in the least deprived areas</a:t>
            </a:r>
            <a:r>
              <a:rPr lang="en-GB" b="0" i="0" dirty="0">
                <a:solidFill>
                  <a:srgbClr val="323132"/>
                </a:solidFill>
                <a:effectLst/>
                <a:latin typeface="open sans" panose="020B0606030504020204" pitchFamily="34" charset="0"/>
              </a:rPr>
              <a:t>. </a:t>
            </a:r>
          </a:p>
          <a:p>
            <a:pPr algn="l"/>
            <a:r>
              <a:rPr lang="en-GB" b="1" i="0" dirty="0">
                <a:solidFill>
                  <a:srgbClr val="323132"/>
                </a:solidFill>
                <a:effectLst/>
                <a:latin typeface="open sans" panose="020B0606030504020204" pitchFamily="34" charset="0"/>
              </a:rPr>
              <a:t>Female HLE at birth in the most deprived areas was 51.9 years</a:t>
            </a:r>
            <a:r>
              <a:rPr lang="en-GB" b="0" i="0" dirty="0">
                <a:solidFill>
                  <a:srgbClr val="323132"/>
                </a:solidFill>
                <a:effectLst/>
                <a:latin typeface="open sans" panose="020B0606030504020204" pitchFamily="34" charset="0"/>
              </a:rPr>
              <a:t>, almost 20 years fewer than those living in </a:t>
            </a:r>
            <a:r>
              <a:rPr lang="en-GB" b="1" i="0" dirty="0">
                <a:solidFill>
                  <a:srgbClr val="323132"/>
                </a:solidFill>
                <a:effectLst/>
                <a:latin typeface="open sans" panose="020B0606030504020204" pitchFamily="34" charset="0"/>
              </a:rPr>
              <a:t>the least deprived areas (70.7 years).</a:t>
            </a:r>
          </a:p>
          <a:p>
            <a:pPr algn="l"/>
            <a:r>
              <a:rPr lang="en-GB" b="0" i="0" dirty="0">
                <a:solidFill>
                  <a:srgbClr val="323132"/>
                </a:solidFill>
                <a:effectLst/>
                <a:latin typeface="open sans" panose="020B0606030504020204" pitchFamily="34" charset="0"/>
              </a:rPr>
              <a:t>The years lived in poorer states of health were associated with the level of deprivation exposure for males and females. </a:t>
            </a:r>
            <a:r>
              <a:rPr lang="en-GB" b="1" i="0" dirty="0">
                <a:solidFill>
                  <a:srgbClr val="323132"/>
                </a:solidFill>
                <a:effectLst/>
                <a:latin typeface="open sans" panose="020B0606030504020204" pitchFamily="34" charset="0"/>
              </a:rPr>
              <a:t>Years spent in poorer health states </a:t>
            </a:r>
            <a:r>
              <a:rPr lang="en-GB" b="0" i="0" dirty="0">
                <a:solidFill>
                  <a:srgbClr val="323132"/>
                </a:solidFill>
                <a:effectLst/>
                <a:latin typeface="open sans" panose="020B0606030504020204" pitchFamily="34" charset="0"/>
              </a:rPr>
              <a:t>decreased progressively from </a:t>
            </a:r>
            <a:r>
              <a:rPr lang="en-GB" b="1" i="0" dirty="0">
                <a:solidFill>
                  <a:srgbClr val="323132"/>
                </a:solidFill>
                <a:effectLst/>
                <a:latin typeface="open sans" panose="020B0606030504020204" pitchFamily="34" charset="0"/>
              </a:rPr>
              <a:t>the most deprived areas in Decile 1 (21.2 years for males, 26.4 years for females),</a:t>
            </a:r>
            <a:r>
              <a:rPr lang="en-GB" b="0" i="0" dirty="0">
                <a:solidFill>
                  <a:srgbClr val="323132"/>
                </a:solidFill>
                <a:effectLst/>
                <a:latin typeface="open sans" panose="020B0606030504020204" pitchFamily="34" charset="0"/>
              </a:rPr>
              <a:t> to the </a:t>
            </a:r>
            <a:r>
              <a:rPr lang="en-GB" b="1" i="0" dirty="0">
                <a:solidFill>
                  <a:srgbClr val="323132"/>
                </a:solidFill>
                <a:effectLst/>
                <a:latin typeface="open sans" panose="020B0606030504020204" pitchFamily="34" charset="0"/>
              </a:rPr>
              <a:t>least deprived areas </a:t>
            </a:r>
            <a:r>
              <a:rPr lang="en-GB" b="0" i="0" dirty="0">
                <a:solidFill>
                  <a:srgbClr val="323132"/>
                </a:solidFill>
                <a:effectLst/>
                <a:latin typeface="open sans" panose="020B0606030504020204" pitchFamily="34" charset="0"/>
              </a:rPr>
              <a:t>in Decile 10 (</a:t>
            </a:r>
            <a:r>
              <a:rPr lang="en-GB" b="1" i="0" dirty="0">
                <a:solidFill>
                  <a:srgbClr val="323132"/>
                </a:solidFill>
                <a:effectLst/>
                <a:latin typeface="open sans" panose="020B0606030504020204" pitchFamily="34" charset="0"/>
              </a:rPr>
              <a:t>12.7 years for males, 15.6 years for females</a:t>
            </a:r>
            <a:r>
              <a:rPr lang="en-GB" b="0" i="0" dirty="0">
                <a:solidFill>
                  <a:srgbClr val="323132"/>
                </a:solidFill>
                <a:effectLst/>
                <a:latin typeface="open sans" panose="020B0606030504020204" pitchFamily="34" charset="0"/>
              </a:rPr>
              <a:t>). With those living in more deprived areas also living shorter lives, this means that they spend a smaller proportion of their lives in good health.</a:t>
            </a:r>
          </a:p>
          <a:p>
            <a:pPr rtl="0">
              <a:spcBef>
                <a:spcPts val="1200"/>
              </a:spcBef>
              <a:spcAft>
                <a:spcPts val="1200"/>
              </a:spcAft>
            </a:pPr>
            <a:endParaRPr lang="en-GB" b="0" dirty="0">
              <a:effectLst/>
            </a:endParaRPr>
          </a:p>
          <a:p>
            <a:br>
              <a:rPr lang="en-GB" dirty="0"/>
            </a:br>
            <a:endParaRPr lang="en-GB" sz="1200" b="1"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F7F2ACA-913B-46A8-A64B-68780F63F82F}" type="slidenum">
              <a:rPr lang="en-GB" smtClean="0"/>
              <a:t>6</a:t>
            </a:fld>
            <a:endParaRPr lang="en-GB"/>
          </a:p>
        </p:txBody>
      </p:sp>
    </p:spTree>
    <p:extLst>
      <p:ext uri="{BB962C8B-B14F-4D97-AF65-F5344CB8AC3E}">
        <p14:creationId xmlns:p14="http://schemas.microsoft.com/office/powerpoint/2010/main" val="1712031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dirty="0">
                <a:solidFill>
                  <a:srgbClr val="000000"/>
                </a:solidFill>
                <a:effectLst/>
                <a:latin typeface="Arial" panose="020B0604020202020204" pitchFamily="34" charset="0"/>
              </a:rPr>
              <a:t>And key causes:</a:t>
            </a:r>
          </a:p>
          <a:p>
            <a:endParaRPr lang="en-GB" sz="1200" b="1" i="0" u="none" strike="noStrike" dirty="0">
              <a:solidFill>
                <a:srgbClr val="000000"/>
              </a:solidFill>
              <a:effectLst/>
              <a:latin typeface="Arial" panose="020B0604020202020204" pitchFamily="34" charset="0"/>
            </a:endParaRPr>
          </a:p>
          <a:p>
            <a:pPr marL="285750" indent="-285750">
              <a:buFontTx/>
              <a:buChar char="-"/>
            </a:pPr>
            <a:r>
              <a:rPr lang="en-GB" sz="1200" b="1" i="0" u="none" strike="noStrike" dirty="0">
                <a:solidFill>
                  <a:srgbClr val="000000"/>
                </a:solidFill>
                <a:effectLst/>
                <a:latin typeface="Arial" panose="020B0604020202020204" pitchFamily="34" charset="0"/>
              </a:rPr>
              <a:t>Non-communicable diseases</a:t>
            </a:r>
            <a:r>
              <a:rPr lang="en-GB" sz="1200" b="0" i="0" u="none" strike="noStrike" dirty="0">
                <a:solidFill>
                  <a:srgbClr val="000000"/>
                </a:solidFill>
                <a:effectLst/>
                <a:latin typeface="Arial" panose="020B0604020202020204" pitchFamily="34" charset="0"/>
              </a:rPr>
              <a:t> (mainly cancer, cardiovascular disease, chronic respiratory diseases, and diabetes) are the </a:t>
            </a:r>
            <a:r>
              <a:rPr lang="en-GB" sz="1200" b="1" i="0" u="none" strike="noStrike" dirty="0">
                <a:solidFill>
                  <a:srgbClr val="000000"/>
                </a:solidFill>
                <a:effectLst/>
                <a:latin typeface="Arial" panose="020B0604020202020204" pitchFamily="34" charset="0"/>
              </a:rPr>
              <a:t>main cause of death and poor health</a:t>
            </a:r>
            <a:r>
              <a:rPr lang="en-GB" sz="1200" b="0" i="0" u="none" strike="noStrike" dirty="0">
                <a:solidFill>
                  <a:srgbClr val="000000"/>
                </a:solidFill>
                <a:effectLst/>
                <a:latin typeface="Arial" panose="020B0604020202020204" pitchFamily="34" charset="0"/>
              </a:rPr>
              <a:t> globally and in the UK</a:t>
            </a:r>
          </a:p>
          <a:p>
            <a:pPr marL="0" indent="0">
              <a:buFontTx/>
              <a:buNone/>
            </a:pPr>
            <a:r>
              <a:rPr lang="en-GB" sz="1200" b="0" i="0" u="none" strike="noStrike" dirty="0">
                <a:solidFill>
                  <a:srgbClr val="000000"/>
                </a:solidFill>
                <a:effectLst/>
                <a:latin typeface="Arial" panose="020B0604020202020204" pitchFamily="34" charset="0"/>
              </a:rPr>
              <a:t>In 2019, </a:t>
            </a:r>
            <a:r>
              <a:rPr lang="en-GB" sz="1200" b="1" i="0" u="none" strike="noStrike" dirty="0">
                <a:solidFill>
                  <a:srgbClr val="000000"/>
                </a:solidFill>
                <a:effectLst/>
                <a:latin typeface="Arial" panose="020B0604020202020204" pitchFamily="34" charset="0"/>
              </a:rPr>
              <a:t>88.8% of deaths in England were attributable to NCDs</a:t>
            </a:r>
            <a:r>
              <a:rPr lang="en-GB" sz="1200" b="0" i="0" u="none" strike="noStrike" dirty="0">
                <a:solidFill>
                  <a:srgbClr val="000000"/>
                </a:solidFill>
                <a:effectLst/>
                <a:latin typeface="Arial" panose="020B0604020202020204" pitchFamily="34" charset="0"/>
              </a:rPr>
              <a:t>. </a:t>
            </a:r>
            <a:r>
              <a:rPr lang="en-GB" sz="1200" i="0" u="none" strike="noStrike" dirty="0">
                <a:solidFill>
                  <a:schemeClr val="accent1">
                    <a:lumMod val="75000"/>
                  </a:schemeClr>
                </a:solidFill>
                <a:effectLst/>
              </a:rPr>
              <a:t>They </a:t>
            </a:r>
            <a:r>
              <a:rPr lang="en-GB" dirty="0">
                <a:solidFill>
                  <a:schemeClr val="accent1">
                    <a:lumMod val="75000"/>
                  </a:schemeClr>
                </a:solidFill>
              </a:rPr>
              <a:t>are also a major factor in understanding </a:t>
            </a:r>
            <a:r>
              <a:rPr lang="en-GB" sz="1200" i="0" u="none" strike="noStrike" dirty="0">
                <a:solidFill>
                  <a:schemeClr val="accent1">
                    <a:lumMod val="75000"/>
                  </a:schemeClr>
                </a:solidFill>
                <a:effectLst/>
              </a:rPr>
              <a:t>the </a:t>
            </a:r>
            <a:r>
              <a:rPr lang="en-GB" sz="1200" b="1" i="0" u="none" strike="noStrike" dirty="0">
                <a:solidFill>
                  <a:schemeClr val="accent1">
                    <a:lumMod val="75000"/>
                  </a:schemeClr>
                </a:solidFill>
                <a:effectLst/>
              </a:rPr>
              <a:t>inequalities gap in life expectancy</a:t>
            </a:r>
            <a:r>
              <a:rPr lang="en-GB" sz="1200" i="0" u="none" strike="noStrike" dirty="0">
                <a:solidFill>
                  <a:schemeClr val="accent1">
                    <a:lumMod val="75000"/>
                  </a:schemeClr>
                </a:solidFill>
                <a:effectLst/>
              </a:rPr>
              <a:t>.</a:t>
            </a:r>
          </a:p>
          <a:p>
            <a:pPr marL="0" indent="0">
              <a:buFontTx/>
              <a:buNone/>
            </a:pPr>
            <a:endParaRPr lang="en-GB" sz="1200" b="0" i="0" u="none" strike="noStrike" dirty="0">
              <a:solidFill>
                <a:srgbClr val="000000"/>
              </a:solidFill>
              <a:effectLst/>
              <a:latin typeface="Arial" panose="020B0604020202020204" pitchFamily="34" charset="0"/>
            </a:endParaRPr>
          </a:p>
          <a:p>
            <a:pPr marL="0" indent="0">
              <a:buFontTx/>
              <a:buNone/>
            </a:pPr>
            <a:endParaRPr lang="en-GB" sz="1200" b="0" i="0" u="none" strike="noStrike" dirty="0">
              <a:solidFill>
                <a:srgbClr val="000000"/>
              </a:solidFill>
              <a:effectLst/>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b="1" i="0" dirty="0">
                <a:solidFill>
                  <a:schemeClr val="accent6">
                    <a:lumMod val="75000"/>
                  </a:schemeClr>
                </a:solidFill>
                <a:effectLst/>
              </a:rPr>
              <a:t>Estimates </a:t>
            </a:r>
            <a:r>
              <a:rPr lang="en-GB" sz="1200" b="1" dirty="0">
                <a:solidFill>
                  <a:schemeClr val="accent6">
                    <a:lumMod val="75000"/>
                  </a:schemeClr>
                </a:solidFill>
              </a:rPr>
              <a:t>suggest commercial determinants contribute substantially to deaths and premature deaths</a:t>
            </a:r>
            <a:endParaRPr lang="en-GB" sz="1200" b="1" i="0" dirty="0">
              <a:solidFill>
                <a:schemeClr val="accent6">
                  <a:lumMod val="75000"/>
                </a:schemeClr>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Exposure to health-harming products</a:t>
            </a:r>
            <a:r>
              <a:rPr lang="en-GB" sz="1200" b="0" i="0" u="none" strike="noStrike" dirty="0">
                <a:solidFill>
                  <a:srgbClr val="000000"/>
                </a:solidFill>
                <a:effectLst/>
                <a:latin typeface="Arial" panose="020B0604020202020204" pitchFamily="34" charset="0"/>
              </a:rPr>
              <a:t> (such as tobacco, alcohol, high fat, salt and sugar foods, gambling products, fossil fuels) can cause and contribute to non-communicable diseases, </a:t>
            </a:r>
            <a:r>
              <a:rPr lang="en-GB" sz="1200" b="0" i="0" u="none" strike="noStrike" dirty="0">
                <a:solidFill>
                  <a:schemeClr val="accent1">
                    <a:lumMod val="75000"/>
                  </a:schemeClr>
                </a:solidFill>
                <a:effectLst/>
                <a:latin typeface="+mn-lt"/>
              </a:rPr>
              <a:t>which are shortening people’s lives and causing years of poor-health</a:t>
            </a:r>
            <a:endParaRPr lang="en-GB" sz="1200" b="0" i="0" u="none" strike="noStrike" dirty="0">
              <a:solidFill>
                <a:srgbClr val="000000"/>
              </a:solidFill>
              <a:effectLst/>
              <a:latin typeface="Arial" panose="020B0604020202020204" pitchFamily="34" charset="0"/>
            </a:endParaRPr>
          </a:p>
          <a:p>
            <a:pPr marL="0" indent="0">
              <a:buFontTx/>
              <a:buNone/>
            </a:pPr>
            <a:r>
              <a:rPr lang="en-GB" sz="1200" b="0" i="0" u="none" strike="noStrike" dirty="0">
                <a:solidFill>
                  <a:srgbClr val="000000"/>
                </a:solidFill>
                <a:effectLst/>
                <a:latin typeface="Arial" panose="020B0604020202020204" pitchFamily="34" charset="0"/>
              </a:rPr>
              <a:t>Initial estimates suggest commercial determinants contribute to </a:t>
            </a:r>
            <a:r>
              <a:rPr lang="en-GB" sz="1200" b="1" i="0" u="none" strike="noStrike" dirty="0">
                <a:solidFill>
                  <a:srgbClr val="000000"/>
                </a:solidFill>
                <a:effectLst/>
                <a:latin typeface="Arial" panose="020B0604020202020204" pitchFamily="34" charset="0"/>
              </a:rPr>
              <a:t>at least one third and probably more than 58% of all deaths and 41% and probably more than 78% of deaths</a:t>
            </a:r>
            <a:r>
              <a:rPr lang="en-GB" sz="1200" b="0" i="0" u="none" strike="noStrike" dirty="0">
                <a:solidFill>
                  <a:srgbClr val="000000"/>
                </a:solidFill>
                <a:effectLst/>
                <a:latin typeface="Arial" panose="020B0604020202020204" pitchFamily="34" charset="0"/>
              </a:rPr>
              <a:t> </a:t>
            </a:r>
            <a:r>
              <a:rPr lang="en-GB" sz="1200" b="1" i="0" u="none" strike="noStrike" dirty="0">
                <a:solidFill>
                  <a:srgbClr val="000000"/>
                </a:solidFill>
                <a:effectLst/>
                <a:latin typeface="Arial" panose="020B0604020202020204" pitchFamily="34" charset="0"/>
              </a:rPr>
              <a:t>from NCDs</a:t>
            </a:r>
            <a:r>
              <a:rPr lang="en-GB" sz="1200" b="0" i="0" u="none" strike="noStrike" dirty="0">
                <a:solidFill>
                  <a:srgbClr val="000000"/>
                </a:solidFill>
                <a:effectLst/>
                <a:latin typeface="Arial" panose="020B0604020202020204" pitchFamily="34" charset="0"/>
              </a:rPr>
              <a:t> (non-communicable disease) globally. </a:t>
            </a:r>
          </a:p>
          <a:p>
            <a:pPr marL="0" indent="0">
              <a:buFontTx/>
              <a:buNone/>
            </a:pPr>
            <a:endParaRPr lang="en-GB" sz="1200" b="0" i="0" u="none" strike="noStrike" dirty="0">
              <a:solidFill>
                <a:srgbClr val="000000"/>
              </a:solidFill>
              <a:effectLst/>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b="1" i="0" u="none" strike="noStrike" dirty="0">
                <a:solidFill>
                  <a:srgbClr val="000000"/>
                </a:solidFill>
                <a:effectLst/>
                <a:latin typeface="Arial" panose="020B0604020202020204" pitchFamily="34" charset="0"/>
              </a:rPr>
              <a:t>We know the main building blocks for good health</a:t>
            </a:r>
          </a:p>
          <a:p>
            <a:pPr marL="0" indent="0">
              <a:buFontTx/>
              <a:buNone/>
            </a:pPr>
            <a:r>
              <a:rPr lang="en-GB" sz="1200" b="0" i="0" u="none" strike="noStrike" dirty="0">
                <a:solidFill>
                  <a:srgbClr val="000000"/>
                </a:solidFill>
                <a:effectLst/>
                <a:latin typeface="Arial" panose="020B0604020202020204" pitchFamily="34" charset="0"/>
              </a:rPr>
              <a:t>We already think about the wider determinants of health in our work, things like good jobs, housing and food are well understood as important building blocks for good health (over half of health socially determined)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rial" panose="020B0604020202020204" pitchFamily="34" charset="0"/>
              </a:rPr>
              <a:t>Many of these have commercial determinants aspects to them – for example, when we are surrounded with fast-food outlets and advertising for unhealthy foods and healthy options are limited and expensive, it is much harder to eat well. People are not protected from exposure to these harms where they live, and work, and online. We need to address this to help us improve and protect the health of our residents. </a:t>
            </a:r>
            <a:endParaRPr lang="en-GB" b="0" dirty="0">
              <a:effectLst/>
            </a:endParaRPr>
          </a:p>
          <a:p>
            <a:pPr marL="0" indent="0">
              <a:buFontTx/>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Arial" panose="020B0604020202020204" pitchFamily="34" charset="0"/>
              </a:rPr>
              <a:t>AGAIN, CHOICE about whether to use next 3 slides with data, or adapt to estimate with local data, or just give brief overview with this slide</a:t>
            </a:r>
          </a:p>
          <a:p>
            <a:endParaRPr lang="en-GB" sz="1800" b="0" i="0" u="none" strike="noStrike" dirty="0">
              <a:solidFill>
                <a:srgbClr val="000000"/>
              </a:solidFill>
              <a:effectLst/>
              <a:latin typeface="Arial" panose="020B0604020202020204" pitchFamily="34" charset="0"/>
            </a:endParaRPr>
          </a:p>
          <a:p>
            <a:r>
              <a:rPr lang="en-GB" sz="1800" b="0" i="0" u="none" strike="noStrike" dirty="0">
                <a:solidFill>
                  <a:srgbClr val="000000"/>
                </a:solidFill>
                <a:effectLst/>
                <a:latin typeface="Arial" panose="020B0604020202020204" pitchFamily="34" charset="0"/>
              </a:rPr>
              <a:t>References </a:t>
            </a:r>
          </a:p>
          <a:p>
            <a:r>
              <a:rPr lang="en-GB" sz="1800" b="0" i="0" dirty="0">
                <a:solidFill>
                  <a:srgbClr val="0B0C0C"/>
                </a:solidFill>
                <a:effectLst/>
                <a:latin typeface="GDS Transport"/>
              </a:rPr>
              <a:t>NCDs are a significant cause of death, playing a large role in the burden of mortality across the population. </a:t>
            </a:r>
            <a:r>
              <a:rPr lang="en-GB" sz="1800" b="1" i="0" dirty="0">
                <a:solidFill>
                  <a:srgbClr val="0B0C0C"/>
                </a:solidFill>
                <a:effectLst/>
                <a:latin typeface="GDS Transport"/>
              </a:rPr>
              <a:t>In 2019, 88.8% of deaths in England were attributable to NCDs</a:t>
            </a:r>
            <a:endParaRPr lang="en-GB" sz="1800" b="1" i="0" u="none" strike="noStrike" dirty="0">
              <a:solidFill>
                <a:srgbClr val="000000"/>
              </a:solidFill>
              <a:effectLst/>
              <a:latin typeface="Arial" panose="020B0604020202020204" pitchFamily="34" charset="0"/>
            </a:endParaRPr>
          </a:p>
          <a:p>
            <a:r>
              <a:rPr lang="en-GB" sz="1800" b="0" i="0" u="none" strike="noStrike" dirty="0">
                <a:solidFill>
                  <a:srgbClr val="000000"/>
                </a:solidFill>
                <a:effectLst/>
                <a:latin typeface="Arial" panose="020B0604020202020204" pitchFamily="34" charset="0"/>
              </a:rPr>
              <a:t>https://www.gov.uk/government/publications/nhs-health-check-programme-review/annex-c-data-on-the-distribution-determinants-and-burden-of-non-communicable-diseases-in-england</a:t>
            </a:r>
          </a:p>
          <a:p>
            <a:pPr rtl="0">
              <a:spcBef>
                <a:spcPts val="1200"/>
              </a:spcBef>
              <a:spcAft>
                <a:spcPts val="1200"/>
              </a:spcAft>
            </a:pPr>
            <a:r>
              <a:rPr lang="en-GB" sz="1800" b="0" i="0" u="none" strike="noStrike" dirty="0">
                <a:solidFill>
                  <a:srgbClr val="000000"/>
                </a:solidFill>
                <a:effectLst/>
                <a:latin typeface="Arial" panose="020B0604020202020204" pitchFamily="34" charset="0"/>
              </a:rPr>
              <a:t>‘NCDs (noncommunicable diseases) are the number 1 cause of death and disability worldwide, accounting for 74% of all deaths and more than three out of four years lived with a disability.’</a:t>
            </a:r>
            <a:endParaRPr lang="en-GB" b="0" dirty="0">
              <a:effectLst/>
            </a:endParaRPr>
          </a:p>
          <a:p>
            <a:pPr rtl="0">
              <a:spcBef>
                <a:spcPts val="1200"/>
              </a:spcBef>
              <a:spcAft>
                <a:spcPts val="1200"/>
              </a:spcAft>
            </a:pPr>
            <a:r>
              <a:rPr lang="en-GB" sz="1800" b="0" i="0" u="sng" strike="noStrike" dirty="0">
                <a:solidFill>
                  <a:srgbClr val="1155CC"/>
                </a:solidFill>
                <a:effectLst/>
                <a:latin typeface="Arial" panose="020B0604020202020204" pitchFamily="34" charset="0"/>
                <a:hlinkClick r:id="rId3"/>
              </a:rPr>
              <a:t>https://ncdalliance.org/why-ncds/NCDs</a:t>
            </a:r>
            <a:r>
              <a:rPr lang="en-GB" sz="1800" b="0" i="0" u="none" strike="noStrike" dirty="0">
                <a:solidFill>
                  <a:srgbClr val="000000"/>
                </a:solidFill>
                <a:effectLst/>
                <a:latin typeface="Arial" panose="020B0604020202020204" pitchFamily="34" charset="0"/>
              </a:rPr>
              <a:t> </a:t>
            </a:r>
            <a:endParaRPr lang="en-GB" b="0" dirty="0">
              <a:effectLst/>
            </a:endParaRPr>
          </a:p>
          <a:p>
            <a:pPr rtl="0">
              <a:spcBef>
                <a:spcPts val="1200"/>
              </a:spcBef>
              <a:spcAft>
                <a:spcPts val="1200"/>
              </a:spcAft>
            </a:pPr>
            <a:r>
              <a:rPr lang="en-GB" sz="1800" b="0" i="0" u="none" strike="noStrike" dirty="0">
                <a:solidFill>
                  <a:srgbClr val="000000"/>
                </a:solidFill>
                <a:effectLst/>
                <a:latin typeface="Arial" panose="020B0604020202020204" pitchFamily="34" charset="0"/>
              </a:rPr>
              <a:t>‘Each year, more than 15 million people die from a NCD between the ages of 30 and 69 years; 85% of these "premature" deaths occur in low- and middle-income countries. Cardiovascular diseases account for most NCD deaths, or 17.9 million people annually, followed by cancers (9.3 million), respiratory diseases (4.1 million), and diabetes (1.5 million). These four groups of diseases account for over 80% of all premature NCD deaths.’</a:t>
            </a:r>
            <a:endParaRPr lang="en-GB" b="0" dirty="0">
              <a:effectLst/>
            </a:endParaRPr>
          </a:p>
          <a:p>
            <a:r>
              <a:rPr lang="en-GB" sz="1800" b="0" i="0" u="sng" strike="noStrike" dirty="0">
                <a:solidFill>
                  <a:srgbClr val="1155CC"/>
                </a:solidFill>
                <a:effectLst/>
                <a:latin typeface="Arial" panose="020B0604020202020204" pitchFamily="34" charset="0"/>
                <a:hlinkClick r:id="rId4"/>
              </a:rPr>
              <a:t>https://www.who.int/data/gho/data/themes/topics/topic-details/GHO/ncd-mortality</a:t>
            </a:r>
            <a:r>
              <a:rPr lang="en-GB" sz="1800" b="0" i="0" u="none" strike="noStrike" dirty="0">
                <a:solidFill>
                  <a:srgbClr val="000000"/>
                </a:solidFill>
                <a:effectLs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Initial estimates suggest commercial determinants contribute to </a:t>
            </a:r>
            <a:r>
              <a:rPr lang="en-GB" sz="1800" b="1" i="0" u="none" strike="noStrike" dirty="0">
                <a:solidFill>
                  <a:srgbClr val="000000"/>
                </a:solidFill>
                <a:effectLst/>
                <a:latin typeface="Arial" panose="020B0604020202020204" pitchFamily="34" charset="0"/>
              </a:rPr>
              <a:t>at least one third and probably more than 58% of all deaths and 41% and probably more than 78% of deaths</a:t>
            </a:r>
            <a:r>
              <a:rPr lang="en-GB" sz="1800" b="0" i="0" u="none" strike="noStrike" dirty="0">
                <a:solidFill>
                  <a:srgbClr val="000000"/>
                </a:solidFill>
                <a:effectLst/>
                <a:latin typeface="Arial" panose="020B0604020202020204" pitchFamily="34" charset="0"/>
              </a:rPr>
              <a:t> </a:t>
            </a:r>
            <a:r>
              <a:rPr lang="en-GB" sz="1800" b="1" i="0" u="none" strike="noStrike" dirty="0">
                <a:solidFill>
                  <a:srgbClr val="000000"/>
                </a:solidFill>
                <a:effectLst/>
                <a:latin typeface="Arial" panose="020B0604020202020204" pitchFamily="34" charset="0"/>
              </a:rPr>
              <a:t>from NCDs</a:t>
            </a:r>
            <a:r>
              <a:rPr lang="en-GB" sz="1800" b="0" i="0" u="none" strike="noStrike" dirty="0">
                <a:solidFill>
                  <a:srgbClr val="000000"/>
                </a:solidFill>
                <a:effectLst/>
                <a:latin typeface="Arial" panose="020B0604020202020204" pitchFamily="34" charset="0"/>
              </a:rPr>
              <a:t> (non-communicable disease) globally </a:t>
            </a:r>
          </a:p>
          <a:p>
            <a:r>
              <a:rPr lang="en-GB" sz="1800" b="0" i="0" u="none" strike="noStrike" dirty="0">
                <a:solidFill>
                  <a:srgbClr val="000000"/>
                </a:solidFill>
                <a:effectLst/>
                <a:latin typeface="Arial" panose="020B0604020202020204" pitchFamily="34" charset="0"/>
              </a:rPr>
              <a:t>https://www.thelancet.com/journals/lancet/article/PIIS0140-6736(23)00013-2/fulltext </a:t>
            </a:r>
          </a:p>
          <a:p>
            <a:pPr rtl="0">
              <a:spcBef>
                <a:spcPts val="1200"/>
              </a:spcBef>
              <a:spcAft>
                <a:spcPts val="1200"/>
              </a:spcAft>
            </a:pPr>
            <a:r>
              <a:rPr lang="en-GB" sz="2800" b="0" i="0" u="none" strike="noStrike" dirty="0">
                <a:solidFill>
                  <a:srgbClr val="000000"/>
                </a:solidFill>
                <a:effectLst/>
                <a:latin typeface="Arial" panose="020B0604020202020204" pitchFamily="34" charset="0"/>
              </a:rPr>
              <a:t>Studies suggest that the social determinants of health account for between 30-55% of health outcomes (</a:t>
            </a:r>
            <a:r>
              <a:rPr lang="en-GB" sz="2800" b="0" i="0" u="sng" strike="noStrike" dirty="0">
                <a:solidFill>
                  <a:srgbClr val="1155CC"/>
                </a:solidFill>
                <a:effectLst/>
                <a:latin typeface="Arial" panose="020B0604020202020204" pitchFamily="34" charset="0"/>
                <a:hlinkClick r:id="rId5"/>
              </a:rPr>
              <a:t>https://www.who.int/health-topics/social-determinants-of-health#tab=tab_1</a:t>
            </a:r>
            <a:r>
              <a:rPr lang="en-GB" sz="2800" b="0" i="0" u="none" strike="noStrike" dirty="0">
                <a:solidFill>
                  <a:srgbClr val="000000"/>
                </a:solidFill>
                <a:effectLst/>
                <a:latin typeface="Arial" panose="020B0604020202020204" pitchFamily="34" charset="0"/>
              </a:rPr>
              <a:t>).</a:t>
            </a:r>
            <a:br>
              <a:rPr lang="en-GB" sz="1800" dirty="0"/>
            </a:br>
            <a:r>
              <a:rPr lang="en-GB" sz="1800" dirty="0"/>
              <a:t>Several studies attempt to estimate how the broader determinants of health impact on our health. All put it higher than healthcare </a:t>
            </a:r>
          </a:p>
          <a:p>
            <a:r>
              <a:rPr lang="en-GB" sz="1800" dirty="0"/>
              <a:t>https://www.kingsfund.org.uk/projects/time-think-differently/trends-broader-determinants-health </a:t>
            </a:r>
          </a:p>
          <a:p>
            <a:endParaRPr lang="en-GB" sz="1800" b="0" i="0" u="none" strike="noStrike"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F7F2ACA-913B-46A8-A64B-68780F63F82F}" type="slidenum">
              <a:rPr lang="en-GB" smtClean="0"/>
              <a:t>7</a:t>
            </a:fld>
            <a:endParaRPr lang="en-GB"/>
          </a:p>
        </p:txBody>
      </p:sp>
    </p:spTree>
    <p:extLst>
      <p:ext uri="{BB962C8B-B14F-4D97-AF65-F5344CB8AC3E}">
        <p14:creationId xmlns:p14="http://schemas.microsoft.com/office/powerpoint/2010/main" val="555167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dirty="0">
                <a:solidFill>
                  <a:srgbClr val="000000"/>
                </a:solidFill>
                <a:effectLst/>
                <a:latin typeface="Arial" panose="020B0604020202020204" pitchFamily="34" charset="0"/>
              </a:rPr>
              <a:t>And key causes:</a:t>
            </a:r>
          </a:p>
          <a:p>
            <a:pPr marL="285750" indent="-285750">
              <a:buFontTx/>
              <a:buChar char="-"/>
            </a:pPr>
            <a:r>
              <a:rPr lang="en-GB" sz="1200" b="1" i="0" u="none" strike="noStrike" dirty="0">
                <a:solidFill>
                  <a:srgbClr val="000000"/>
                </a:solidFill>
                <a:effectLst/>
                <a:latin typeface="Arial" panose="020B0604020202020204" pitchFamily="34" charset="0"/>
              </a:rPr>
              <a:t>Non-communicable diseases (mainly cancer, cardiovascular disease, chronic respiratory diseases, and diabetes) are the main cause of death and poor health globally and in the UK</a:t>
            </a:r>
          </a:p>
          <a:p>
            <a:pPr marL="285750" indent="-285750">
              <a:buFontTx/>
              <a:buChar char="-"/>
            </a:pPr>
            <a:r>
              <a:rPr lang="en-GB" sz="1200" b="0" i="0" u="none" strike="noStrike" dirty="0">
                <a:solidFill>
                  <a:srgbClr val="000000"/>
                </a:solidFill>
                <a:effectLst/>
                <a:latin typeface="Arial" panose="020B0604020202020204" pitchFamily="34" charset="0"/>
              </a:rPr>
              <a:t>Between 30-55% of health outcomes from social determinants </a:t>
            </a:r>
          </a:p>
          <a:p>
            <a:pPr marL="285750" indent="-285750">
              <a:buFontTx/>
              <a:buChar char="-"/>
            </a:pPr>
            <a:r>
              <a:rPr lang="en-GB" sz="1200" b="0" i="0" u="none" strike="noStrike" dirty="0">
                <a:solidFill>
                  <a:srgbClr val="000000"/>
                </a:solidFill>
                <a:effectLst/>
                <a:latin typeface="Arial" panose="020B0604020202020204" pitchFamily="34" charset="0"/>
              </a:rPr>
              <a:t>Initial estimates suggest commercial determinants contribute to at least a third and probably more than 58% of all deaths and at least 41% and probably more than 78% of deaths from non-communicable disease globally</a:t>
            </a:r>
          </a:p>
          <a:p>
            <a:pPr rtl="0">
              <a:spcBef>
                <a:spcPts val="1200"/>
              </a:spcBef>
              <a:spcAft>
                <a:spcPts val="1200"/>
              </a:spcAft>
            </a:pPr>
            <a:endParaRPr lang="en-GB" sz="1200" b="1" i="0" u="none" strike="noStrike" dirty="0">
              <a:solidFill>
                <a:srgbClr val="000000"/>
              </a:solidFill>
              <a:effectLst/>
              <a:latin typeface="Arial" panose="020B0604020202020204" pitchFamily="34" charset="0"/>
            </a:endParaRPr>
          </a:p>
          <a:p>
            <a:pPr rtl="0">
              <a:spcBef>
                <a:spcPts val="1200"/>
              </a:spcBef>
              <a:spcAft>
                <a:spcPts val="1200"/>
              </a:spcAft>
            </a:pPr>
            <a:r>
              <a:rPr lang="en-GB" sz="1200" b="1" i="0" u="none" strike="noStrike" dirty="0">
                <a:solidFill>
                  <a:srgbClr val="000000"/>
                </a:solidFill>
                <a:effectLst/>
                <a:latin typeface="Arial" panose="020B0604020202020204" pitchFamily="34" charset="0"/>
              </a:rPr>
              <a:t>The factors behind these non-communicable diseases, which are shortening people’s lives and causing years of poor-health, include tobacco, alcohol, unhealthy foods</a:t>
            </a:r>
            <a:endParaRPr lang="en-GB" b="1" dirty="0">
              <a:effectLst/>
            </a:endParaRPr>
          </a:p>
          <a:p>
            <a:endParaRPr lang="en-GB" sz="1200" b="0" i="0" u="none" strike="noStrike" dirty="0">
              <a:solidFill>
                <a:srgbClr val="000000"/>
              </a:solidFill>
              <a:effectLst/>
              <a:latin typeface="Arial" panose="020B0604020202020204" pitchFamily="34" charset="0"/>
            </a:endParaRPr>
          </a:p>
          <a:p>
            <a:r>
              <a:rPr lang="en-GB" b="0" i="0" dirty="0">
                <a:solidFill>
                  <a:srgbClr val="0B0C0C"/>
                </a:solidFill>
                <a:effectLst/>
                <a:latin typeface="GDS Transport"/>
              </a:rPr>
              <a:t>NCDs are a significant cause of death, playing a large role in the burden of mortality across the population. </a:t>
            </a:r>
            <a:r>
              <a:rPr lang="en-GB" b="1" i="0" dirty="0">
                <a:solidFill>
                  <a:srgbClr val="0B0C0C"/>
                </a:solidFill>
                <a:effectLst/>
                <a:latin typeface="GDS Transport"/>
              </a:rPr>
              <a:t>In 2019, 88.8% of deaths in England were attributable to NCDs</a:t>
            </a:r>
            <a:endParaRPr lang="en-GB" sz="1200" b="1" i="0" u="none" strike="noStrike" dirty="0">
              <a:solidFill>
                <a:srgbClr val="000000"/>
              </a:solidFill>
              <a:effectLst/>
              <a:latin typeface="Arial" panose="020B0604020202020204" pitchFamily="34" charset="0"/>
            </a:endParaRPr>
          </a:p>
          <a:p>
            <a:r>
              <a:rPr lang="en-GB" sz="1200" b="0" i="0" u="none" strike="noStrike" dirty="0">
                <a:solidFill>
                  <a:srgbClr val="000000"/>
                </a:solidFill>
                <a:effectLst/>
                <a:latin typeface="Arial" panose="020B0604020202020204" pitchFamily="34" charset="0"/>
              </a:rPr>
              <a:t>https://www.gov.uk/government/publications/nhs-health-check-programme-review/annex-c-data-on-the-distribution-determinants-and-burden-of-non-communicable-diseases-in-england </a:t>
            </a:r>
            <a:r>
              <a:rPr lang="en-GB" sz="1200" b="1" i="0" u="none" strike="noStrike" dirty="0">
                <a:solidFill>
                  <a:srgbClr val="000000"/>
                </a:solidFill>
                <a:effectLst/>
                <a:latin typeface="Arial" panose="020B0604020202020204" pitchFamily="34" charset="0"/>
              </a:rPr>
              <a:t>See figure 1 for a break down of the conditions shortening people’s lives. </a:t>
            </a:r>
            <a:r>
              <a:rPr lang="en-GB" sz="1200" b="0" i="0" u="none" strike="noStrike" dirty="0">
                <a:solidFill>
                  <a:srgbClr val="000000"/>
                </a:solidFill>
                <a:effectLst/>
                <a:latin typeface="Arial" panose="020B0604020202020204" pitchFamily="34" charset="0"/>
              </a:rPr>
              <a:t>Figure 1 illustrates the contribution to the difference in life expectancy between the most deprived (decile 1) and least deprived (decile 10) by the cause of death in England between 2014-16. </a:t>
            </a:r>
          </a:p>
          <a:p>
            <a:endParaRPr lang="en-GB" sz="1200" b="0" i="0" u="none" strike="noStrike" dirty="0">
              <a:solidFill>
                <a:srgbClr val="000000"/>
              </a:solidFill>
              <a:effectLst/>
              <a:latin typeface="Arial" panose="020B0604020202020204" pitchFamily="34" charset="0"/>
            </a:endParaRPr>
          </a:p>
          <a:p>
            <a:pPr rtl="0">
              <a:spcBef>
                <a:spcPts val="1200"/>
              </a:spcBef>
              <a:spcAft>
                <a:spcPts val="1200"/>
              </a:spcAft>
            </a:pPr>
            <a:r>
              <a:rPr lang="en-GB" sz="1200" b="0" i="0" u="none" strike="noStrike" dirty="0">
                <a:solidFill>
                  <a:srgbClr val="000000"/>
                </a:solidFill>
                <a:effectLst/>
                <a:latin typeface="Arial" panose="020B0604020202020204" pitchFamily="34" charset="0"/>
              </a:rPr>
              <a:t>‘NCDs (noncommunicable diseases) are the </a:t>
            </a:r>
            <a:r>
              <a:rPr lang="en-GB" sz="1200" b="1" i="0" u="none" strike="noStrike" dirty="0">
                <a:solidFill>
                  <a:srgbClr val="000000"/>
                </a:solidFill>
                <a:effectLst/>
                <a:latin typeface="Arial" panose="020B0604020202020204" pitchFamily="34" charset="0"/>
              </a:rPr>
              <a:t>number 1 cause of death and disability worldwide, </a:t>
            </a:r>
            <a:r>
              <a:rPr lang="en-GB" sz="1200" b="0" i="0" u="none" strike="noStrike" dirty="0">
                <a:solidFill>
                  <a:srgbClr val="000000"/>
                </a:solidFill>
                <a:effectLst/>
                <a:latin typeface="Arial" panose="020B0604020202020204" pitchFamily="34" charset="0"/>
              </a:rPr>
              <a:t>accounting for </a:t>
            </a:r>
            <a:r>
              <a:rPr lang="en-GB" sz="1200" b="1" i="0" u="none" strike="noStrike" dirty="0">
                <a:solidFill>
                  <a:srgbClr val="000000"/>
                </a:solidFill>
                <a:effectLst/>
                <a:latin typeface="Arial" panose="020B0604020202020204" pitchFamily="34" charset="0"/>
              </a:rPr>
              <a:t>74% of all deaths and more than three out of four years lived with a disability</a:t>
            </a:r>
            <a:r>
              <a:rPr lang="en-GB" sz="1200" b="0" i="0" u="none" strike="noStrike" dirty="0">
                <a:solidFill>
                  <a:srgbClr val="000000"/>
                </a:solidFill>
                <a:effectLst/>
                <a:latin typeface="Arial" panose="020B0604020202020204" pitchFamily="34" charset="0"/>
              </a:rPr>
              <a:t>.’</a:t>
            </a:r>
            <a:endParaRPr lang="en-GB" b="0" dirty="0">
              <a:effectLst/>
            </a:endParaRPr>
          </a:p>
          <a:p>
            <a:pPr rtl="0">
              <a:spcBef>
                <a:spcPts val="1200"/>
              </a:spcBef>
              <a:spcAft>
                <a:spcPts val="1200"/>
              </a:spcAft>
            </a:pPr>
            <a:r>
              <a:rPr lang="en-GB" sz="1200" b="0" i="0" u="sng" strike="noStrike" dirty="0">
                <a:solidFill>
                  <a:srgbClr val="1155CC"/>
                </a:solidFill>
                <a:effectLst/>
                <a:latin typeface="Arial" panose="020B0604020202020204" pitchFamily="34" charset="0"/>
                <a:hlinkClick r:id="rId3"/>
              </a:rPr>
              <a:t>https://ncdalliance.org/why-ncds/NCDs</a:t>
            </a:r>
            <a:r>
              <a:rPr lang="en-GB" sz="1200" b="0" i="0" u="none" strike="noStrike" dirty="0">
                <a:solidFill>
                  <a:srgbClr val="000000"/>
                </a:solidFill>
                <a:effectLst/>
                <a:latin typeface="Arial" panose="020B0604020202020204" pitchFamily="34" charset="0"/>
              </a:rPr>
              <a:t> </a:t>
            </a:r>
            <a:endParaRPr lang="en-GB" b="0" dirty="0">
              <a:effectLst/>
            </a:endParaRPr>
          </a:p>
          <a:p>
            <a:pPr rtl="0">
              <a:spcBef>
                <a:spcPts val="1200"/>
              </a:spcBef>
              <a:spcAft>
                <a:spcPts val="1200"/>
              </a:spcAft>
            </a:pPr>
            <a:r>
              <a:rPr lang="en-GB" sz="1200" b="0" i="0" u="none" strike="noStrike" dirty="0">
                <a:solidFill>
                  <a:srgbClr val="000000"/>
                </a:solidFill>
                <a:effectLst/>
                <a:latin typeface="Arial" panose="020B0604020202020204" pitchFamily="34" charset="0"/>
              </a:rPr>
              <a:t>‘</a:t>
            </a:r>
            <a:r>
              <a:rPr lang="en-GB" b="0" i="0" dirty="0">
                <a:solidFill>
                  <a:srgbClr val="FFFFFF"/>
                </a:solidFill>
                <a:effectLst/>
                <a:latin typeface="Arial" panose="020B0604020202020204" pitchFamily="34" charset="0"/>
              </a:rPr>
              <a:t>Noncommunicable diseases (NCDs) kill 41 million people each year, equivalent to 71% of all deaths globally...</a:t>
            </a:r>
            <a:r>
              <a:rPr lang="en-GB" sz="1200" b="0" i="0" u="none" strike="noStrike" dirty="0">
                <a:solidFill>
                  <a:srgbClr val="000000"/>
                </a:solidFill>
                <a:effectLst/>
                <a:latin typeface="Arial" panose="020B0604020202020204" pitchFamily="34" charset="0"/>
              </a:rPr>
              <a:t>Each year, more than 15 million people die from a NCD between the ages of 30 and 69 years; 85% of these "premature" deaths occur in low- and middle-income countries. Cardiovascular diseases account for most NCD deaths, or 17.9 million people annually, followed by cancers (9.3 million), respiratory diseases (4.1 million), and diabetes (1.5 million). These four groups of diseases account for over 80% of all premature NCD deaths.’</a:t>
            </a:r>
            <a:endParaRPr lang="en-GB" b="0" dirty="0">
              <a:effectLst/>
            </a:endParaRPr>
          </a:p>
          <a:p>
            <a:r>
              <a:rPr lang="en-GB" sz="1200" b="0" i="0" u="sng" strike="noStrike" dirty="0">
                <a:solidFill>
                  <a:srgbClr val="1155CC"/>
                </a:solidFill>
                <a:effectLst/>
                <a:latin typeface="Arial" panose="020B0604020202020204" pitchFamily="34" charset="0"/>
                <a:hlinkClick r:id="rId4"/>
              </a:rPr>
              <a:t>https://www.who.int/data/gho/data/themes/topics/topic-details/GHO/ncd-mortality</a:t>
            </a:r>
            <a:r>
              <a:rPr lang="en-GB" sz="1200" b="0" i="0" u="none" strike="noStrike" dirty="0">
                <a:solidFill>
                  <a:srgbClr val="000000"/>
                </a:solidFill>
                <a:effectLst/>
                <a:latin typeface="Arial" panose="020B0604020202020204" pitchFamily="34" charset="0"/>
              </a:rPr>
              <a:t> </a:t>
            </a:r>
            <a:endParaRPr lang="en-GB" dirty="0"/>
          </a:p>
        </p:txBody>
      </p:sp>
      <p:sp>
        <p:nvSpPr>
          <p:cNvPr id="4" name="Slide Number Placeholder 3"/>
          <p:cNvSpPr>
            <a:spLocks noGrp="1"/>
          </p:cNvSpPr>
          <p:nvPr>
            <p:ph type="sldNum" sz="quarter" idx="5"/>
          </p:nvPr>
        </p:nvSpPr>
        <p:spPr/>
        <p:txBody>
          <a:bodyPr/>
          <a:lstStyle/>
          <a:p>
            <a:fld id="{6F7F2ACA-913B-46A8-A64B-68780F63F82F}" type="slidenum">
              <a:rPr lang="en-GB" smtClean="0"/>
              <a:t>8</a:t>
            </a:fld>
            <a:endParaRPr lang="en-GB"/>
          </a:p>
        </p:txBody>
      </p:sp>
    </p:spTree>
    <p:extLst>
      <p:ext uri="{BB962C8B-B14F-4D97-AF65-F5344CB8AC3E}">
        <p14:creationId xmlns:p14="http://schemas.microsoft.com/office/powerpoint/2010/main" val="3446065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dirty="0">
                <a:solidFill>
                  <a:srgbClr val="000000"/>
                </a:solidFill>
                <a:effectLst/>
                <a:latin typeface="Arial" panose="020B0604020202020204" pitchFamily="34" charset="0"/>
              </a:rPr>
              <a:t>And key causes:</a:t>
            </a:r>
          </a:p>
          <a:p>
            <a:pPr marL="285750" indent="-285750">
              <a:buFontTx/>
              <a:buChar char="-"/>
            </a:pPr>
            <a:r>
              <a:rPr lang="en-GB" sz="1200" b="0" i="0" u="none" strike="noStrike" dirty="0">
                <a:solidFill>
                  <a:srgbClr val="000000"/>
                </a:solidFill>
                <a:effectLst/>
                <a:latin typeface="Arial" panose="020B0604020202020204" pitchFamily="34" charset="0"/>
              </a:rPr>
              <a:t>Non-communicable diseases (mainly cancer, cardiovascular disease, chronic respiratory diseases, and diabetes) are the main cause of death and poor health globally and in the UK</a:t>
            </a:r>
          </a:p>
          <a:p>
            <a:pPr marL="285750" indent="-285750">
              <a:buFontTx/>
              <a:buChar char="-"/>
            </a:pPr>
            <a:r>
              <a:rPr lang="en-GB" sz="1200" b="0" i="0" u="none" strike="noStrike" dirty="0">
                <a:solidFill>
                  <a:srgbClr val="000000"/>
                </a:solidFill>
                <a:effectLst/>
                <a:latin typeface="Arial" panose="020B0604020202020204" pitchFamily="34" charset="0"/>
              </a:rPr>
              <a:t>We know the main building blocks for good health</a:t>
            </a:r>
          </a:p>
          <a:p>
            <a:pPr marL="285750" indent="-285750">
              <a:buFontTx/>
              <a:buChar char="-"/>
            </a:pPr>
            <a:r>
              <a:rPr lang="en-GB" sz="1200" b="1" i="0" u="none" strike="noStrike" dirty="0">
                <a:solidFill>
                  <a:srgbClr val="000000"/>
                </a:solidFill>
                <a:effectLst/>
                <a:latin typeface="Arial" panose="020B0604020202020204" pitchFamily="34" charset="0"/>
              </a:rPr>
              <a:t>Initial estimates suggest commercial determinants contribute to at least one third and probably more than 58% of all deaths and 41% and probably more than 78% of deaths from non-communicable disease globally</a:t>
            </a:r>
          </a:p>
          <a:p>
            <a:endParaRPr lang="en-GB" dirty="0"/>
          </a:p>
          <a:p>
            <a:r>
              <a:rPr lang="en-GB" sz="1200" b="0" i="0" u="none" strike="noStrike" baseline="0" dirty="0">
                <a:solidFill>
                  <a:srgbClr val="211D1E"/>
                </a:solidFill>
                <a:latin typeface="Shaker 2 Lancet"/>
              </a:rPr>
              <a:t>The 2019 Global Burden of Disease study estimates that just </a:t>
            </a:r>
            <a:r>
              <a:rPr lang="en-GB" sz="1200" b="1" i="0" u="none" strike="noStrike" baseline="0" dirty="0">
                <a:solidFill>
                  <a:srgbClr val="211D1E"/>
                </a:solidFill>
                <a:latin typeface="Shaker 2 Lancet"/>
              </a:rPr>
              <a:t>four commercial products </a:t>
            </a:r>
            <a:r>
              <a:rPr lang="en-GB" sz="1200" i="0" u="none" strike="noStrike" baseline="0" dirty="0">
                <a:solidFill>
                  <a:srgbClr val="211D1E"/>
                </a:solidFill>
                <a:latin typeface="Shaker 2 Lancet"/>
              </a:rPr>
              <a:t>(tobacco, alcohol, ultra-processed food, and fossil fuels) make up </a:t>
            </a:r>
            <a:r>
              <a:rPr lang="en-GB" sz="1200" b="1" i="0" u="none" strike="noStrike" baseline="0" dirty="0">
                <a:solidFill>
                  <a:srgbClr val="211D1E"/>
                </a:solidFill>
                <a:latin typeface="Shaker 2 Lancet"/>
              </a:rPr>
              <a:t>34% of all deaths or 41% deaths from non-communicable diseases</a:t>
            </a:r>
            <a:r>
              <a:rPr lang="en-GB" sz="1200" b="0" i="0" u="none" strike="noStrike" baseline="0" dirty="0">
                <a:solidFill>
                  <a:srgbClr val="211D1E"/>
                </a:solidFill>
                <a:latin typeface="Shaker 2 Lancet"/>
              </a:rPr>
              <a:t>. </a:t>
            </a:r>
            <a:endParaRPr lang="en-GB" dirty="0">
              <a:solidFill>
                <a:srgbClr val="211D1E"/>
              </a:solidFill>
              <a:latin typeface="Shaker 2 Lancet"/>
            </a:endParaRPr>
          </a:p>
          <a:p>
            <a:r>
              <a:rPr lang="en-GB" sz="1200" b="0" i="0" u="none" strike="noStrike" baseline="0" dirty="0">
                <a:solidFill>
                  <a:srgbClr val="211D1E"/>
                </a:solidFill>
                <a:latin typeface="Shaker 2 Lancet"/>
              </a:rPr>
              <a:t>They also provide a very conservative estimate that commercial practices bringing the totals to 36% of total or 45% of deaths from non-communicable diseases. </a:t>
            </a:r>
            <a:endParaRPr lang="en-GB" dirty="0">
              <a:solidFill>
                <a:srgbClr val="211D1E"/>
              </a:solidFill>
              <a:latin typeface="Shaker 2 Lancet"/>
            </a:endParaRPr>
          </a:p>
          <a:p>
            <a:r>
              <a:rPr lang="en-GB" sz="1200" b="1" i="0" u="none" strike="noStrike" baseline="0" dirty="0">
                <a:solidFill>
                  <a:srgbClr val="211D1E"/>
                </a:solidFill>
                <a:latin typeface="Shaker 2 Lancet"/>
              </a:rPr>
              <a:t>These are likely to be underestimates</a:t>
            </a:r>
            <a:r>
              <a:rPr lang="en-GB" sz="1200" b="0" i="0" u="none" strike="noStrike" baseline="0" dirty="0">
                <a:solidFill>
                  <a:srgbClr val="211D1E"/>
                </a:solidFill>
                <a:latin typeface="Shaker 2 Lancet"/>
              </a:rPr>
              <a:t>, the Lancet series suggests for example deaths from unhealthy diets as a whole (rather than just ultra-processed foods) reach an estimated 11 million deaths, air pollution from fossil fuels over 10 million, and alcohol 3 million, added to the estimated 9 million deaths from tobacco, the total reaches </a:t>
            </a:r>
            <a:r>
              <a:rPr lang="en-GB" sz="1200" b="1" i="0" u="none" strike="noStrike" baseline="0" dirty="0">
                <a:solidFill>
                  <a:srgbClr val="211D1E"/>
                </a:solidFill>
                <a:latin typeface="Shaker 2 Lancet"/>
              </a:rPr>
              <a:t>58% of all deaths and 78% of deaths from non-communicable disease </a:t>
            </a:r>
          </a:p>
          <a:p>
            <a:endParaRPr lang="en-GB" dirty="0"/>
          </a:p>
          <a:p>
            <a:endParaRPr lang="en-GB" dirty="0"/>
          </a:p>
          <a:p>
            <a:r>
              <a:rPr lang="en-GB" sz="1800" b="1" i="1" u="none" strike="noStrike" baseline="0" dirty="0">
                <a:solidFill>
                  <a:srgbClr val="006F3B"/>
                </a:solidFill>
                <a:latin typeface="Shaker 2 Lancet"/>
              </a:rPr>
              <a:t>Panel 2</a:t>
            </a:r>
            <a:r>
              <a:rPr lang="en-GB" sz="1800" b="1" i="0" u="none" strike="noStrike" baseline="0" dirty="0">
                <a:solidFill>
                  <a:srgbClr val="006F3B"/>
                </a:solidFill>
                <a:latin typeface="Shaker 2 Lancet"/>
              </a:rPr>
              <a:t>: Estimates of the harm from commercial products and practices (extract from Lancet, Gilmore et al 2023)</a:t>
            </a:r>
            <a:endParaRPr lang="en-GB" sz="1800" b="0" i="0" u="none" strike="noStrike" baseline="0" dirty="0">
              <a:solidFill>
                <a:srgbClr val="006F3B"/>
              </a:solidFill>
              <a:latin typeface="Shaker 2 Lancet"/>
            </a:endParaRPr>
          </a:p>
          <a:p>
            <a:r>
              <a:rPr lang="en-GB" sz="1800" b="0" i="0" u="none" strike="noStrike" baseline="0" dirty="0">
                <a:solidFill>
                  <a:srgbClr val="211D1E"/>
                </a:solidFill>
                <a:latin typeface="Shaker 2 Lancet"/>
              </a:rPr>
              <a:t>It is challenging to estimate the exact effect commercial sector products and practices have on health due to the scarcity of comprehensive data and specific studies on this topic. The 2019 Global Burden of Disease (GBD) study (appendix pp 2, 4) estimates that just four commercial products (tobacco, alcohol, ultra-processed food, and fossil fuels) account for 19 million global deaths annually (34% of the 56 million total deaths or 41% of the 42 million NCD deaths). They also provide a very conservative estimate that commercial practices cause over 1·2 million deaths globally, bringing the total annual deaths to 20·3 million (36% of total or 45% of deaths from non-communicable diseases). These numbers are likely to be significant underestimates as they take no account of numerous other products (</a:t>
            </a:r>
            <a:r>
              <a:rPr lang="en-GB" sz="1800" b="0" i="0" u="none" strike="noStrike" baseline="0" dirty="0" err="1">
                <a:solidFill>
                  <a:srgbClr val="211D1E"/>
                </a:solidFill>
                <a:latin typeface="Shaker 2 Lancet"/>
              </a:rPr>
              <a:t>eg</a:t>
            </a:r>
            <a:r>
              <a:rPr lang="en-GB" sz="1800" b="0" i="0" u="none" strike="noStrike" baseline="0" dirty="0">
                <a:solidFill>
                  <a:srgbClr val="211D1E"/>
                </a:solidFill>
                <a:latin typeface="Shaker 2 Lancet"/>
              </a:rPr>
              <a:t>, lead or prescribed opioids) or practices (</a:t>
            </a:r>
            <a:r>
              <a:rPr lang="en-GB" sz="1800" b="0" i="0" u="none" strike="noStrike" baseline="0" dirty="0" err="1">
                <a:solidFill>
                  <a:srgbClr val="211D1E"/>
                </a:solidFill>
                <a:latin typeface="Shaker 2 Lancet"/>
              </a:rPr>
              <a:t>eg</a:t>
            </a:r>
            <a:r>
              <a:rPr lang="en-GB" sz="1800" b="0" i="0" u="none" strike="noStrike" baseline="0" dirty="0">
                <a:solidFill>
                  <a:srgbClr val="211D1E"/>
                </a:solidFill>
                <a:latin typeface="Shaker 2 Lancet"/>
              </a:rPr>
              <a:t>, dumping of toxic substances in water courses). Moreover, other data, including specific GBD studies, suggest a higher toll from some products (appendix pp 2, 3). For example, deaths from unhealthy diets as a whole (rather than just ultra-processed foods) reach an estimated 11 million deaths, air pollution from fossil fuels over 10 million, and alcohol 3 million. If we add these to the GBD estimate of 9 million deaths from tobacco, the total reaches 33 million annual deaths (58% of all deaths and 78% of deaths from non-communicable disease globally; appendix pp 2–4).</a:t>
            </a:r>
          </a:p>
          <a:p>
            <a:r>
              <a:rPr lang="en-GB" sz="1800" b="0" i="0" u="none" strike="noStrike" baseline="0" dirty="0">
                <a:solidFill>
                  <a:srgbClr val="211D1E"/>
                </a:solidFill>
                <a:latin typeface="Shaker 2 Lancet"/>
              </a:rPr>
              <a:t>https://www.thelancet.com/journals/lancet/article/PIIS0140-6736(23)00013-2/fulltext </a:t>
            </a:r>
          </a:p>
        </p:txBody>
      </p:sp>
      <p:sp>
        <p:nvSpPr>
          <p:cNvPr id="4" name="Slide Number Placeholder 3"/>
          <p:cNvSpPr>
            <a:spLocks noGrp="1"/>
          </p:cNvSpPr>
          <p:nvPr>
            <p:ph type="sldNum" sz="quarter" idx="5"/>
          </p:nvPr>
        </p:nvSpPr>
        <p:spPr/>
        <p:txBody>
          <a:bodyPr/>
          <a:lstStyle/>
          <a:p>
            <a:fld id="{6F7F2ACA-913B-46A8-A64B-68780F63F82F}" type="slidenum">
              <a:rPr lang="en-GB" smtClean="0"/>
              <a:t>9</a:t>
            </a:fld>
            <a:endParaRPr lang="en-GB"/>
          </a:p>
        </p:txBody>
      </p:sp>
    </p:spTree>
    <p:extLst>
      <p:ext uri="{BB962C8B-B14F-4D97-AF65-F5344CB8AC3E}">
        <p14:creationId xmlns:p14="http://schemas.microsoft.com/office/powerpoint/2010/main" val="3658506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BC5D-8811-4671-E406-19E69BE691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5D8A49-861F-6241-C727-40BBBAE50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7D8C472-FDD4-DB87-6560-82A558EB3154}"/>
              </a:ext>
            </a:extLst>
          </p:cNvPr>
          <p:cNvSpPr>
            <a:spLocks noGrp="1"/>
          </p:cNvSpPr>
          <p:nvPr>
            <p:ph type="dt" sz="half" idx="10"/>
          </p:nvPr>
        </p:nvSpPr>
        <p:spPr/>
        <p:txBody>
          <a:bodyPr/>
          <a:lstStyle/>
          <a:p>
            <a:fld id="{20B63367-BF7A-464A-9498-EEB5EE3B1116}" type="datetimeFigureOut">
              <a:rPr lang="en-GB" smtClean="0"/>
              <a:t>17/03/2024</a:t>
            </a:fld>
            <a:endParaRPr lang="en-GB"/>
          </a:p>
        </p:txBody>
      </p:sp>
      <p:sp>
        <p:nvSpPr>
          <p:cNvPr id="5" name="Footer Placeholder 4">
            <a:extLst>
              <a:ext uri="{FF2B5EF4-FFF2-40B4-BE49-F238E27FC236}">
                <a16:creationId xmlns:a16="http://schemas.microsoft.com/office/drawing/2014/main" id="{2BD276AF-EE58-BBAB-6317-DDBD5AEA12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7EC856-65AD-A29A-5631-C1DF77585B65}"/>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1666992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9535-96EB-8C3B-96E1-72704E5BB6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FD4B27-6422-A2A6-3ADE-F17312B3E9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8A68A6-85B5-3CB0-0EF2-E7C72DE86981}"/>
              </a:ext>
            </a:extLst>
          </p:cNvPr>
          <p:cNvSpPr>
            <a:spLocks noGrp="1"/>
          </p:cNvSpPr>
          <p:nvPr>
            <p:ph type="dt" sz="half" idx="10"/>
          </p:nvPr>
        </p:nvSpPr>
        <p:spPr/>
        <p:txBody>
          <a:bodyPr/>
          <a:lstStyle/>
          <a:p>
            <a:fld id="{20B63367-BF7A-464A-9498-EEB5EE3B1116}" type="datetimeFigureOut">
              <a:rPr lang="en-GB" smtClean="0"/>
              <a:t>17/03/2024</a:t>
            </a:fld>
            <a:endParaRPr lang="en-GB"/>
          </a:p>
        </p:txBody>
      </p:sp>
      <p:sp>
        <p:nvSpPr>
          <p:cNvPr id="5" name="Footer Placeholder 4">
            <a:extLst>
              <a:ext uri="{FF2B5EF4-FFF2-40B4-BE49-F238E27FC236}">
                <a16:creationId xmlns:a16="http://schemas.microsoft.com/office/drawing/2014/main" id="{0C2AFEFA-185B-E32A-05E8-3B03E54D09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BEC92-CF61-D0B1-1A01-6888983AFFEA}"/>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303900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95DF4E-B5FD-4461-D586-F7CFD913FD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C1160F-1B97-485C-40C8-3A8E89B6D9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A90209-754F-EFC0-FAC5-B0D153F44938}"/>
              </a:ext>
            </a:extLst>
          </p:cNvPr>
          <p:cNvSpPr>
            <a:spLocks noGrp="1"/>
          </p:cNvSpPr>
          <p:nvPr>
            <p:ph type="dt" sz="half" idx="10"/>
          </p:nvPr>
        </p:nvSpPr>
        <p:spPr/>
        <p:txBody>
          <a:bodyPr/>
          <a:lstStyle/>
          <a:p>
            <a:fld id="{20B63367-BF7A-464A-9498-EEB5EE3B1116}" type="datetimeFigureOut">
              <a:rPr lang="en-GB" smtClean="0"/>
              <a:t>17/03/2024</a:t>
            </a:fld>
            <a:endParaRPr lang="en-GB"/>
          </a:p>
        </p:txBody>
      </p:sp>
      <p:sp>
        <p:nvSpPr>
          <p:cNvPr id="5" name="Footer Placeholder 4">
            <a:extLst>
              <a:ext uri="{FF2B5EF4-FFF2-40B4-BE49-F238E27FC236}">
                <a16:creationId xmlns:a16="http://schemas.microsoft.com/office/drawing/2014/main" id="{CEAF69ED-FC53-CF6E-8EB0-45F8FD35C1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112B08-7110-54F1-29FC-C8A679FBBA8B}"/>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156284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E5A4-DD1D-17AD-28E1-F62A8D8F9A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4F53C-FF62-FBF6-411D-F4A03BB221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D8DC-3BA7-5256-6829-1B72CACEE311}"/>
              </a:ext>
            </a:extLst>
          </p:cNvPr>
          <p:cNvSpPr>
            <a:spLocks noGrp="1"/>
          </p:cNvSpPr>
          <p:nvPr>
            <p:ph type="dt" sz="half" idx="10"/>
          </p:nvPr>
        </p:nvSpPr>
        <p:spPr/>
        <p:txBody>
          <a:bodyPr/>
          <a:lstStyle/>
          <a:p>
            <a:fld id="{20B63367-BF7A-464A-9498-EEB5EE3B1116}" type="datetimeFigureOut">
              <a:rPr lang="en-GB" smtClean="0"/>
              <a:t>17/03/2024</a:t>
            </a:fld>
            <a:endParaRPr lang="en-GB"/>
          </a:p>
        </p:txBody>
      </p:sp>
      <p:sp>
        <p:nvSpPr>
          <p:cNvPr id="5" name="Footer Placeholder 4">
            <a:extLst>
              <a:ext uri="{FF2B5EF4-FFF2-40B4-BE49-F238E27FC236}">
                <a16:creationId xmlns:a16="http://schemas.microsoft.com/office/drawing/2014/main" id="{D3B56273-4C36-A1EF-9A78-ED5CD6B6BA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8E8740-7997-F6DB-1271-118B1F12008F}"/>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213456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6C1C-191C-6386-4D9F-E5E20B4B96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E953631-BE59-A050-9389-45FED20A7C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641917-2B11-46DE-3B46-C787D9BC248F}"/>
              </a:ext>
            </a:extLst>
          </p:cNvPr>
          <p:cNvSpPr>
            <a:spLocks noGrp="1"/>
          </p:cNvSpPr>
          <p:nvPr>
            <p:ph type="dt" sz="half" idx="10"/>
          </p:nvPr>
        </p:nvSpPr>
        <p:spPr/>
        <p:txBody>
          <a:bodyPr/>
          <a:lstStyle/>
          <a:p>
            <a:fld id="{20B63367-BF7A-464A-9498-EEB5EE3B1116}" type="datetimeFigureOut">
              <a:rPr lang="en-GB" smtClean="0"/>
              <a:t>17/03/2024</a:t>
            </a:fld>
            <a:endParaRPr lang="en-GB"/>
          </a:p>
        </p:txBody>
      </p:sp>
      <p:sp>
        <p:nvSpPr>
          <p:cNvPr id="5" name="Footer Placeholder 4">
            <a:extLst>
              <a:ext uri="{FF2B5EF4-FFF2-40B4-BE49-F238E27FC236}">
                <a16:creationId xmlns:a16="http://schemas.microsoft.com/office/drawing/2014/main" id="{0E47B613-534D-FECE-8379-F203EB891B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8BEE8-1B0F-6F2F-3BCE-5D975498FF05}"/>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288476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C5A29-C850-E239-759F-D821963AE1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13E9EC-A6EA-C237-A8F4-56304A4E1D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566C10-A646-D1EA-3C53-80CB04EF92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EB992B-5B6F-48A8-0BBB-51F935C0E446}"/>
              </a:ext>
            </a:extLst>
          </p:cNvPr>
          <p:cNvSpPr>
            <a:spLocks noGrp="1"/>
          </p:cNvSpPr>
          <p:nvPr>
            <p:ph type="dt" sz="half" idx="10"/>
          </p:nvPr>
        </p:nvSpPr>
        <p:spPr/>
        <p:txBody>
          <a:bodyPr/>
          <a:lstStyle/>
          <a:p>
            <a:fld id="{20B63367-BF7A-464A-9498-EEB5EE3B1116}" type="datetimeFigureOut">
              <a:rPr lang="en-GB" smtClean="0"/>
              <a:t>17/03/2024</a:t>
            </a:fld>
            <a:endParaRPr lang="en-GB"/>
          </a:p>
        </p:txBody>
      </p:sp>
      <p:sp>
        <p:nvSpPr>
          <p:cNvPr id="6" name="Footer Placeholder 5">
            <a:extLst>
              <a:ext uri="{FF2B5EF4-FFF2-40B4-BE49-F238E27FC236}">
                <a16:creationId xmlns:a16="http://schemas.microsoft.com/office/drawing/2014/main" id="{4614FEF3-3629-E8B2-FC36-B68B53FD91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B0E980-1FC2-B979-850E-DA0A0A1CE13A}"/>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8499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E8FE-FE1F-27EB-0CBD-E3BF3CAA65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5F69EE-7BAC-EE45-48D1-8C4999D39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6E40C9-21AD-39BC-9CBB-E41E57A451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64D412-16F5-7C5B-9197-7D00A14359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50A6C6-A1A9-8FD0-195C-2F31B4E3E4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03DD9A-CD13-08AC-1C01-57D6DEFA4DD4}"/>
              </a:ext>
            </a:extLst>
          </p:cNvPr>
          <p:cNvSpPr>
            <a:spLocks noGrp="1"/>
          </p:cNvSpPr>
          <p:nvPr>
            <p:ph type="dt" sz="half" idx="10"/>
          </p:nvPr>
        </p:nvSpPr>
        <p:spPr/>
        <p:txBody>
          <a:bodyPr/>
          <a:lstStyle/>
          <a:p>
            <a:fld id="{20B63367-BF7A-464A-9498-EEB5EE3B1116}" type="datetimeFigureOut">
              <a:rPr lang="en-GB" smtClean="0"/>
              <a:t>17/03/2024</a:t>
            </a:fld>
            <a:endParaRPr lang="en-GB"/>
          </a:p>
        </p:txBody>
      </p:sp>
      <p:sp>
        <p:nvSpPr>
          <p:cNvPr id="8" name="Footer Placeholder 7">
            <a:extLst>
              <a:ext uri="{FF2B5EF4-FFF2-40B4-BE49-F238E27FC236}">
                <a16:creationId xmlns:a16="http://schemas.microsoft.com/office/drawing/2014/main" id="{4A4028D6-3EE0-F3F4-4A3C-E7CEE40D24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2DFCA6-764E-09F3-A733-C620C05F15F8}"/>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374659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4F35-3B78-C42D-E772-688CA2B813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59E714-BD9B-8E85-499E-2000792D81E7}"/>
              </a:ext>
            </a:extLst>
          </p:cNvPr>
          <p:cNvSpPr>
            <a:spLocks noGrp="1"/>
          </p:cNvSpPr>
          <p:nvPr>
            <p:ph type="dt" sz="half" idx="10"/>
          </p:nvPr>
        </p:nvSpPr>
        <p:spPr/>
        <p:txBody>
          <a:bodyPr/>
          <a:lstStyle/>
          <a:p>
            <a:fld id="{20B63367-BF7A-464A-9498-EEB5EE3B1116}" type="datetimeFigureOut">
              <a:rPr lang="en-GB" smtClean="0"/>
              <a:t>17/03/2024</a:t>
            </a:fld>
            <a:endParaRPr lang="en-GB"/>
          </a:p>
        </p:txBody>
      </p:sp>
      <p:sp>
        <p:nvSpPr>
          <p:cNvPr id="4" name="Footer Placeholder 3">
            <a:extLst>
              <a:ext uri="{FF2B5EF4-FFF2-40B4-BE49-F238E27FC236}">
                <a16:creationId xmlns:a16="http://schemas.microsoft.com/office/drawing/2014/main" id="{11C6E15C-6C2B-E551-7AF1-6F7D6D9DAB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5D00B15-980B-C4DC-1A4D-33418014B513}"/>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125102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22B4F-7E5F-798E-1855-B7BB5B9FE0AC}"/>
              </a:ext>
            </a:extLst>
          </p:cNvPr>
          <p:cNvSpPr>
            <a:spLocks noGrp="1"/>
          </p:cNvSpPr>
          <p:nvPr>
            <p:ph type="dt" sz="half" idx="10"/>
          </p:nvPr>
        </p:nvSpPr>
        <p:spPr/>
        <p:txBody>
          <a:bodyPr/>
          <a:lstStyle/>
          <a:p>
            <a:fld id="{20B63367-BF7A-464A-9498-EEB5EE3B1116}" type="datetimeFigureOut">
              <a:rPr lang="en-GB" smtClean="0"/>
              <a:t>17/03/2024</a:t>
            </a:fld>
            <a:endParaRPr lang="en-GB"/>
          </a:p>
        </p:txBody>
      </p:sp>
      <p:sp>
        <p:nvSpPr>
          <p:cNvPr id="3" name="Footer Placeholder 2">
            <a:extLst>
              <a:ext uri="{FF2B5EF4-FFF2-40B4-BE49-F238E27FC236}">
                <a16:creationId xmlns:a16="http://schemas.microsoft.com/office/drawing/2014/main" id="{E111A182-7364-A4D6-09CD-CCE172D943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3DCA7E-6965-FC4C-1492-020FAC7E9781}"/>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226273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CF1F-707A-975F-9539-12A87C54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6C981A-0087-F603-CB04-13C4AE3975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9ACA64-1D2E-2732-6D84-8D44180B4F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51515-A653-F53D-1D3F-5F2C1C3CECDD}"/>
              </a:ext>
            </a:extLst>
          </p:cNvPr>
          <p:cNvSpPr>
            <a:spLocks noGrp="1"/>
          </p:cNvSpPr>
          <p:nvPr>
            <p:ph type="dt" sz="half" idx="10"/>
          </p:nvPr>
        </p:nvSpPr>
        <p:spPr/>
        <p:txBody>
          <a:bodyPr/>
          <a:lstStyle/>
          <a:p>
            <a:fld id="{20B63367-BF7A-464A-9498-EEB5EE3B1116}" type="datetimeFigureOut">
              <a:rPr lang="en-GB" smtClean="0"/>
              <a:t>17/03/2024</a:t>
            </a:fld>
            <a:endParaRPr lang="en-GB"/>
          </a:p>
        </p:txBody>
      </p:sp>
      <p:sp>
        <p:nvSpPr>
          <p:cNvPr id="6" name="Footer Placeholder 5">
            <a:extLst>
              <a:ext uri="{FF2B5EF4-FFF2-40B4-BE49-F238E27FC236}">
                <a16:creationId xmlns:a16="http://schemas.microsoft.com/office/drawing/2014/main" id="{2594F168-BC05-0905-9874-346745D28B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9017DF-4FF7-A118-0412-F5C08F3B3AAB}"/>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3785659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B9EA3-2AE5-89AB-5499-32E6340BF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C8A7C5-4E58-EE1E-2D94-D66E391206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FB2C58-2468-BE31-D7EE-29741670EC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4076A-5990-BC09-14E4-DA73B310BE68}"/>
              </a:ext>
            </a:extLst>
          </p:cNvPr>
          <p:cNvSpPr>
            <a:spLocks noGrp="1"/>
          </p:cNvSpPr>
          <p:nvPr>
            <p:ph type="dt" sz="half" idx="10"/>
          </p:nvPr>
        </p:nvSpPr>
        <p:spPr/>
        <p:txBody>
          <a:bodyPr/>
          <a:lstStyle/>
          <a:p>
            <a:fld id="{20B63367-BF7A-464A-9498-EEB5EE3B1116}" type="datetimeFigureOut">
              <a:rPr lang="en-GB" smtClean="0"/>
              <a:t>17/03/2024</a:t>
            </a:fld>
            <a:endParaRPr lang="en-GB"/>
          </a:p>
        </p:txBody>
      </p:sp>
      <p:sp>
        <p:nvSpPr>
          <p:cNvPr id="6" name="Footer Placeholder 5">
            <a:extLst>
              <a:ext uri="{FF2B5EF4-FFF2-40B4-BE49-F238E27FC236}">
                <a16:creationId xmlns:a16="http://schemas.microsoft.com/office/drawing/2014/main" id="{37DC003A-5BA3-E0DD-BCBC-23F361F31C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6C1C9E-C0BA-15AD-A287-75A4E4404976}"/>
              </a:ext>
            </a:extLst>
          </p:cNvPr>
          <p:cNvSpPr>
            <a:spLocks noGrp="1"/>
          </p:cNvSpPr>
          <p:nvPr>
            <p:ph type="sldNum" sz="quarter" idx="12"/>
          </p:nvPr>
        </p:nvSpPr>
        <p:spPr/>
        <p:txBody>
          <a:bodyPr/>
          <a:lstStyle/>
          <a:p>
            <a:fld id="{8861F939-C4E8-41E2-802B-EB24A038C80E}" type="slidenum">
              <a:rPr lang="en-GB" smtClean="0"/>
              <a:t>‹#›</a:t>
            </a:fld>
            <a:endParaRPr lang="en-GB"/>
          </a:p>
        </p:txBody>
      </p:sp>
    </p:spTree>
    <p:extLst>
      <p:ext uri="{BB962C8B-B14F-4D97-AF65-F5344CB8AC3E}">
        <p14:creationId xmlns:p14="http://schemas.microsoft.com/office/powerpoint/2010/main" val="226550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533990-F616-06F7-8199-E0AEC02928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FB7E91-ABB8-55C5-21A3-E9903D300D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AEBDED-F6A4-F354-E6B1-F2C45AD7E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63367-BF7A-464A-9498-EEB5EE3B1116}" type="datetimeFigureOut">
              <a:rPr lang="en-GB" smtClean="0"/>
              <a:t>17/03/2024</a:t>
            </a:fld>
            <a:endParaRPr lang="en-GB"/>
          </a:p>
        </p:txBody>
      </p:sp>
      <p:sp>
        <p:nvSpPr>
          <p:cNvPr id="5" name="Footer Placeholder 4">
            <a:extLst>
              <a:ext uri="{FF2B5EF4-FFF2-40B4-BE49-F238E27FC236}">
                <a16:creationId xmlns:a16="http://schemas.microsoft.com/office/drawing/2014/main" id="{6CD39295-0EF4-E1BD-B59B-6A3DDED5D6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E6B6F4-2200-6C88-9AF6-10CAB165CE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1F939-C4E8-41E2-802B-EB24A038C80E}" type="slidenum">
              <a:rPr lang="en-GB" smtClean="0"/>
              <a:t>‹#›</a:t>
            </a:fld>
            <a:endParaRPr lang="en-GB"/>
          </a:p>
        </p:txBody>
      </p:sp>
    </p:spTree>
    <p:extLst>
      <p:ext uri="{BB962C8B-B14F-4D97-AF65-F5344CB8AC3E}">
        <p14:creationId xmlns:p14="http://schemas.microsoft.com/office/powerpoint/2010/main" val="1349484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health.org.uk/infographic-what-makes-us-healthy"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18" Type="http://schemas.openxmlformats.org/officeDocument/2006/relationships/image" Target="../media/image46.png"/><Relationship Id="rId3" Type="http://schemas.openxmlformats.org/officeDocument/2006/relationships/image" Target="../media/image32.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svg"/><Relationship Id="rId2" Type="http://schemas.openxmlformats.org/officeDocument/2006/relationships/notesSlide" Target="../notesSlides/notesSlide11.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hyperlink" Target="https://www.healthysocieties2030.org/films-archive" TargetMode="External"/><Relationship Id="rId11" Type="http://schemas.openxmlformats.org/officeDocument/2006/relationships/image" Target="../media/image39.svg"/><Relationship Id="rId5" Type="http://schemas.openxmlformats.org/officeDocument/2006/relationships/image" Target="../media/image34.jpeg"/><Relationship Id="rId15" Type="http://schemas.openxmlformats.org/officeDocument/2006/relationships/image" Target="../media/image43.svg"/><Relationship Id="rId23" Type="http://schemas.openxmlformats.org/officeDocument/2006/relationships/hyperlink" Target="https://www.biteback2030.com/" TargetMode="External"/><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3.png"/><Relationship Id="rId9" Type="http://schemas.openxmlformats.org/officeDocument/2006/relationships/image" Target="../media/image37.svg"/><Relationship Id="rId14" Type="http://schemas.openxmlformats.org/officeDocument/2006/relationships/image" Target="../media/image42.png"/><Relationship Id="rId22" Type="http://schemas.openxmlformats.org/officeDocument/2006/relationships/hyperlink" Target="https://foodfoundation.org.uk/"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6.png"/><Relationship Id="rId7" Type="http://schemas.openxmlformats.org/officeDocument/2006/relationships/hyperlink" Target="https://www.thelancet.com/journals/lancet/article/PIIS0140-6736(23)00013-2/fulltext" TargetMode="External"/><Relationship Id="rId12"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7.svg"/><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image" Target="../media/image7.svg"/><Relationship Id="rId9"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chart" Target="../charts/chart1.xml"/><Relationship Id="rId18" Type="http://schemas.openxmlformats.org/officeDocument/2006/relationships/image" Target="../media/image24.png"/><Relationship Id="rId3" Type="http://schemas.openxmlformats.org/officeDocument/2006/relationships/image" Target="../media/image6.png"/><Relationship Id="rId21" Type="http://schemas.openxmlformats.org/officeDocument/2006/relationships/image" Target="../media/image27.sv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3.svg"/><Relationship Id="rId2" Type="http://schemas.openxmlformats.org/officeDocument/2006/relationships/notesSlide" Target="../notesSlides/notesSlide7.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8.png"/><Relationship Id="rId5" Type="http://schemas.openxmlformats.org/officeDocument/2006/relationships/image" Target="../media/image8.png"/><Relationship Id="rId15" Type="http://schemas.openxmlformats.org/officeDocument/2006/relationships/image" Target="../media/image21.svg"/><Relationship Id="rId23" Type="http://schemas.openxmlformats.org/officeDocument/2006/relationships/image" Target="../media/image29.svg"/><Relationship Id="rId10" Type="http://schemas.openxmlformats.org/officeDocument/2006/relationships/image" Target="../media/image17.svg"/><Relationship Id="rId19" Type="http://schemas.openxmlformats.org/officeDocument/2006/relationships/image" Target="../media/image25.svg"/><Relationship Id="rId4" Type="http://schemas.openxmlformats.org/officeDocument/2006/relationships/image" Target="../media/image7.svg"/><Relationship Id="rId9" Type="http://schemas.openxmlformats.org/officeDocument/2006/relationships/image" Target="../media/image16.png"/><Relationship Id="rId14" Type="http://schemas.openxmlformats.org/officeDocument/2006/relationships/image" Target="../media/image20.png"/><Relationship Id="rId22"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ncdalliance.org/why-ncd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chart" Target="../charts/chart2.xml"/><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2E32-9E13-CB97-C641-3C429F556598}"/>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r>
              <a:rPr lang="en-GB" dirty="0"/>
              <a:t>      Commercial Determinants of Health: overview</a:t>
            </a:r>
          </a:p>
        </p:txBody>
      </p:sp>
      <p:sp>
        <p:nvSpPr>
          <p:cNvPr id="3" name="Content Placeholder 2">
            <a:extLst>
              <a:ext uri="{FF2B5EF4-FFF2-40B4-BE49-F238E27FC236}">
                <a16:creationId xmlns:a16="http://schemas.microsoft.com/office/drawing/2014/main" id="{E2B99EFE-236D-BC2D-ACEB-0A98C545E44A}"/>
              </a:ext>
            </a:extLst>
          </p:cNvPr>
          <p:cNvSpPr>
            <a:spLocks noGrp="1"/>
          </p:cNvSpPr>
          <p:nvPr>
            <p:ph idx="1"/>
          </p:nvPr>
        </p:nvSpPr>
        <p:spPr/>
        <p:txBody>
          <a:bodyPr/>
          <a:lstStyle/>
          <a:p>
            <a:r>
              <a:rPr lang="en-GB" dirty="0"/>
              <a:t>What are the Commercial Determinants of Health?</a:t>
            </a:r>
          </a:p>
          <a:p>
            <a:r>
              <a:rPr lang="en-GB" dirty="0"/>
              <a:t>What are their effects on health &amp; health inequalities? </a:t>
            </a:r>
          </a:p>
          <a:p>
            <a:r>
              <a:rPr lang="en-GB" dirty="0"/>
              <a:t>How do they operate?</a:t>
            </a:r>
          </a:p>
          <a:p>
            <a:pPr marL="0" indent="0">
              <a:buNone/>
            </a:pPr>
            <a:endParaRPr lang="en-GB" dirty="0"/>
          </a:p>
        </p:txBody>
      </p:sp>
      <p:sp>
        <p:nvSpPr>
          <p:cNvPr id="7" name="Rectangle 6">
            <a:extLst>
              <a:ext uri="{FF2B5EF4-FFF2-40B4-BE49-F238E27FC236}">
                <a16:creationId xmlns:a16="http://schemas.microsoft.com/office/drawing/2014/main" id="{7CD811DC-5F54-D92D-461A-4DED358A94F0}"/>
              </a:ext>
            </a:extLst>
          </p:cNvPr>
          <p:cNvSpPr/>
          <p:nvPr/>
        </p:nvSpPr>
        <p:spPr>
          <a:xfrm>
            <a:off x="1" y="6238874"/>
            <a:ext cx="12192000" cy="619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7000"/>
              </a:lnSpc>
              <a:spcAft>
                <a:spcPts val="800"/>
              </a:spcAft>
            </a:pPr>
            <a:r>
              <a:rPr lang="en-GB" sz="14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
        <p:nvSpPr>
          <p:cNvPr id="4" name="TextBox 3">
            <a:extLst>
              <a:ext uri="{FF2B5EF4-FFF2-40B4-BE49-F238E27FC236}">
                <a16:creationId xmlns:a16="http://schemas.microsoft.com/office/drawing/2014/main" id="{47FD6780-D89F-150F-9306-DFBD6B9303D3}"/>
              </a:ext>
            </a:extLst>
          </p:cNvPr>
          <p:cNvSpPr txBox="1"/>
          <p:nvPr/>
        </p:nvSpPr>
        <p:spPr>
          <a:xfrm>
            <a:off x="279400" y="3963451"/>
            <a:ext cx="7670800" cy="2492990"/>
          </a:xfrm>
          <a:prstGeom prst="rect">
            <a:avLst/>
          </a:prstGeom>
          <a:noFill/>
        </p:spPr>
        <p:txBody>
          <a:bodyPr wrap="square" rtlCol="0">
            <a:spAutoFit/>
          </a:bodyPr>
          <a:lstStyle/>
          <a:p>
            <a:r>
              <a:rPr lang="en-GB" sz="1200" b="1" dirty="0"/>
              <a:t>Acknowledgements: </a:t>
            </a:r>
          </a:p>
          <a:p>
            <a:r>
              <a:rPr lang="en-GB" sz="1200" dirty="0"/>
              <a:t>Acknowledgements for this slide-set specifically: </a:t>
            </a:r>
            <a:r>
              <a:rPr lang="en-GB" sz="1200" dirty="0" err="1"/>
              <a:t>BiteBack</a:t>
            </a:r>
            <a:r>
              <a:rPr lang="en-GB" sz="1200" dirty="0"/>
              <a:t>, The Food Foundation, NCD Alliance, Anna Gilmore, Jeff Collin. </a:t>
            </a:r>
          </a:p>
          <a:p>
            <a:r>
              <a:rPr lang="en-GB" sz="1200" dirty="0"/>
              <a:t>Thanks to colleagues who shared ideas, experience and materials: Simone Arratoonian, Greg Fell, Tim Howells, Kylie Murrell, Amanda Pickard</a:t>
            </a:r>
            <a:endParaRPr lang="en-GB" sz="1200" b="1" dirty="0"/>
          </a:p>
          <a:p>
            <a:r>
              <a:rPr lang="en-GB" sz="1200" dirty="0"/>
              <a:t>These materials were developed as a set by: Anna Brook with Katherine Körner, May van Schalkwyk &amp; Mark Petticrew</a:t>
            </a:r>
          </a:p>
          <a:p>
            <a:r>
              <a:rPr lang="en-GB" sz="1200" dirty="0"/>
              <a:t>With contributions from our action research partners including: Amy Barnes, Samuel Bostock, Emma Gibson, Susan Hampshaw, Tim Howells, Greg Stenson, Caroline Temperton, Maddy Ardern, Megan Doran, Stefanie Gissing, Matt Greensmith, Jo James, Edward O’Malley, Katie Powell, Emily Reed and Vicky Smyth.</a:t>
            </a:r>
          </a:p>
          <a:p>
            <a:r>
              <a:rPr lang="en-GB" sz="1200" dirty="0"/>
              <a:t>We acknowledge and appreciate the evidence developed by the many dedicated researchers whose work is cited and used throughout, the experience, tools, frameworks and case studies shared by practitioners and advocates, and the helpful feedback from our action research participants which also helped to shape these materials. </a:t>
            </a:r>
          </a:p>
          <a:p>
            <a:endParaRPr lang="en-GB" sz="1200" dirty="0"/>
          </a:p>
          <a:p>
            <a:endParaRPr lang="en-GB" sz="1200" dirty="0"/>
          </a:p>
        </p:txBody>
      </p:sp>
      <p:pic>
        <p:nvPicPr>
          <p:cNvPr id="5" name="Graphic 5" descr="Single gear with solid fill">
            <a:extLst>
              <a:ext uri="{FF2B5EF4-FFF2-40B4-BE49-F238E27FC236}">
                <a16:creationId xmlns:a16="http://schemas.microsoft.com/office/drawing/2014/main" id="{F03D41FB-1F20-2D7B-DD26-E4B75C4E06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35" y="6249034"/>
            <a:ext cx="457200" cy="457200"/>
          </a:xfrm>
          <a:prstGeom prst="rect">
            <a:avLst/>
          </a:prstGeom>
        </p:spPr>
      </p:pic>
      <p:pic>
        <p:nvPicPr>
          <p:cNvPr id="6" name="Graphic 3" descr="Gears with solid fill">
            <a:extLst>
              <a:ext uri="{FF2B5EF4-FFF2-40B4-BE49-F238E27FC236}">
                <a16:creationId xmlns:a16="http://schemas.microsoft.com/office/drawing/2014/main" id="{4525BD92-1C8E-9E04-F35E-5928023EBB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9400" y="6391274"/>
            <a:ext cx="466725" cy="466725"/>
          </a:xfrm>
          <a:prstGeom prst="rect">
            <a:avLst/>
          </a:prstGeom>
        </p:spPr>
      </p:pic>
    </p:spTree>
    <p:extLst>
      <p:ext uri="{BB962C8B-B14F-4D97-AF65-F5344CB8AC3E}">
        <p14:creationId xmlns:p14="http://schemas.microsoft.com/office/powerpoint/2010/main" val="2392823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clipart, graphic design&#10;&#10;Description automatically generated">
            <a:extLst>
              <a:ext uri="{FF2B5EF4-FFF2-40B4-BE49-F238E27FC236}">
                <a16:creationId xmlns:a16="http://schemas.microsoft.com/office/drawing/2014/main" id="{DC496EB2-3BC6-8B5F-2A38-BCFD2FF4B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4169" cy="6858000"/>
          </a:xfrm>
          <a:prstGeom prst="rect">
            <a:avLst/>
          </a:prstGeom>
        </p:spPr>
      </p:pic>
      <p:sp>
        <p:nvSpPr>
          <p:cNvPr id="4" name="TextBox 3">
            <a:extLst>
              <a:ext uri="{FF2B5EF4-FFF2-40B4-BE49-F238E27FC236}">
                <a16:creationId xmlns:a16="http://schemas.microsoft.com/office/drawing/2014/main" id="{B1703756-D9FD-3D8C-3EF5-F543542573C0}"/>
              </a:ext>
            </a:extLst>
          </p:cNvPr>
          <p:cNvSpPr txBox="1"/>
          <p:nvPr/>
        </p:nvSpPr>
        <p:spPr>
          <a:xfrm>
            <a:off x="6487490" y="2721114"/>
            <a:ext cx="3629904" cy="1384995"/>
          </a:xfrm>
          <a:prstGeom prst="rect">
            <a:avLst/>
          </a:prstGeom>
          <a:noFill/>
        </p:spPr>
        <p:txBody>
          <a:bodyPr wrap="square">
            <a:spAutoFit/>
          </a:bodyPr>
          <a:lstStyle/>
          <a:p>
            <a:pPr algn="ctr"/>
            <a:r>
              <a:rPr lang="en-GB" sz="2800" b="1" i="0" dirty="0">
                <a:solidFill>
                  <a:schemeClr val="accent1">
                    <a:lumMod val="75000"/>
                  </a:schemeClr>
                </a:solidFill>
                <a:effectLst/>
              </a:rPr>
              <a:t>We know the main building blocks for good health</a:t>
            </a:r>
          </a:p>
        </p:txBody>
      </p:sp>
      <p:sp>
        <p:nvSpPr>
          <p:cNvPr id="5" name="TextBox 4">
            <a:extLst>
              <a:ext uri="{FF2B5EF4-FFF2-40B4-BE49-F238E27FC236}">
                <a16:creationId xmlns:a16="http://schemas.microsoft.com/office/drawing/2014/main" id="{73174324-A766-B68B-5BE6-C8BC0D85E5F0}"/>
              </a:ext>
            </a:extLst>
          </p:cNvPr>
          <p:cNvSpPr txBox="1"/>
          <p:nvPr/>
        </p:nvSpPr>
        <p:spPr>
          <a:xfrm>
            <a:off x="5390388" y="6335006"/>
            <a:ext cx="6099048" cy="369332"/>
          </a:xfrm>
          <a:prstGeom prst="rect">
            <a:avLst/>
          </a:prstGeom>
          <a:noFill/>
        </p:spPr>
        <p:txBody>
          <a:bodyPr wrap="square">
            <a:spAutoFit/>
          </a:bodyPr>
          <a:lstStyle/>
          <a:p>
            <a:r>
              <a:rPr lang="en-GB" dirty="0">
                <a:hlinkClick r:id="rId4"/>
              </a:rPr>
              <a:t>https://www.health.org.uk/infographic-what-makes-us-healthy</a:t>
            </a:r>
            <a:r>
              <a:rPr lang="en-GB" dirty="0"/>
              <a:t> </a:t>
            </a:r>
          </a:p>
        </p:txBody>
      </p:sp>
    </p:spTree>
    <p:extLst>
      <p:ext uri="{BB962C8B-B14F-4D97-AF65-F5344CB8AC3E}">
        <p14:creationId xmlns:p14="http://schemas.microsoft.com/office/powerpoint/2010/main" val="3497753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621A77-0AC2-7731-937D-13E03700E057}"/>
              </a:ext>
            </a:extLst>
          </p:cNvPr>
          <p:cNvSpPr/>
          <p:nvPr/>
        </p:nvSpPr>
        <p:spPr>
          <a:xfrm>
            <a:off x="-13332"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pic>
        <p:nvPicPr>
          <p:cNvPr id="44" name="Picture 43">
            <a:extLst>
              <a:ext uri="{FF2B5EF4-FFF2-40B4-BE49-F238E27FC236}">
                <a16:creationId xmlns:a16="http://schemas.microsoft.com/office/drawing/2014/main" id="{1A6ED385-09B9-C14C-B8BE-85501C73F1E6}"/>
              </a:ext>
            </a:extLst>
          </p:cNvPr>
          <p:cNvPicPr>
            <a:picLocks noChangeAspect="1"/>
          </p:cNvPicPr>
          <p:nvPr/>
        </p:nvPicPr>
        <p:blipFill>
          <a:blip r:embed="rId3"/>
          <a:stretch>
            <a:fillRect/>
          </a:stretch>
        </p:blipFill>
        <p:spPr>
          <a:xfrm>
            <a:off x="58302" y="1257892"/>
            <a:ext cx="5521431" cy="4896983"/>
          </a:xfrm>
          <a:prstGeom prst="rect">
            <a:avLst/>
          </a:prstGeom>
        </p:spPr>
      </p:pic>
      <p:sp>
        <p:nvSpPr>
          <p:cNvPr id="4" name="Title 1">
            <a:extLst>
              <a:ext uri="{FF2B5EF4-FFF2-40B4-BE49-F238E27FC236}">
                <a16:creationId xmlns:a16="http://schemas.microsoft.com/office/drawing/2014/main" id="{2B193ECF-A3A9-AB56-448D-14B41B99B287}"/>
              </a:ext>
            </a:extLst>
          </p:cNvPr>
          <p:cNvSpPr>
            <a:spLocks noGrp="1"/>
          </p:cNvSpPr>
          <p:nvPr>
            <p:ph type="title"/>
          </p:nvPr>
        </p:nvSpPr>
        <p:spPr>
          <a:xfrm>
            <a:off x="0" y="1"/>
            <a:ext cx="12192000" cy="1036320"/>
          </a:xfrm>
          <a:solidFill>
            <a:schemeClr val="accent6">
              <a:lumMod val="40000"/>
              <a:lumOff val="60000"/>
            </a:schemeClr>
          </a:solidFill>
        </p:spPr>
        <p:txBody>
          <a:bodyPr>
            <a:normAutofit fontScale="90000"/>
          </a:bodyPr>
          <a:lstStyle/>
          <a:p>
            <a:pPr algn="ctr"/>
            <a:r>
              <a:rPr lang="en-GB" dirty="0"/>
              <a:t>How do Commercial Determinants affect health? </a:t>
            </a:r>
            <a:br>
              <a:rPr lang="en-GB" dirty="0"/>
            </a:br>
            <a:r>
              <a:rPr lang="en-GB" dirty="0"/>
              <a:t>– an example</a:t>
            </a:r>
          </a:p>
        </p:txBody>
      </p:sp>
      <p:pic>
        <p:nvPicPr>
          <p:cNvPr id="25" name="Picture 24">
            <a:extLst>
              <a:ext uri="{FF2B5EF4-FFF2-40B4-BE49-F238E27FC236}">
                <a16:creationId xmlns:a16="http://schemas.microsoft.com/office/drawing/2014/main" id="{22D091BC-F6F2-2B8F-FEE9-78A5B8B7412B}"/>
              </a:ext>
            </a:extLst>
          </p:cNvPr>
          <p:cNvPicPr>
            <a:picLocks noChangeAspect="1"/>
          </p:cNvPicPr>
          <p:nvPr/>
        </p:nvPicPr>
        <p:blipFill>
          <a:blip r:embed="rId4"/>
          <a:stretch>
            <a:fillRect/>
          </a:stretch>
        </p:blipFill>
        <p:spPr>
          <a:xfrm>
            <a:off x="8667750" y="1533119"/>
            <a:ext cx="3524250" cy="1752600"/>
          </a:xfrm>
          <a:prstGeom prst="rect">
            <a:avLst/>
          </a:prstGeom>
        </p:spPr>
      </p:pic>
      <p:pic>
        <p:nvPicPr>
          <p:cNvPr id="1026" name="Picture 2" descr="Supermarket Aisles High Resolution Stock Photography and Images - Alamy">
            <a:extLst>
              <a:ext uri="{FF2B5EF4-FFF2-40B4-BE49-F238E27FC236}">
                <a16:creationId xmlns:a16="http://schemas.microsoft.com/office/drawing/2014/main" id="{DF2B523D-CDEC-8616-1E67-74C3A43516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3103" y="3232768"/>
            <a:ext cx="4243224" cy="31169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hlinkClick r:id="rId6"/>
            <a:extLst>
              <a:ext uri="{FF2B5EF4-FFF2-40B4-BE49-F238E27FC236}">
                <a16:creationId xmlns:a16="http://schemas.microsoft.com/office/drawing/2014/main" id="{CF31949A-1357-A12C-AB37-0A04ED0665FF}"/>
              </a:ext>
            </a:extLst>
          </p:cNvPr>
          <p:cNvPicPr>
            <a:picLocks noChangeAspect="1"/>
          </p:cNvPicPr>
          <p:nvPr/>
        </p:nvPicPr>
        <p:blipFill>
          <a:blip r:embed="rId7"/>
          <a:stretch>
            <a:fillRect/>
          </a:stretch>
        </p:blipFill>
        <p:spPr>
          <a:xfrm>
            <a:off x="9023896" y="3921045"/>
            <a:ext cx="3189811" cy="1808823"/>
          </a:xfrm>
          <a:prstGeom prst="rect">
            <a:avLst/>
          </a:prstGeom>
        </p:spPr>
      </p:pic>
      <p:grpSp>
        <p:nvGrpSpPr>
          <p:cNvPr id="42" name="Group 41">
            <a:extLst>
              <a:ext uri="{FF2B5EF4-FFF2-40B4-BE49-F238E27FC236}">
                <a16:creationId xmlns:a16="http://schemas.microsoft.com/office/drawing/2014/main" id="{736B34F9-60B3-6A85-A010-53309263DDC6}"/>
              </a:ext>
            </a:extLst>
          </p:cNvPr>
          <p:cNvGrpSpPr/>
          <p:nvPr/>
        </p:nvGrpSpPr>
        <p:grpSpPr>
          <a:xfrm>
            <a:off x="5575865" y="1482438"/>
            <a:ext cx="2414883" cy="1800000"/>
            <a:chOff x="4761116" y="2604055"/>
            <a:chExt cx="2414883" cy="1800000"/>
          </a:xfrm>
        </p:grpSpPr>
        <p:pic>
          <p:nvPicPr>
            <p:cNvPr id="31" name="Graphic 30" descr="Sign with solid fill">
              <a:extLst>
                <a:ext uri="{FF2B5EF4-FFF2-40B4-BE49-F238E27FC236}">
                  <a16:creationId xmlns:a16="http://schemas.microsoft.com/office/drawing/2014/main" id="{44CFDD89-F2DD-D786-0B5F-BB67875484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86321" y="2604055"/>
              <a:ext cx="1800000" cy="1800000"/>
            </a:xfrm>
            <a:prstGeom prst="rect">
              <a:avLst/>
            </a:prstGeom>
          </p:spPr>
        </p:pic>
        <p:pic>
          <p:nvPicPr>
            <p:cNvPr id="33" name="Graphic 32" descr="Donut with solid fill">
              <a:extLst>
                <a:ext uri="{FF2B5EF4-FFF2-40B4-BE49-F238E27FC236}">
                  <a16:creationId xmlns:a16="http://schemas.microsoft.com/office/drawing/2014/main" id="{822BF69D-1D5C-9E85-14E8-F5790BC3A9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82503" y="3648124"/>
              <a:ext cx="720000" cy="720000"/>
            </a:xfrm>
            <a:prstGeom prst="rect">
              <a:avLst/>
            </a:prstGeom>
          </p:spPr>
        </p:pic>
        <p:pic>
          <p:nvPicPr>
            <p:cNvPr id="35" name="Graphic 34" descr="Burger and drink with solid fill">
              <a:extLst>
                <a:ext uri="{FF2B5EF4-FFF2-40B4-BE49-F238E27FC236}">
                  <a16:creationId xmlns:a16="http://schemas.microsoft.com/office/drawing/2014/main" id="{C3AA2E8E-4220-6A9E-3100-7670E75D025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55999" y="2963859"/>
              <a:ext cx="720000" cy="720000"/>
            </a:xfrm>
            <a:prstGeom prst="rect">
              <a:avLst/>
            </a:prstGeom>
          </p:spPr>
        </p:pic>
        <p:pic>
          <p:nvPicPr>
            <p:cNvPr id="37" name="Graphic 36" descr="Whole pizza with solid fill">
              <a:extLst>
                <a:ext uri="{FF2B5EF4-FFF2-40B4-BE49-F238E27FC236}">
                  <a16:creationId xmlns:a16="http://schemas.microsoft.com/office/drawing/2014/main" id="{8A4206F8-D874-7640-F131-363A81CEE16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69840" y="3649845"/>
              <a:ext cx="720000" cy="720000"/>
            </a:xfrm>
            <a:prstGeom prst="rect">
              <a:avLst/>
            </a:prstGeom>
          </p:spPr>
        </p:pic>
        <p:pic>
          <p:nvPicPr>
            <p:cNvPr id="40" name="Graphic 39" descr="Cupcake with solid fill">
              <a:extLst>
                <a:ext uri="{FF2B5EF4-FFF2-40B4-BE49-F238E27FC236}">
                  <a16:creationId xmlns:a16="http://schemas.microsoft.com/office/drawing/2014/main" id="{92267E6B-A2A9-CC4B-9735-D9F9277AEA5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761116" y="2942260"/>
              <a:ext cx="720000" cy="720000"/>
            </a:xfrm>
            <a:prstGeom prst="rect">
              <a:avLst/>
            </a:prstGeom>
          </p:spPr>
        </p:pic>
        <p:sp>
          <p:nvSpPr>
            <p:cNvPr id="41" name="TextBox 40">
              <a:extLst>
                <a:ext uri="{FF2B5EF4-FFF2-40B4-BE49-F238E27FC236}">
                  <a16:creationId xmlns:a16="http://schemas.microsoft.com/office/drawing/2014/main" id="{EB3BA5D1-32C2-E6D3-DBC3-AA846A4EDA0C}"/>
                </a:ext>
              </a:extLst>
            </p:cNvPr>
            <p:cNvSpPr txBox="1"/>
            <p:nvPr/>
          </p:nvSpPr>
          <p:spPr>
            <a:xfrm>
              <a:off x="5422232" y="3036731"/>
              <a:ext cx="1109718" cy="584775"/>
            </a:xfrm>
            <a:prstGeom prst="rect">
              <a:avLst/>
            </a:prstGeom>
            <a:noFill/>
          </p:spPr>
          <p:txBody>
            <a:bodyPr wrap="square" rtlCol="0">
              <a:spAutoFit/>
            </a:bodyPr>
            <a:lstStyle/>
            <a:p>
              <a:pPr algn="ctr"/>
              <a:r>
                <a:rPr lang="en-GB" sz="1600" b="1" dirty="0">
                  <a:solidFill>
                    <a:srgbClr val="00B0F0"/>
                  </a:solidFill>
                </a:rPr>
                <a:t>Fresh food 1hr+</a:t>
              </a:r>
            </a:p>
          </p:txBody>
        </p:sp>
      </p:grpSp>
      <p:pic>
        <p:nvPicPr>
          <p:cNvPr id="46" name="Picture 45">
            <a:extLst>
              <a:ext uri="{FF2B5EF4-FFF2-40B4-BE49-F238E27FC236}">
                <a16:creationId xmlns:a16="http://schemas.microsoft.com/office/drawing/2014/main" id="{2056B2AD-D307-57DC-2D5D-9A1A6837BCB4}"/>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5833734" y="3207126"/>
            <a:ext cx="3076575" cy="2895600"/>
          </a:xfrm>
          <a:prstGeom prst="rect">
            <a:avLst/>
          </a:prstGeom>
        </p:spPr>
      </p:pic>
      <p:pic>
        <p:nvPicPr>
          <p:cNvPr id="48" name="Picture 47">
            <a:extLst>
              <a:ext uri="{FF2B5EF4-FFF2-40B4-BE49-F238E27FC236}">
                <a16:creationId xmlns:a16="http://schemas.microsoft.com/office/drawing/2014/main" id="{346927E4-E9EA-DDAF-5ABA-3F2616D8179E}"/>
              </a:ext>
            </a:extLst>
          </p:cNvPr>
          <p:cNvPicPr>
            <a:picLocks noChangeAspect="1"/>
          </p:cNvPicPr>
          <p:nvPr/>
        </p:nvPicPr>
        <p:blipFill>
          <a:blip r:embed="rId19"/>
          <a:stretch>
            <a:fillRect/>
          </a:stretch>
        </p:blipFill>
        <p:spPr>
          <a:xfrm>
            <a:off x="13332" y="-24767"/>
            <a:ext cx="7753350" cy="6638925"/>
          </a:xfrm>
          <a:prstGeom prst="rect">
            <a:avLst/>
          </a:prstGeom>
        </p:spPr>
      </p:pic>
      <p:pic>
        <p:nvPicPr>
          <p:cNvPr id="50" name="Picture 49">
            <a:extLst>
              <a:ext uri="{FF2B5EF4-FFF2-40B4-BE49-F238E27FC236}">
                <a16:creationId xmlns:a16="http://schemas.microsoft.com/office/drawing/2014/main" id="{01F9A2B7-030E-AE9A-67CC-9A45D49919A9}"/>
              </a:ext>
            </a:extLst>
          </p:cNvPr>
          <p:cNvPicPr>
            <a:picLocks noChangeAspect="1"/>
          </p:cNvPicPr>
          <p:nvPr/>
        </p:nvPicPr>
        <p:blipFill>
          <a:blip r:embed="rId20"/>
          <a:stretch>
            <a:fillRect/>
          </a:stretch>
        </p:blipFill>
        <p:spPr>
          <a:xfrm>
            <a:off x="2478" y="925502"/>
            <a:ext cx="2238375" cy="3486150"/>
          </a:xfrm>
          <a:prstGeom prst="rect">
            <a:avLst/>
          </a:prstGeom>
        </p:spPr>
      </p:pic>
      <p:pic>
        <p:nvPicPr>
          <p:cNvPr id="52" name="Picture 51">
            <a:extLst>
              <a:ext uri="{FF2B5EF4-FFF2-40B4-BE49-F238E27FC236}">
                <a16:creationId xmlns:a16="http://schemas.microsoft.com/office/drawing/2014/main" id="{B0B442F3-89E2-E361-B9DB-369B0219D27D}"/>
              </a:ext>
            </a:extLst>
          </p:cNvPr>
          <p:cNvPicPr>
            <a:picLocks noChangeAspect="1"/>
          </p:cNvPicPr>
          <p:nvPr/>
        </p:nvPicPr>
        <p:blipFill>
          <a:blip r:embed="rId21"/>
          <a:stretch>
            <a:fillRect/>
          </a:stretch>
        </p:blipFill>
        <p:spPr>
          <a:xfrm>
            <a:off x="2039852" y="937806"/>
            <a:ext cx="2600325" cy="2943225"/>
          </a:xfrm>
          <a:prstGeom prst="rect">
            <a:avLst/>
          </a:prstGeom>
        </p:spPr>
      </p:pic>
      <p:grpSp>
        <p:nvGrpSpPr>
          <p:cNvPr id="3" name="Group 2">
            <a:extLst>
              <a:ext uri="{FF2B5EF4-FFF2-40B4-BE49-F238E27FC236}">
                <a16:creationId xmlns:a16="http://schemas.microsoft.com/office/drawing/2014/main" id="{803CFC1D-AA5D-BF42-382C-C1AE59B5D579}"/>
              </a:ext>
            </a:extLst>
          </p:cNvPr>
          <p:cNvGrpSpPr/>
          <p:nvPr/>
        </p:nvGrpSpPr>
        <p:grpSpPr>
          <a:xfrm>
            <a:off x="5024057" y="4468223"/>
            <a:ext cx="2160000" cy="2160000"/>
            <a:chOff x="5016000" y="2349000"/>
            <a:chExt cx="2160000" cy="2160000"/>
          </a:xfrm>
        </p:grpSpPr>
        <p:sp>
          <p:nvSpPr>
            <p:cNvPr id="5" name="Oval 4">
              <a:extLst>
                <a:ext uri="{FF2B5EF4-FFF2-40B4-BE49-F238E27FC236}">
                  <a16:creationId xmlns:a16="http://schemas.microsoft.com/office/drawing/2014/main" id="{799F9C37-1546-A445-13D6-E8FEE8DB1498}"/>
                </a:ext>
              </a:extLst>
            </p:cNvPr>
            <p:cNvSpPr/>
            <p:nvPr/>
          </p:nvSpPr>
          <p:spPr>
            <a:xfrm>
              <a:off x="5016000" y="2349000"/>
              <a:ext cx="2160000" cy="216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1A899E0-5697-2276-9E1B-27F3AD01E61D}"/>
                </a:ext>
              </a:extLst>
            </p:cNvPr>
            <p:cNvSpPr txBox="1"/>
            <p:nvPr/>
          </p:nvSpPr>
          <p:spPr>
            <a:xfrm>
              <a:off x="5016000" y="2921168"/>
              <a:ext cx="2160000" cy="1015663"/>
            </a:xfrm>
            <a:prstGeom prst="rect">
              <a:avLst/>
            </a:prstGeom>
            <a:noFill/>
          </p:spPr>
          <p:txBody>
            <a:bodyPr wrap="square" rtlCol="0">
              <a:spAutoFit/>
            </a:bodyPr>
            <a:lstStyle/>
            <a:p>
              <a:pPr algn="ctr"/>
              <a:r>
                <a:rPr lang="en-GB" sz="2000" dirty="0">
                  <a:solidFill>
                    <a:schemeClr val="bg1"/>
                  </a:solidFill>
                </a:rPr>
                <a:t>What we choose to eat affects our health </a:t>
              </a:r>
            </a:p>
          </p:txBody>
        </p:sp>
      </p:grpSp>
      <p:sp>
        <p:nvSpPr>
          <p:cNvPr id="54" name="TextBox 53">
            <a:extLst>
              <a:ext uri="{FF2B5EF4-FFF2-40B4-BE49-F238E27FC236}">
                <a16:creationId xmlns:a16="http://schemas.microsoft.com/office/drawing/2014/main" id="{CF624056-C1F4-95B1-F10B-8F30C7B86296}"/>
              </a:ext>
            </a:extLst>
          </p:cNvPr>
          <p:cNvSpPr txBox="1"/>
          <p:nvPr/>
        </p:nvSpPr>
        <p:spPr>
          <a:xfrm>
            <a:off x="5024057" y="4686448"/>
            <a:ext cx="2160000" cy="707886"/>
          </a:xfrm>
          <a:prstGeom prst="rect">
            <a:avLst/>
          </a:prstGeom>
          <a:solidFill>
            <a:schemeClr val="accent6">
              <a:lumMod val="75000"/>
            </a:schemeClr>
          </a:solidFill>
        </p:spPr>
        <p:txBody>
          <a:bodyPr wrap="square" rtlCol="0">
            <a:spAutoFit/>
          </a:bodyPr>
          <a:lstStyle/>
          <a:p>
            <a:pPr algn="ctr"/>
            <a:r>
              <a:rPr lang="en-GB" sz="2000" dirty="0">
                <a:solidFill>
                  <a:schemeClr val="bg1"/>
                </a:solidFill>
              </a:rPr>
              <a:t>How much money we have</a:t>
            </a:r>
          </a:p>
        </p:txBody>
      </p:sp>
      <p:sp>
        <p:nvSpPr>
          <p:cNvPr id="55" name="TextBox 54">
            <a:extLst>
              <a:ext uri="{FF2B5EF4-FFF2-40B4-BE49-F238E27FC236}">
                <a16:creationId xmlns:a16="http://schemas.microsoft.com/office/drawing/2014/main" id="{542E502C-179D-37A8-02EF-0FD6859885BE}"/>
              </a:ext>
            </a:extLst>
          </p:cNvPr>
          <p:cNvSpPr txBox="1"/>
          <p:nvPr/>
        </p:nvSpPr>
        <p:spPr>
          <a:xfrm>
            <a:off x="5024057" y="3002068"/>
            <a:ext cx="2160000" cy="1015663"/>
          </a:xfrm>
          <a:prstGeom prst="rect">
            <a:avLst/>
          </a:prstGeom>
          <a:solidFill>
            <a:schemeClr val="accent6">
              <a:lumMod val="75000"/>
            </a:schemeClr>
          </a:solidFill>
        </p:spPr>
        <p:txBody>
          <a:bodyPr wrap="square" rtlCol="0">
            <a:spAutoFit/>
          </a:bodyPr>
          <a:lstStyle/>
          <a:p>
            <a:pPr algn="ctr"/>
            <a:r>
              <a:rPr lang="en-GB" sz="2000" dirty="0">
                <a:solidFill>
                  <a:schemeClr val="bg1"/>
                </a:solidFill>
              </a:rPr>
              <a:t>How much time and capacity our family has</a:t>
            </a:r>
          </a:p>
        </p:txBody>
      </p:sp>
      <p:sp>
        <p:nvSpPr>
          <p:cNvPr id="56" name="TextBox 55">
            <a:extLst>
              <a:ext uri="{FF2B5EF4-FFF2-40B4-BE49-F238E27FC236}">
                <a16:creationId xmlns:a16="http://schemas.microsoft.com/office/drawing/2014/main" id="{CF0EDBA2-30E5-814E-75EB-E05A01063D8F}"/>
              </a:ext>
            </a:extLst>
          </p:cNvPr>
          <p:cNvSpPr txBox="1"/>
          <p:nvPr/>
        </p:nvSpPr>
        <p:spPr>
          <a:xfrm>
            <a:off x="5024057" y="4010063"/>
            <a:ext cx="2160000" cy="707886"/>
          </a:xfrm>
          <a:prstGeom prst="rect">
            <a:avLst/>
          </a:prstGeom>
          <a:solidFill>
            <a:schemeClr val="accent6">
              <a:lumMod val="75000"/>
            </a:schemeClr>
          </a:solidFill>
        </p:spPr>
        <p:txBody>
          <a:bodyPr wrap="square" rtlCol="0">
            <a:spAutoFit/>
          </a:bodyPr>
          <a:lstStyle/>
          <a:p>
            <a:pPr algn="ctr"/>
            <a:r>
              <a:rPr lang="en-GB" sz="2000" dirty="0">
                <a:solidFill>
                  <a:schemeClr val="bg1"/>
                </a:solidFill>
              </a:rPr>
              <a:t>Nearby food options</a:t>
            </a:r>
          </a:p>
        </p:txBody>
      </p:sp>
      <p:sp>
        <p:nvSpPr>
          <p:cNvPr id="57" name="TextBox 56">
            <a:extLst>
              <a:ext uri="{FF2B5EF4-FFF2-40B4-BE49-F238E27FC236}">
                <a16:creationId xmlns:a16="http://schemas.microsoft.com/office/drawing/2014/main" id="{B957760C-4B3B-B811-D4EE-C41736337E29}"/>
              </a:ext>
            </a:extLst>
          </p:cNvPr>
          <p:cNvSpPr txBox="1"/>
          <p:nvPr/>
        </p:nvSpPr>
        <p:spPr>
          <a:xfrm>
            <a:off x="5024057" y="2312272"/>
            <a:ext cx="2160000" cy="707886"/>
          </a:xfrm>
          <a:prstGeom prst="rect">
            <a:avLst/>
          </a:prstGeom>
          <a:solidFill>
            <a:schemeClr val="accent6">
              <a:lumMod val="75000"/>
            </a:schemeClr>
          </a:solidFill>
        </p:spPr>
        <p:txBody>
          <a:bodyPr wrap="square" rtlCol="0">
            <a:spAutoFit/>
          </a:bodyPr>
          <a:lstStyle/>
          <a:p>
            <a:pPr algn="ctr"/>
            <a:r>
              <a:rPr lang="en-GB" sz="2000" dirty="0">
                <a:solidFill>
                  <a:schemeClr val="bg1"/>
                </a:solidFill>
              </a:rPr>
              <a:t>Special offers &amp; promotions</a:t>
            </a:r>
          </a:p>
        </p:txBody>
      </p:sp>
      <p:sp>
        <p:nvSpPr>
          <p:cNvPr id="58" name="TextBox 57">
            <a:extLst>
              <a:ext uri="{FF2B5EF4-FFF2-40B4-BE49-F238E27FC236}">
                <a16:creationId xmlns:a16="http://schemas.microsoft.com/office/drawing/2014/main" id="{5A72878D-7BDD-D3E3-046D-B1443A2FBB87}"/>
              </a:ext>
            </a:extLst>
          </p:cNvPr>
          <p:cNvSpPr txBox="1"/>
          <p:nvPr/>
        </p:nvSpPr>
        <p:spPr>
          <a:xfrm>
            <a:off x="5024057" y="1609925"/>
            <a:ext cx="2160000" cy="707886"/>
          </a:xfrm>
          <a:prstGeom prst="rect">
            <a:avLst/>
          </a:prstGeom>
          <a:solidFill>
            <a:schemeClr val="accent6">
              <a:lumMod val="75000"/>
            </a:schemeClr>
          </a:solidFill>
        </p:spPr>
        <p:txBody>
          <a:bodyPr wrap="square" rtlCol="0">
            <a:spAutoFit/>
          </a:bodyPr>
          <a:lstStyle/>
          <a:p>
            <a:pPr algn="ctr"/>
            <a:r>
              <a:rPr lang="en-GB" sz="2000" dirty="0">
                <a:solidFill>
                  <a:schemeClr val="bg1"/>
                </a:solidFill>
              </a:rPr>
              <a:t>Information about food </a:t>
            </a:r>
          </a:p>
        </p:txBody>
      </p:sp>
      <p:sp>
        <p:nvSpPr>
          <p:cNvPr id="59" name="TextBox 58">
            <a:extLst>
              <a:ext uri="{FF2B5EF4-FFF2-40B4-BE49-F238E27FC236}">
                <a16:creationId xmlns:a16="http://schemas.microsoft.com/office/drawing/2014/main" id="{EC1089D6-A12F-9EBC-E813-D4ED5DED6A92}"/>
              </a:ext>
            </a:extLst>
          </p:cNvPr>
          <p:cNvSpPr txBox="1"/>
          <p:nvPr/>
        </p:nvSpPr>
        <p:spPr>
          <a:xfrm>
            <a:off x="5024057" y="1215354"/>
            <a:ext cx="2160000" cy="400110"/>
          </a:xfrm>
          <a:prstGeom prst="rect">
            <a:avLst/>
          </a:prstGeom>
          <a:solidFill>
            <a:schemeClr val="accent6">
              <a:lumMod val="75000"/>
            </a:schemeClr>
          </a:solidFill>
        </p:spPr>
        <p:txBody>
          <a:bodyPr wrap="square" rtlCol="0">
            <a:spAutoFit/>
          </a:bodyPr>
          <a:lstStyle/>
          <a:p>
            <a:pPr algn="ctr"/>
            <a:r>
              <a:rPr lang="en-GB" sz="2000" dirty="0">
                <a:solidFill>
                  <a:schemeClr val="bg1"/>
                </a:solidFill>
              </a:rPr>
              <a:t>What is in food</a:t>
            </a:r>
          </a:p>
        </p:txBody>
      </p:sp>
      <p:sp>
        <p:nvSpPr>
          <p:cNvPr id="60" name="TextBox 59">
            <a:extLst>
              <a:ext uri="{FF2B5EF4-FFF2-40B4-BE49-F238E27FC236}">
                <a16:creationId xmlns:a16="http://schemas.microsoft.com/office/drawing/2014/main" id="{7030E40E-7BAB-CF1C-0B6E-EBE7CB67A95D}"/>
              </a:ext>
            </a:extLst>
          </p:cNvPr>
          <p:cNvSpPr txBox="1"/>
          <p:nvPr/>
        </p:nvSpPr>
        <p:spPr>
          <a:xfrm>
            <a:off x="7169716" y="1215354"/>
            <a:ext cx="2160000" cy="707886"/>
          </a:xfrm>
          <a:prstGeom prst="rect">
            <a:avLst/>
          </a:prstGeom>
          <a:solidFill>
            <a:schemeClr val="accent6">
              <a:lumMod val="75000"/>
            </a:schemeClr>
          </a:solidFill>
        </p:spPr>
        <p:txBody>
          <a:bodyPr wrap="square" rtlCol="0">
            <a:spAutoFit/>
          </a:bodyPr>
          <a:lstStyle/>
          <a:p>
            <a:pPr algn="ctr"/>
            <a:r>
              <a:rPr lang="en-GB" sz="2000" dirty="0">
                <a:solidFill>
                  <a:schemeClr val="bg1"/>
                </a:solidFill>
              </a:rPr>
              <a:t>Regulation &amp; legislation </a:t>
            </a:r>
          </a:p>
        </p:txBody>
      </p:sp>
      <p:sp>
        <p:nvSpPr>
          <p:cNvPr id="61" name="TextBox 60">
            <a:extLst>
              <a:ext uri="{FF2B5EF4-FFF2-40B4-BE49-F238E27FC236}">
                <a16:creationId xmlns:a16="http://schemas.microsoft.com/office/drawing/2014/main" id="{E61162DC-4E2D-4B57-0911-64390D222FC9}"/>
              </a:ext>
            </a:extLst>
          </p:cNvPr>
          <p:cNvSpPr txBox="1"/>
          <p:nvPr/>
        </p:nvSpPr>
        <p:spPr>
          <a:xfrm>
            <a:off x="2878399" y="1215354"/>
            <a:ext cx="2160000" cy="400110"/>
          </a:xfrm>
          <a:prstGeom prst="rect">
            <a:avLst/>
          </a:prstGeom>
          <a:solidFill>
            <a:schemeClr val="accent6">
              <a:lumMod val="75000"/>
            </a:schemeClr>
          </a:solidFill>
        </p:spPr>
        <p:txBody>
          <a:bodyPr wrap="square" rtlCol="0">
            <a:spAutoFit/>
          </a:bodyPr>
          <a:lstStyle/>
          <a:p>
            <a:pPr algn="ctr"/>
            <a:r>
              <a:rPr lang="en-GB" sz="2000" dirty="0">
                <a:solidFill>
                  <a:schemeClr val="bg1"/>
                </a:solidFill>
              </a:rPr>
              <a:t>Power &amp; money</a:t>
            </a:r>
          </a:p>
        </p:txBody>
      </p:sp>
      <p:sp>
        <p:nvSpPr>
          <p:cNvPr id="62" name="TextBox 61">
            <a:extLst>
              <a:ext uri="{FF2B5EF4-FFF2-40B4-BE49-F238E27FC236}">
                <a16:creationId xmlns:a16="http://schemas.microsoft.com/office/drawing/2014/main" id="{67B47842-D836-A00E-C4CD-FD7470B1D71A}"/>
              </a:ext>
            </a:extLst>
          </p:cNvPr>
          <p:cNvSpPr txBox="1"/>
          <p:nvPr/>
        </p:nvSpPr>
        <p:spPr>
          <a:xfrm>
            <a:off x="2885026" y="1579299"/>
            <a:ext cx="2160000" cy="400110"/>
          </a:xfrm>
          <a:prstGeom prst="rect">
            <a:avLst/>
          </a:prstGeom>
          <a:solidFill>
            <a:schemeClr val="accent6">
              <a:lumMod val="75000"/>
            </a:schemeClr>
          </a:solidFill>
        </p:spPr>
        <p:txBody>
          <a:bodyPr wrap="square" rtlCol="0">
            <a:spAutoFit/>
          </a:bodyPr>
          <a:lstStyle/>
          <a:p>
            <a:pPr algn="ctr"/>
            <a:r>
              <a:rPr lang="en-GB" sz="2000" dirty="0">
                <a:solidFill>
                  <a:schemeClr val="bg1"/>
                </a:solidFill>
              </a:rPr>
              <a:t>Advertising </a:t>
            </a:r>
          </a:p>
        </p:txBody>
      </p:sp>
      <p:sp>
        <p:nvSpPr>
          <p:cNvPr id="63" name="TextBox 62">
            <a:extLst>
              <a:ext uri="{FF2B5EF4-FFF2-40B4-BE49-F238E27FC236}">
                <a16:creationId xmlns:a16="http://schemas.microsoft.com/office/drawing/2014/main" id="{DC9C0752-76EE-A75A-078B-767742F5C1BC}"/>
              </a:ext>
            </a:extLst>
          </p:cNvPr>
          <p:cNvSpPr txBox="1"/>
          <p:nvPr/>
        </p:nvSpPr>
        <p:spPr>
          <a:xfrm>
            <a:off x="578970" y="2934228"/>
            <a:ext cx="2160000" cy="1323439"/>
          </a:xfrm>
          <a:prstGeom prst="rect">
            <a:avLst/>
          </a:prstGeom>
          <a:solidFill>
            <a:schemeClr val="accent6">
              <a:lumMod val="75000"/>
            </a:schemeClr>
          </a:solidFill>
        </p:spPr>
        <p:txBody>
          <a:bodyPr wrap="square" rtlCol="0">
            <a:spAutoFit/>
          </a:bodyPr>
          <a:lstStyle/>
          <a:p>
            <a:pPr algn="ctr"/>
            <a:r>
              <a:rPr lang="en-GB" sz="2000" dirty="0">
                <a:solidFill>
                  <a:schemeClr val="bg1"/>
                </a:solidFill>
              </a:rPr>
              <a:t>ideas about ‘normal’ and ‘healthy’ body sizes</a:t>
            </a:r>
          </a:p>
        </p:txBody>
      </p:sp>
      <p:sp>
        <p:nvSpPr>
          <p:cNvPr id="1024" name="TextBox 1023">
            <a:extLst>
              <a:ext uri="{FF2B5EF4-FFF2-40B4-BE49-F238E27FC236}">
                <a16:creationId xmlns:a16="http://schemas.microsoft.com/office/drawing/2014/main" id="{DDD4472A-C8F8-4EDC-9B8F-9CD0E2CD5030}"/>
              </a:ext>
            </a:extLst>
          </p:cNvPr>
          <p:cNvSpPr txBox="1"/>
          <p:nvPr/>
        </p:nvSpPr>
        <p:spPr>
          <a:xfrm>
            <a:off x="8910309" y="3232768"/>
            <a:ext cx="2160000" cy="400110"/>
          </a:xfrm>
          <a:prstGeom prst="rect">
            <a:avLst/>
          </a:prstGeom>
          <a:solidFill>
            <a:schemeClr val="accent6">
              <a:lumMod val="75000"/>
            </a:schemeClr>
          </a:solidFill>
        </p:spPr>
        <p:txBody>
          <a:bodyPr wrap="square" rtlCol="0">
            <a:spAutoFit/>
          </a:bodyPr>
          <a:lstStyle/>
          <a:p>
            <a:pPr algn="ctr"/>
            <a:r>
              <a:rPr lang="en-GB" sz="2000" dirty="0">
                <a:solidFill>
                  <a:schemeClr val="bg1"/>
                </a:solidFill>
              </a:rPr>
              <a:t>Taxes on foods</a:t>
            </a:r>
          </a:p>
        </p:txBody>
      </p:sp>
      <p:sp>
        <p:nvSpPr>
          <p:cNvPr id="1025" name="TextBox 1024">
            <a:extLst>
              <a:ext uri="{FF2B5EF4-FFF2-40B4-BE49-F238E27FC236}">
                <a16:creationId xmlns:a16="http://schemas.microsoft.com/office/drawing/2014/main" id="{0331AF1E-EBC0-E0EE-FED0-D3397B4B6A24}"/>
              </a:ext>
            </a:extLst>
          </p:cNvPr>
          <p:cNvSpPr txBox="1"/>
          <p:nvPr/>
        </p:nvSpPr>
        <p:spPr>
          <a:xfrm>
            <a:off x="1266016" y="4234228"/>
            <a:ext cx="2160000" cy="707886"/>
          </a:xfrm>
          <a:prstGeom prst="rect">
            <a:avLst/>
          </a:prstGeom>
          <a:solidFill>
            <a:schemeClr val="accent6">
              <a:lumMod val="75000"/>
            </a:schemeClr>
          </a:solidFill>
        </p:spPr>
        <p:txBody>
          <a:bodyPr wrap="square" rtlCol="0">
            <a:spAutoFit/>
          </a:bodyPr>
          <a:lstStyle/>
          <a:p>
            <a:pPr algn="ctr"/>
            <a:r>
              <a:rPr lang="en-GB" sz="2000" dirty="0">
                <a:solidFill>
                  <a:schemeClr val="bg1"/>
                </a:solidFill>
              </a:rPr>
              <a:t>What our friends and family eat</a:t>
            </a:r>
          </a:p>
        </p:txBody>
      </p:sp>
      <p:sp>
        <p:nvSpPr>
          <p:cNvPr id="1027" name="TextBox 1026">
            <a:extLst>
              <a:ext uri="{FF2B5EF4-FFF2-40B4-BE49-F238E27FC236}">
                <a16:creationId xmlns:a16="http://schemas.microsoft.com/office/drawing/2014/main" id="{963600C6-8F21-4556-3FBF-6A4B17B66338}"/>
              </a:ext>
            </a:extLst>
          </p:cNvPr>
          <p:cNvSpPr txBox="1"/>
          <p:nvPr/>
        </p:nvSpPr>
        <p:spPr>
          <a:xfrm>
            <a:off x="1837855" y="1932496"/>
            <a:ext cx="2160000" cy="1015663"/>
          </a:xfrm>
          <a:prstGeom prst="rect">
            <a:avLst/>
          </a:prstGeom>
          <a:solidFill>
            <a:schemeClr val="accent6">
              <a:lumMod val="75000"/>
            </a:schemeClr>
          </a:solidFill>
        </p:spPr>
        <p:txBody>
          <a:bodyPr wrap="square" rtlCol="0">
            <a:spAutoFit/>
          </a:bodyPr>
          <a:lstStyle/>
          <a:p>
            <a:pPr algn="ctr"/>
            <a:r>
              <a:rPr lang="en-GB" sz="2000" dirty="0">
                <a:solidFill>
                  <a:schemeClr val="bg1"/>
                </a:solidFill>
              </a:rPr>
              <a:t>What people on social media, tv, films etc eat</a:t>
            </a:r>
          </a:p>
        </p:txBody>
      </p:sp>
      <p:sp>
        <p:nvSpPr>
          <p:cNvPr id="1028" name="TextBox 1027">
            <a:extLst>
              <a:ext uri="{FF2B5EF4-FFF2-40B4-BE49-F238E27FC236}">
                <a16:creationId xmlns:a16="http://schemas.microsoft.com/office/drawing/2014/main" id="{FA91483E-FF23-CFAA-CE2F-749721573812}"/>
              </a:ext>
            </a:extLst>
          </p:cNvPr>
          <p:cNvSpPr txBox="1"/>
          <p:nvPr/>
        </p:nvSpPr>
        <p:spPr>
          <a:xfrm>
            <a:off x="9715464" y="2271632"/>
            <a:ext cx="2160000" cy="1015663"/>
          </a:xfrm>
          <a:prstGeom prst="rect">
            <a:avLst/>
          </a:prstGeom>
          <a:solidFill>
            <a:schemeClr val="accent6">
              <a:lumMod val="75000"/>
            </a:schemeClr>
          </a:solidFill>
        </p:spPr>
        <p:txBody>
          <a:bodyPr wrap="square" rtlCol="0">
            <a:spAutoFit/>
          </a:bodyPr>
          <a:lstStyle/>
          <a:p>
            <a:pPr algn="ctr"/>
            <a:r>
              <a:rPr lang="en-GB" sz="2000" dirty="0">
                <a:solidFill>
                  <a:schemeClr val="bg1"/>
                </a:solidFill>
              </a:rPr>
              <a:t>Pay &amp; conditions for people growing and making food</a:t>
            </a:r>
          </a:p>
        </p:txBody>
      </p:sp>
      <p:sp>
        <p:nvSpPr>
          <p:cNvPr id="1029" name="TextBox 1028">
            <a:extLst>
              <a:ext uri="{FF2B5EF4-FFF2-40B4-BE49-F238E27FC236}">
                <a16:creationId xmlns:a16="http://schemas.microsoft.com/office/drawing/2014/main" id="{DA31466E-A341-6725-DE43-C924A047DBEB}"/>
              </a:ext>
            </a:extLst>
          </p:cNvPr>
          <p:cNvSpPr txBox="1"/>
          <p:nvPr/>
        </p:nvSpPr>
        <p:spPr>
          <a:xfrm>
            <a:off x="8794763" y="1876848"/>
            <a:ext cx="2160000" cy="400110"/>
          </a:xfrm>
          <a:prstGeom prst="rect">
            <a:avLst/>
          </a:prstGeom>
          <a:solidFill>
            <a:schemeClr val="accent6">
              <a:lumMod val="75000"/>
            </a:schemeClr>
          </a:solidFill>
        </p:spPr>
        <p:txBody>
          <a:bodyPr wrap="square" rtlCol="0">
            <a:spAutoFit/>
          </a:bodyPr>
          <a:lstStyle/>
          <a:p>
            <a:pPr algn="ctr"/>
            <a:r>
              <a:rPr lang="en-GB" sz="2000" dirty="0">
                <a:solidFill>
                  <a:schemeClr val="bg1"/>
                </a:solidFill>
              </a:rPr>
              <a:t>Trade policies</a:t>
            </a:r>
          </a:p>
        </p:txBody>
      </p:sp>
      <p:sp>
        <p:nvSpPr>
          <p:cNvPr id="1030" name="TextBox 1029">
            <a:extLst>
              <a:ext uri="{FF2B5EF4-FFF2-40B4-BE49-F238E27FC236}">
                <a16:creationId xmlns:a16="http://schemas.microsoft.com/office/drawing/2014/main" id="{62B24986-3DEA-06FB-0F70-9D98BBE59624}"/>
              </a:ext>
            </a:extLst>
          </p:cNvPr>
          <p:cNvSpPr txBox="1"/>
          <p:nvPr/>
        </p:nvSpPr>
        <p:spPr>
          <a:xfrm>
            <a:off x="8761778" y="4015832"/>
            <a:ext cx="2160000" cy="1323439"/>
          </a:xfrm>
          <a:prstGeom prst="rect">
            <a:avLst/>
          </a:prstGeom>
          <a:solidFill>
            <a:schemeClr val="accent6">
              <a:lumMod val="75000"/>
            </a:schemeClr>
          </a:solidFill>
        </p:spPr>
        <p:txBody>
          <a:bodyPr wrap="square" rtlCol="0">
            <a:spAutoFit/>
          </a:bodyPr>
          <a:lstStyle/>
          <a:p>
            <a:pPr algn="ctr"/>
            <a:r>
              <a:rPr lang="en-GB" sz="2000" dirty="0">
                <a:solidFill>
                  <a:schemeClr val="bg1"/>
                </a:solidFill>
              </a:rPr>
              <a:t>Definitions of problems – and therefore potential solutions</a:t>
            </a:r>
          </a:p>
        </p:txBody>
      </p:sp>
      <p:sp>
        <p:nvSpPr>
          <p:cNvPr id="53" name="TextBox 52">
            <a:extLst>
              <a:ext uri="{FF2B5EF4-FFF2-40B4-BE49-F238E27FC236}">
                <a16:creationId xmlns:a16="http://schemas.microsoft.com/office/drawing/2014/main" id="{EF86B266-F255-F50A-08C4-D43BDC71CCFF}"/>
              </a:ext>
            </a:extLst>
          </p:cNvPr>
          <p:cNvSpPr txBox="1"/>
          <p:nvPr/>
        </p:nvSpPr>
        <p:spPr>
          <a:xfrm>
            <a:off x="-61326" y="6111484"/>
            <a:ext cx="3440591" cy="461665"/>
          </a:xfrm>
          <a:prstGeom prst="rect">
            <a:avLst/>
          </a:prstGeom>
          <a:solidFill>
            <a:schemeClr val="bg1"/>
          </a:solidFill>
        </p:spPr>
        <p:txBody>
          <a:bodyPr wrap="square" rtlCol="0">
            <a:spAutoFit/>
          </a:bodyPr>
          <a:lstStyle/>
          <a:p>
            <a:r>
              <a:rPr lang="en-GB" sz="1200" dirty="0"/>
              <a:t>Image credits: </a:t>
            </a:r>
            <a:r>
              <a:rPr lang="en-GB" sz="1200" dirty="0">
                <a:hlinkClick r:id="rId22"/>
              </a:rPr>
              <a:t>The Food Foundation</a:t>
            </a:r>
            <a:r>
              <a:rPr lang="en-GB" sz="1200" dirty="0"/>
              <a:t>, </a:t>
            </a:r>
            <a:r>
              <a:rPr lang="en-GB" sz="1200" dirty="0">
                <a:hlinkClick r:id="rId23"/>
              </a:rPr>
              <a:t>Bite Back 2030</a:t>
            </a:r>
            <a:r>
              <a:rPr lang="en-GB" sz="1200" dirty="0"/>
              <a:t>,</a:t>
            </a:r>
            <a:r>
              <a:rPr lang="en-GB" sz="1200" dirty="0">
                <a:hlinkClick r:id="rId6"/>
              </a:rPr>
              <a:t> Healthy Societies 2030</a:t>
            </a:r>
            <a:endParaRPr lang="en-GB" sz="1200" dirty="0"/>
          </a:p>
        </p:txBody>
      </p:sp>
    </p:spTree>
    <p:extLst>
      <p:ext uri="{BB962C8B-B14F-4D97-AF65-F5344CB8AC3E}">
        <p14:creationId xmlns:p14="http://schemas.microsoft.com/office/powerpoint/2010/main" val="175509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1+#ppt_w/2"/>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0-#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additive="base">
                                        <p:cTn id="38" dur="500" fill="hold"/>
                                        <p:tgtEl>
                                          <p:spTgt spid="1026"/>
                                        </p:tgtEl>
                                        <p:attrNameLst>
                                          <p:attrName>ppt_x</p:attrName>
                                        </p:attrNameLst>
                                      </p:cBhvr>
                                      <p:tavLst>
                                        <p:tav tm="0">
                                          <p:val>
                                            <p:strVal val="#ppt_x"/>
                                          </p:val>
                                        </p:tav>
                                        <p:tav tm="100000">
                                          <p:val>
                                            <p:strVal val="#ppt_x"/>
                                          </p:val>
                                        </p:tav>
                                      </p:tavLst>
                                    </p:anim>
                                    <p:anim calcmode="lin" valueType="num">
                                      <p:cBhvr additive="base">
                                        <p:cTn id="39" dur="500" fill="hold"/>
                                        <p:tgtEl>
                                          <p:spTgt spid="1026"/>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0-#ppt_w/2"/>
                                          </p:val>
                                        </p:tav>
                                        <p:tav tm="100000">
                                          <p:val>
                                            <p:strVal val="#ppt_x"/>
                                          </p:val>
                                        </p:tav>
                                      </p:tavLst>
                                    </p:anim>
                                    <p:anim calcmode="lin" valueType="num">
                                      <p:cBhvr additive="base">
                                        <p:cTn id="48" dur="500" fill="hold"/>
                                        <p:tgtEl>
                                          <p:spTgt spid="52"/>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0-#ppt_w/2"/>
                                          </p:val>
                                        </p:tav>
                                        <p:tav tm="100000">
                                          <p:val>
                                            <p:strVal val="#ppt_x"/>
                                          </p:val>
                                        </p:tav>
                                      </p:tavLst>
                                    </p:anim>
                                    <p:anim calcmode="lin" valueType="num">
                                      <p:cBhvr additive="base">
                                        <p:cTn id="52" dur="500" fill="hold"/>
                                        <p:tgtEl>
                                          <p:spTgt spid="50"/>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ppt_x"/>
                                          </p:val>
                                        </p:tav>
                                        <p:tav tm="100000">
                                          <p:val>
                                            <p:strVal val="#ppt_x"/>
                                          </p:val>
                                        </p:tav>
                                      </p:tavLst>
                                    </p:anim>
                                    <p:anim calcmode="lin" valueType="num">
                                      <p:cBhvr additive="base">
                                        <p:cTn id="65" dur="500" fill="hold"/>
                                        <p:tgtEl>
                                          <p:spTgt spid="48"/>
                                        </p:tgtEl>
                                        <p:attrNameLst>
                                          <p:attrName>ppt_y</p:attrName>
                                        </p:attrNameLst>
                                      </p:cBhvr>
                                      <p:tavLst>
                                        <p:tav tm="0">
                                          <p:val>
                                            <p:strVal val="1+#ppt_h/2"/>
                                          </p:val>
                                        </p:tav>
                                        <p:tav tm="100000">
                                          <p:val>
                                            <p:strVal val="#ppt_y"/>
                                          </p:val>
                                        </p:tav>
                                      </p:tavLst>
                                    </p:anim>
                                  </p:childTnLst>
                                </p:cTn>
                              </p:par>
                            </p:childTnLst>
                          </p:cTn>
                        </p:par>
                        <p:par>
                          <p:cTn id="66" fill="hold">
                            <p:stCondLst>
                              <p:cond delay="500"/>
                            </p:stCondLst>
                            <p:childTnLst>
                              <p:par>
                                <p:cTn id="67" presetID="1" presetClass="entr" presetSubtype="0" fill="hold" grpId="0" nodeType="after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26" presetClass="emph" presetSubtype="0" fill="hold" grpId="1" nodeType="withEffect">
                                  <p:stCondLst>
                                    <p:cond delay="0"/>
                                  </p:stCondLst>
                                  <p:childTnLst>
                                    <p:animEffect transition="out" filter="fade">
                                      <p:cBhvr>
                                        <p:cTn id="70" dur="500" tmFilter="0, 0; .2, .5; .8, .5; 1, 0"/>
                                        <p:tgtEl>
                                          <p:spTgt spid="60"/>
                                        </p:tgtEl>
                                      </p:cBhvr>
                                    </p:animEffect>
                                    <p:animScale>
                                      <p:cBhvr>
                                        <p:cTn id="71" dur="250" autoRev="1" fill="hold"/>
                                        <p:tgtEl>
                                          <p:spTgt spid="60"/>
                                        </p:tgtEl>
                                      </p:cBhvr>
                                      <p:by x="105000" y="105000"/>
                                    </p:animScale>
                                  </p:childTnLst>
                                </p:cTn>
                              </p:par>
                              <p:par>
                                <p:cTn id="72" presetID="26" presetClass="emph" presetSubtype="0" fill="hold" grpId="1" nodeType="withEffect">
                                  <p:stCondLst>
                                    <p:cond delay="0"/>
                                  </p:stCondLst>
                                  <p:childTnLst>
                                    <p:animEffect transition="out" filter="fade">
                                      <p:cBhvr>
                                        <p:cTn id="73" dur="500" tmFilter="0, 0; .2, .5; .8, .5; 1, 0"/>
                                        <p:tgtEl>
                                          <p:spTgt spid="59"/>
                                        </p:tgtEl>
                                      </p:cBhvr>
                                    </p:animEffect>
                                    <p:animScale>
                                      <p:cBhvr>
                                        <p:cTn id="74" dur="250" autoRev="1" fill="hold"/>
                                        <p:tgtEl>
                                          <p:spTgt spid="59"/>
                                        </p:tgtEl>
                                      </p:cBhvr>
                                      <p:by x="105000" y="105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presetID="1" presetClass="entr" presetSubtype="0" fill="hold" grpId="0" nodeType="after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6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02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025"/>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02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102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02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59" grpId="1" animBg="1"/>
      <p:bldP spid="60" grpId="0" animBg="1"/>
      <p:bldP spid="60" grpId="1" animBg="1"/>
      <p:bldP spid="61" grpId="0" animBg="1"/>
      <p:bldP spid="62" grpId="0" animBg="1"/>
      <p:bldP spid="63" grpId="0" animBg="1"/>
      <p:bldP spid="1024" grpId="0" animBg="1"/>
      <p:bldP spid="1025" grpId="0" animBg="1"/>
      <p:bldP spid="1027" grpId="0" animBg="1"/>
      <p:bldP spid="1028" grpId="0" animBg="1"/>
      <p:bldP spid="1029" grpId="0" animBg="1"/>
      <p:bldP spid="10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id="{FF79FF02-FDBF-2ED9-A9D8-92FE6D3EF18F}"/>
              </a:ext>
            </a:extLst>
          </p:cNvPr>
          <p:cNvSpPr/>
          <p:nvPr/>
        </p:nvSpPr>
        <p:spPr>
          <a:xfrm>
            <a:off x="2453826" y="2897975"/>
            <a:ext cx="1260000" cy="1260000"/>
          </a:xfrm>
          <a:prstGeom prst="ellipse">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Reputation management</a:t>
            </a:r>
          </a:p>
        </p:txBody>
      </p:sp>
      <p:sp>
        <p:nvSpPr>
          <p:cNvPr id="2" name="Rectangle 1">
            <a:extLst>
              <a:ext uri="{FF2B5EF4-FFF2-40B4-BE49-F238E27FC236}">
                <a16:creationId xmlns:a16="http://schemas.microsoft.com/office/drawing/2014/main" id="{6F556B54-D4CD-4F56-81CB-14A6E15E7150}"/>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2B193ECF-A3A9-AB56-448D-14B41B99B287}"/>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pPr algn="ctr"/>
            <a:r>
              <a:rPr lang="en-GB" dirty="0"/>
              <a:t>How do Commercial Determinants affect health?</a:t>
            </a:r>
          </a:p>
        </p:txBody>
      </p:sp>
      <p:grpSp>
        <p:nvGrpSpPr>
          <p:cNvPr id="22" name="Group 21">
            <a:extLst>
              <a:ext uri="{FF2B5EF4-FFF2-40B4-BE49-F238E27FC236}">
                <a16:creationId xmlns:a16="http://schemas.microsoft.com/office/drawing/2014/main" id="{00FB5095-414C-6AB5-0493-2F2701147172}"/>
              </a:ext>
            </a:extLst>
          </p:cNvPr>
          <p:cNvGrpSpPr/>
          <p:nvPr/>
        </p:nvGrpSpPr>
        <p:grpSpPr>
          <a:xfrm>
            <a:off x="9648174" y="2390007"/>
            <a:ext cx="2160001" cy="2216080"/>
            <a:chOff x="5016000" y="2292920"/>
            <a:chExt cx="2160001" cy="2216080"/>
          </a:xfrm>
        </p:grpSpPr>
        <p:sp>
          <p:nvSpPr>
            <p:cNvPr id="23" name="Oval 22">
              <a:extLst>
                <a:ext uri="{FF2B5EF4-FFF2-40B4-BE49-F238E27FC236}">
                  <a16:creationId xmlns:a16="http://schemas.microsoft.com/office/drawing/2014/main" id="{5A1FB354-B28D-7FB2-BAEE-C620F26A1813}"/>
                </a:ext>
              </a:extLst>
            </p:cNvPr>
            <p:cNvSpPr/>
            <p:nvPr/>
          </p:nvSpPr>
          <p:spPr>
            <a:xfrm>
              <a:off x="5016000" y="2349000"/>
              <a:ext cx="2160000" cy="216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Users with solid fill">
              <a:extLst>
                <a:ext uri="{FF2B5EF4-FFF2-40B4-BE49-F238E27FC236}">
                  <a16:creationId xmlns:a16="http://schemas.microsoft.com/office/drawing/2014/main" id="{7CEB801F-4174-90C1-B055-AC1D497D89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6000" y="2292920"/>
              <a:ext cx="720000" cy="720000"/>
            </a:xfrm>
            <a:prstGeom prst="rect">
              <a:avLst/>
            </a:prstGeom>
          </p:spPr>
        </p:pic>
        <p:sp>
          <p:nvSpPr>
            <p:cNvPr id="25" name="TextBox 24">
              <a:extLst>
                <a:ext uri="{FF2B5EF4-FFF2-40B4-BE49-F238E27FC236}">
                  <a16:creationId xmlns:a16="http://schemas.microsoft.com/office/drawing/2014/main" id="{FCF41A81-D2B4-7512-D4CA-F42519894107}"/>
                </a:ext>
              </a:extLst>
            </p:cNvPr>
            <p:cNvSpPr txBox="1"/>
            <p:nvPr/>
          </p:nvSpPr>
          <p:spPr>
            <a:xfrm>
              <a:off x="5016001" y="3127285"/>
              <a:ext cx="2160000" cy="692497"/>
            </a:xfrm>
            <a:prstGeom prst="rect">
              <a:avLst/>
            </a:prstGeom>
            <a:noFill/>
          </p:spPr>
          <p:txBody>
            <a:bodyPr wrap="square" rtlCol="0">
              <a:spAutoFit/>
            </a:bodyPr>
            <a:lstStyle/>
            <a:p>
              <a:pPr algn="ctr"/>
              <a:r>
                <a:rPr lang="en-GB" sz="1400" dirty="0">
                  <a:solidFill>
                    <a:schemeClr val="bg1"/>
                  </a:solidFill>
                </a:rPr>
                <a:t>Early deaths and ill-health</a:t>
              </a:r>
            </a:p>
            <a:p>
              <a:pPr algn="ctr"/>
              <a:endParaRPr lang="en-GB" sz="1000" dirty="0">
                <a:solidFill>
                  <a:schemeClr val="bg1"/>
                </a:solidFill>
              </a:endParaRPr>
            </a:p>
            <a:p>
              <a:pPr algn="ctr"/>
              <a:r>
                <a:rPr lang="en-GB" sz="100" dirty="0">
                  <a:solidFill>
                    <a:schemeClr val="bg1"/>
                  </a:solidFill>
                </a:rPr>
                <a:t> </a:t>
              </a:r>
              <a:endParaRPr lang="en-GB" sz="1000" dirty="0">
                <a:solidFill>
                  <a:schemeClr val="bg1"/>
                </a:solidFill>
              </a:endParaRPr>
            </a:p>
            <a:p>
              <a:pPr algn="ctr"/>
              <a:r>
                <a:rPr lang="en-GB" sz="1400" dirty="0">
                  <a:solidFill>
                    <a:schemeClr val="bg1"/>
                  </a:solidFill>
                </a:rPr>
                <a:t>Inequalities </a:t>
              </a:r>
            </a:p>
          </p:txBody>
        </p:sp>
        <p:pic>
          <p:nvPicPr>
            <p:cNvPr id="26" name="Graphic 25" descr="Weights Uneven with solid fill">
              <a:extLst>
                <a:ext uri="{FF2B5EF4-FFF2-40B4-BE49-F238E27FC236}">
                  <a16:creationId xmlns:a16="http://schemas.microsoft.com/office/drawing/2014/main" id="{6BD0AC06-90C8-B5AF-E7E4-1ADDAAF5F6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0000" y="3871800"/>
              <a:ext cx="612000" cy="612000"/>
            </a:xfrm>
            <a:prstGeom prst="rect">
              <a:avLst/>
            </a:prstGeom>
          </p:spPr>
        </p:pic>
      </p:grpSp>
      <p:sp>
        <p:nvSpPr>
          <p:cNvPr id="27" name="TextBox 26">
            <a:extLst>
              <a:ext uri="{FF2B5EF4-FFF2-40B4-BE49-F238E27FC236}">
                <a16:creationId xmlns:a16="http://schemas.microsoft.com/office/drawing/2014/main" id="{5351E534-0198-4781-D384-A1EBA4079FBC}"/>
              </a:ext>
            </a:extLst>
          </p:cNvPr>
          <p:cNvSpPr txBox="1"/>
          <p:nvPr/>
        </p:nvSpPr>
        <p:spPr>
          <a:xfrm>
            <a:off x="3713826" y="1883091"/>
            <a:ext cx="5873846"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i="0" dirty="0">
                <a:solidFill>
                  <a:schemeClr val="accent6">
                    <a:lumMod val="75000"/>
                  </a:schemeClr>
                </a:solidFill>
                <a:effectLst/>
              </a:rPr>
              <a:t>Maximising use of harmful products</a:t>
            </a:r>
          </a:p>
        </p:txBody>
      </p:sp>
      <p:sp>
        <p:nvSpPr>
          <p:cNvPr id="29" name="Oval 28">
            <a:extLst>
              <a:ext uri="{FF2B5EF4-FFF2-40B4-BE49-F238E27FC236}">
                <a16:creationId xmlns:a16="http://schemas.microsoft.com/office/drawing/2014/main" id="{2748A522-3C5B-3A5A-6E7B-4DA78DF20B7E}"/>
              </a:ext>
            </a:extLst>
          </p:cNvPr>
          <p:cNvSpPr/>
          <p:nvPr/>
        </p:nvSpPr>
        <p:spPr>
          <a:xfrm>
            <a:off x="2543826" y="1947607"/>
            <a:ext cx="1080000" cy="1080000"/>
          </a:xfrm>
          <a:prstGeom prst="ellipse">
            <a:avLst/>
          </a:prstGeom>
          <a:solidFill>
            <a:srgbClr val="A9E2F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Political</a:t>
            </a:r>
          </a:p>
        </p:txBody>
      </p:sp>
      <p:sp>
        <p:nvSpPr>
          <p:cNvPr id="30" name="Oval 29">
            <a:extLst>
              <a:ext uri="{FF2B5EF4-FFF2-40B4-BE49-F238E27FC236}">
                <a16:creationId xmlns:a16="http://schemas.microsoft.com/office/drawing/2014/main" id="{CD1E9E11-6855-591A-13C6-B31C8340637A}"/>
              </a:ext>
            </a:extLst>
          </p:cNvPr>
          <p:cNvSpPr/>
          <p:nvPr/>
        </p:nvSpPr>
        <p:spPr>
          <a:xfrm>
            <a:off x="3369292" y="2516390"/>
            <a:ext cx="1080000" cy="1080000"/>
          </a:xfrm>
          <a:prstGeom prst="ellipse">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Scientific</a:t>
            </a:r>
          </a:p>
        </p:txBody>
      </p:sp>
      <p:sp>
        <p:nvSpPr>
          <p:cNvPr id="31" name="Oval 30">
            <a:extLst>
              <a:ext uri="{FF2B5EF4-FFF2-40B4-BE49-F238E27FC236}">
                <a16:creationId xmlns:a16="http://schemas.microsoft.com/office/drawing/2014/main" id="{932C0833-A1AD-6164-C28B-4A739F4FE982}"/>
              </a:ext>
            </a:extLst>
          </p:cNvPr>
          <p:cNvSpPr/>
          <p:nvPr/>
        </p:nvSpPr>
        <p:spPr>
          <a:xfrm>
            <a:off x="3369292" y="3406636"/>
            <a:ext cx="1080000" cy="1080000"/>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Marketing</a:t>
            </a:r>
          </a:p>
        </p:txBody>
      </p:sp>
      <p:sp>
        <p:nvSpPr>
          <p:cNvPr id="32" name="Oval 31">
            <a:extLst>
              <a:ext uri="{FF2B5EF4-FFF2-40B4-BE49-F238E27FC236}">
                <a16:creationId xmlns:a16="http://schemas.microsoft.com/office/drawing/2014/main" id="{FFB8DBCE-EBDF-7D00-0894-4EDEF04F2C48}"/>
              </a:ext>
            </a:extLst>
          </p:cNvPr>
          <p:cNvSpPr/>
          <p:nvPr/>
        </p:nvSpPr>
        <p:spPr>
          <a:xfrm>
            <a:off x="1715598" y="3373888"/>
            <a:ext cx="1116000" cy="1116000"/>
          </a:xfrm>
          <a:prstGeom prst="ellipse">
            <a:avLst/>
          </a:prstGeom>
          <a:solidFill>
            <a:srgbClr val="FF999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Labour &amp; employment</a:t>
            </a:r>
          </a:p>
        </p:txBody>
      </p:sp>
      <p:sp>
        <p:nvSpPr>
          <p:cNvPr id="33" name="Oval 32">
            <a:extLst>
              <a:ext uri="{FF2B5EF4-FFF2-40B4-BE49-F238E27FC236}">
                <a16:creationId xmlns:a16="http://schemas.microsoft.com/office/drawing/2014/main" id="{CE2C568B-1DFC-DA58-9E7F-D22E88CC19DC}"/>
              </a:ext>
            </a:extLst>
          </p:cNvPr>
          <p:cNvSpPr/>
          <p:nvPr/>
        </p:nvSpPr>
        <p:spPr>
          <a:xfrm>
            <a:off x="1719387" y="2516390"/>
            <a:ext cx="1080000" cy="1080000"/>
          </a:xfrm>
          <a:prstGeom prst="ellipse">
            <a:avLst/>
          </a:prstGeom>
          <a:solidFill>
            <a:srgbClr val="CCCCF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schemeClr val="tx1"/>
                </a:solidFill>
              </a:rPr>
              <a:t>Financial</a:t>
            </a:r>
          </a:p>
        </p:txBody>
      </p:sp>
      <p:sp>
        <p:nvSpPr>
          <p:cNvPr id="34" name="Oval 33">
            <a:extLst>
              <a:ext uri="{FF2B5EF4-FFF2-40B4-BE49-F238E27FC236}">
                <a16:creationId xmlns:a16="http://schemas.microsoft.com/office/drawing/2014/main" id="{B480FF51-B0ED-992B-8444-483531D30CF0}"/>
              </a:ext>
            </a:extLst>
          </p:cNvPr>
          <p:cNvSpPr/>
          <p:nvPr/>
        </p:nvSpPr>
        <p:spPr>
          <a:xfrm>
            <a:off x="2525826" y="3999557"/>
            <a:ext cx="1116000" cy="1116000"/>
          </a:xfrm>
          <a:prstGeom prst="ellipse">
            <a:avLst/>
          </a:prstGeom>
          <a:solidFill>
            <a:schemeClr val="accent6">
              <a:lumMod val="40000"/>
              <a:lumOff val="6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solidFill>
                  <a:schemeClr val="tx1"/>
                </a:solidFill>
              </a:rPr>
              <a:t>Supply chain &amp; waste</a:t>
            </a:r>
          </a:p>
        </p:txBody>
      </p:sp>
      <p:sp>
        <p:nvSpPr>
          <p:cNvPr id="35" name="TextBox 34">
            <a:extLst>
              <a:ext uri="{FF2B5EF4-FFF2-40B4-BE49-F238E27FC236}">
                <a16:creationId xmlns:a16="http://schemas.microsoft.com/office/drawing/2014/main" id="{4DE514A6-E46A-123F-913E-3FF6A053DD1F}"/>
              </a:ext>
            </a:extLst>
          </p:cNvPr>
          <p:cNvSpPr txBox="1"/>
          <p:nvPr/>
        </p:nvSpPr>
        <p:spPr>
          <a:xfrm>
            <a:off x="3767826" y="4442392"/>
            <a:ext cx="5873847"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dirty="0">
                <a:solidFill>
                  <a:schemeClr val="accent6">
                    <a:lumMod val="75000"/>
                  </a:schemeClr>
                </a:solidFill>
              </a:rPr>
              <a:t>Profit prioritised over health and society</a:t>
            </a:r>
            <a:endParaRPr lang="en-GB" sz="2200" b="1" i="0" dirty="0">
              <a:solidFill>
                <a:schemeClr val="accent6">
                  <a:lumMod val="75000"/>
                </a:schemeClr>
              </a:solidFill>
              <a:effectLst/>
            </a:endParaRPr>
          </a:p>
        </p:txBody>
      </p:sp>
      <p:sp>
        <p:nvSpPr>
          <p:cNvPr id="38" name="TextBox 37">
            <a:extLst>
              <a:ext uri="{FF2B5EF4-FFF2-40B4-BE49-F238E27FC236}">
                <a16:creationId xmlns:a16="http://schemas.microsoft.com/office/drawing/2014/main" id="{7E009706-A6F3-D9D3-9A67-D01238EB9293}"/>
              </a:ext>
            </a:extLst>
          </p:cNvPr>
          <p:cNvSpPr txBox="1"/>
          <p:nvPr/>
        </p:nvSpPr>
        <p:spPr>
          <a:xfrm>
            <a:off x="6540318" y="6097061"/>
            <a:ext cx="5651682" cy="461665"/>
          </a:xfrm>
          <a:prstGeom prst="rect">
            <a:avLst/>
          </a:prstGeom>
          <a:noFill/>
        </p:spPr>
        <p:txBody>
          <a:bodyPr wrap="square">
            <a:spAutoFit/>
          </a:bodyPr>
          <a:lstStyle/>
          <a:p>
            <a:r>
              <a:rPr lang="en-GB" sz="1200" dirty="0"/>
              <a:t>Simplified version of image from Gilmore et al 2023: </a:t>
            </a:r>
            <a:r>
              <a:rPr lang="en-GB" sz="12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7"/>
              </a:rPr>
              <a:t>https://www.thelancet.com/journals/lancet/article/PIIS0140-6736(23)00013-2/fulltext</a:t>
            </a:r>
            <a:r>
              <a:rPr lang="en-GB" sz="1200" dirty="0"/>
              <a:t> </a:t>
            </a:r>
          </a:p>
        </p:txBody>
      </p:sp>
      <p:grpSp>
        <p:nvGrpSpPr>
          <p:cNvPr id="17" name="Group 16">
            <a:extLst>
              <a:ext uri="{FF2B5EF4-FFF2-40B4-BE49-F238E27FC236}">
                <a16:creationId xmlns:a16="http://schemas.microsoft.com/office/drawing/2014/main" id="{00E8CB25-9BDF-1AC7-8D1A-E38C2CD565AC}"/>
              </a:ext>
            </a:extLst>
          </p:cNvPr>
          <p:cNvGrpSpPr/>
          <p:nvPr/>
        </p:nvGrpSpPr>
        <p:grpSpPr>
          <a:xfrm>
            <a:off x="6768174" y="2671888"/>
            <a:ext cx="2520000" cy="2520000"/>
            <a:chOff x="6768174" y="2671888"/>
            <a:chExt cx="2520000" cy="2520000"/>
          </a:xfrm>
        </p:grpSpPr>
        <p:grpSp>
          <p:nvGrpSpPr>
            <p:cNvPr id="3" name="Group 2">
              <a:extLst>
                <a:ext uri="{FF2B5EF4-FFF2-40B4-BE49-F238E27FC236}">
                  <a16:creationId xmlns:a16="http://schemas.microsoft.com/office/drawing/2014/main" id="{A0BC5B90-5813-FC14-28FA-EC2F28C399BD}"/>
                </a:ext>
              </a:extLst>
            </p:cNvPr>
            <p:cNvGrpSpPr/>
            <p:nvPr/>
          </p:nvGrpSpPr>
          <p:grpSpPr>
            <a:xfrm flipV="1">
              <a:off x="6768174" y="2671888"/>
              <a:ext cx="2520000" cy="2520000"/>
              <a:chOff x="6911321" y="1691878"/>
              <a:chExt cx="3960000" cy="3960000"/>
            </a:xfrm>
          </p:grpSpPr>
          <p:sp>
            <p:nvSpPr>
              <p:cNvPr id="5" name="Partial Circle 4">
                <a:extLst>
                  <a:ext uri="{FF2B5EF4-FFF2-40B4-BE49-F238E27FC236}">
                    <a16:creationId xmlns:a16="http://schemas.microsoft.com/office/drawing/2014/main" id="{920A1BF3-E140-0351-6C22-C1CF0CD53B70}"/>
                  </a:ext>
                </a:extLst>
              </p:cNvPr>
              <p:cNvSpPr/>
              <p:nvPr/>
            </p:nvSpPr>
            <p:spPr>
              <a:xfrm>
                <a:off x="6911321" y="1691878"/>
                <a:ext cx="3960000" cy="3960000"/>
              </a:xfrm>
              <a:prstGeom prst="pie">
                <a:avLst>
                  <a:gd name="adj1" fmla="val 0"/>
                  <a:gd name="adj2" fmla="val 10807959"/>
                </a:avLst>
              </a:prstGeom>
              <a:solidFill>
                <a:srgbClr val="A9E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6" name="Partial Circle 5">
                <a:extLst>
                  <a:ext uri="{FF2B5EF4-FFF2-40B4-BE49-F238E27FC236}">
                    <a16:creationId xmlns:a16="http://schemas.microsoft.com/office/drawing/2014/main" id="{13C448BD-616E-6723-5D18-31770CEF24EF}"/>
                  </a:ext>
                </a:extLst>
              </p:cNvPr>
              <p:cNvSpPr/>
              <p:nvPr/>
            </p:nvSpPr>
            <p:spPr>
              <a:xfrm>
                <a:off x="7271321" y="2051699"/>
                <a:ext cx="3240000" cy="3240000"/>
              </a:xfrm>
              <a:prstGeom prst="pie">
                <a:avLst>
                  <a:gd name="adj1" fmla="val 0"/>
                  <a:gd name="adj2" fmla="val 1080795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7" name="Partial Circle 6">
                <a:extLst>
                  <a:ext uri="{FF2B5EF4-FFF2-40B4-BE49-F238E27FC236}">
                    <a16:creationId xmlns:a16="http://schemas.microsoft.com/office/drawing/2014/main" id="{BA4A83AB-C9C6-9693-51FF-94602DD25550}"/>
                  </a:ext>
                </a:extLst>
              </p:cNvPr>
              <p:cNvSpPr/>
              <p:nvPr/>
            </p:nvSpPr>
            <p:spPr>
              <a:xfrm>
                <a:off x="7631321" y="2415911"/>
                <a:ext cx="2520000" cy="2520000"/>
              </a:xfrm>
              <a:prstGeom prst="pie">
                <a:avLst>
                  <a:gd name="adj1" fmla="val 0"/>
                  <a:gd name="adj2" fmla="val 1080795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sp>
            <p:nvSpPr>
              <p:cNvPr id="8" name="Partial Circle 7">
                <a:extLst>
                  <a:ext uri="{FF2B5EF4-FFF2-40B4-BE49-F238E27FC236}">
                    <a16:creationId xmlns:a16="http://schemas.microsoft.com/office/drawing/2014/main" id="{373A867F-3F8E-D8AC-9809-C549DDE535FF}"/>
                  </a:ext>
                </a:extLst>
              </p:cNvPr>
              <p:cNvSpPr/>
              <p:nvPr/>
            </p:nvSpPr>
            <p:spPr>
              <a:xfrm>
                <a:off x="7991321" y="2771699"/>
                <a:ext cx="1800000" cy="1800000"/>
              </a:xfrm>
              <a:prstGeom prst="pie">
                <a:avLst>
                  <a:gd name="adj1" fmla="val 0"/>
                  <a:gd name="adj2" fmla="val 1080795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prstTxWarp prst="textArchDown">
                  <a:avLst/>
                </a:prstTxWarp>
              </a:bodyPr>
              <a:lstStyle/>
              <a:p>
                <a:pPr algn="ctr"/>
                <a:endParaRPr lang="en-GB" sz="1400" dirty="0">
                  <a:solidFill>
                    <a:schemeClr val="tx1"/>
                  </a:solidFill>
                </a:endParaRPr>
              </a:p>
            </p:txBody>
          </p:sp>
        </p:grpSp>
        <p:grpSp>
          <p:nvGrpSpPr>
            <p:cNvPr id="9" name="Group 8">
              <a:extLst>
                <a:ext uri="{FF2B5EF4-FFF2-40B4-BE49-F238E27FC236}">
                  <a16:creationId xmlns:a16="http://schemas.microsoft.com/office/drawing/2014/main" id="{7EA338E6-50C4-B515-8955-869D624E38D2}"/>
                </a:ext>
              </a:extLst>
            </p:cNvPr>
            <p:cNvGrpSpPr/>
            <p:nvPr/>
          </p:nvGrpSpPr>
          <p:grpSpPr>
            <a:xfrm>
              <a:off x="7575640" y="2910535"/>
              <a:ext cx="932606" cy="876510"/>
              <a:chOff x="5736000" y="3500469"/>
              <a:chExt cx="1601110" cy="1600542"/>
            </a:xfrm>
          </p:grpSpPr>
          <p:sp>
            <p:nvSpPr>
              <p:cNvPr id="10" name="Rectangle 9">
                <a:extLst>
                  <a:ext uri="{FF2B5EF4-FFF2-40B4-BE49-F238E27FC236}">
                    <a16:creationId xmlns:a16="http://schemas.microsoft.com/office/drawing/2014/main" id="{D44B998F-E5A3-4C54-FFD9-ED4B4DE4038C}"/>
                  </a:ext>
                </a:extLst>
              </p:cNvPr>
              <p:cNvSpPr/>
              <p:nvPr/>
            </p:nvSpPr>
            <p:spPr>
              <a:xfrm>
                <a:off x="6180695" y="35004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1744BA9-CFFB-4C10-E4D5-5868A506B0B8}"/>
                  </a:ext>
                </a:extLst>
              </p:cNvPr>
              <p:cNvSpPr/>
              <p:nvPr/>
            </p:nvSpPr>
            <p:spPr>
              <a:xfrm>
                <a:off x="5736000" y="4381011"/>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EB23A46-11D8-C6B3-745E-999B8B3B3391}"/>
                  </a:ext>
                </a:extLst>
              </p:cNvPr>
              <p:cNvSpPr/>
              <p:nvPr/>
            </p:nvSpPr>
            <p:spPr>
              <a:xfrm>
                <a:off x="6617110" y="43787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Money with solid fill">
                <a:extLst>
                  <a:ext uri="{FF2B5EF4-FFF2-40B4-BE49-F238E27FC236}">
                    <a16:creationId xmlns:a16="http://schemas.microsoft.com/office/drawing/2014/main" id="{13E0477A-F512-D19C-3F36-ADD7CA1F7A2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70695" y="3581675"/>
                <a:ext cx="540000" cy="540000"/>
              </a:xfrm>
              <a:prstGeom prst="rect">
                <a:avLst/>
              </a:prstGeom>
            </p:spPr>
          </p:pic>
          <p:pic>
            <p:nvPicPr>
              <p:cNvPr id="14" name="Graphic 13" descr="Home1 with solid fill">
                <a:extLst>
                  <a:ext uri="{FF2B5EF4-FFF2-40B4-BE49-F238E27FC236}">
                    <a16:creationId xmlns:a16="http://schemas.microsoft.com/office/drawing/2014/main" id="{CCF6482B-BECE-210D-69B3-78709FD50A8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841185" y="4462010"/>
                <a:ext cx="540000" cy="540000"/>
              </a:xfrm>
              <a:prstGeom prst="rect">
                <a:avLst/>
              </a:prstGeom>
            </p:spPr>
          </p:pic>
          <p:pic>
            <p:nvPicPr>
              <p:cNvPr id="15" name="Graphic 14" descr="Table setting with solid fill">
                <a:extLst>
                  <a:ext uri="{FF2B5EF4-FFF2-40B4-BE49-F238E27FC236}">
                    <a16:creationId xmlns:a16="http://schemas.microsoft.com/office/drawing/2014/main" id="{09D68E03-952D-0585-A56E-D4B00EB6991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07110" y="4494441"/>
                <a:ext cx="540000" cy="540000"/>
              </a:xfrm>
              <a:prstGeom prst="rect">
                <a:avLst/>
              </a:prstGeom>
            </p:spPr>
          </p:pic>
        </p:grpSp>
      </p:grpSp>
      <p:sp>
        <p:nvSpPr>
          <p:cNvPr id="16" name="TextBox 15">
            <a:extLst>
              <a:ext uri="{FF2B5EF4-FFF2-40B4-BE49-F238E27FC236}">
                <a16:creationId xmlns:a16="http://schemas.microsoft.com/office/drawing/2014/main" id="{3D4250FC-0D5C-3BDE-5343-EF9A98C299F4}"/>
              </a:ext>
            </a:extLst>
          </p:cNvPr>
          <p:cNvSpPr txBox="1"/>
          <p:nvPr/>
        </p:nvSpPr>
        <p:spPr>
          <a:xfrm>
            <a:off x="4958219" y="2641933"/>
            <a:ext cx="1868545" cy="179165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1400" b="1" i="0" dirty="0">
                <a:solidFill>
                  <a:schemeClr val="accent6">
                    <a:lumMod val="75000"/>
                  </a:schemeClr>
                </a:solidFill>
                <a:effectLst/>
              </a:rPr>
              <a:t>Affecting underlying drivers and determinants of health</a:t>
            </a:r>
          </a:p>
        </p:txBody>
      </p:sp>
      <p:sp>
        <p:nvSpPr>
          <p:cNvPr id="18" name="Rectangle 17">
            <a:extLst>
              <a:ext uri="{FF2B5EF4-FFF2-40B4-BE49-F238E27FC236}">
                <a16:creationId xmlns:a16="http://schemas.microsoft.com/office/drawing/2014/main" id="{42D9DD02-3C71-F204-9FA0-0B8FE265F591}"/>
              </a:ext>
            </a:extLst>
          </p:cNvPr>
          <p:cNvSpPr/>
          <p:nvPr/>
        </p:nvSpPr>
        <p:spPr>
          <a:xfrm>
            <a:off x="-4074" y="6537825"/>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87498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1" nodeType="clickEffect">
                                  <p:stCondLst>
                                    <p:cond delay="0"/>
                                  </p:stCondLst>
                                  <p:childTnLst>
                                    <p:animEffect transition="out" filter="fade">
                                      <p:cBhvr>
                                        <p:cTn id="30" dur="500" tmFilter="0, 0; .2, .5; .8, .5; 1, 0"/>
                                        <p:tgtEl>
                                          <p:spTgt spid="29"/>
                                        </p:tgtEl>
                                      </p:cBhvr>
                                    </p:animEffect>
                                    <p:animScale>
                                      <p:cBhvr>
                                        <p:cTn id="31" dur="250" autoRev="1" fill="hold"/>
                                        <p:tgtEl>
                                          <p:spTgt spid="29"/>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1" nodeType="clickEffect">
                                  <p:stCondLst>
                                    <p:cond delay="0"/>
                                  </p:stCondLst>
                                  <p:childTnLst>
                                    <p:animEffect transition="out" filter="fade">
                                      <p:cBhvr>
                                        <p:cTn id="35" dur="500" tmFilter="0, 0; .2, .5; .8, .5; 1, 0"/>
                                        <p:tgtEl>
                                          <p:spTgt spid="30"/>
                                        </p:tgtEl>
                                      </p:cBhvr>
                                    </p:animEffect>
                                    <p:animScale>
                                      <p:cBhvr>
                                        <p:cTn id="36" dur="250" autoRev="1" fill="hold"/>
                                        <p:tgtEl>
                                          <p:spTgt spid="30"/>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grpId="1" nodeType="clickEffect">
                                  <p:stCondLst>
                                    <p:cond delay="0"/>
                                  </p:stCondLst>
                                  <p:childTnLst>
                                    <p:animEffect transition="out" filter="fade">
                                      <p:cBhvr>
                                        <p:cTn id="40" dur="500" tmFilter="0, 0; .2, .5; .8, .5; 1, 0"/>
                                        <p:tgtEl>
                                          <p:spTgt spid="31"/>
                                        </p:tgtEl>
                                      </p:cBhvr>
                                    </p:animEffect>
                                    <p:animScale>
                                      <p:cBhvr>
                                        <p:cTn id="41" dur="250" autoRev="1" fill="hold"/>
                                        <p:tgtEl>
                                          <p:spTgt spid="31"/>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grpId="1" nodeType="clickEffect">
                                  <p:stCondLst>
                                    <p:cond delay="0"/>
                                  </p:stCondLst>
                                  <p:childTnLst>
                                    <p:animEffect transition="out" filter="fade">
                                      <p:cBhvr>
                                        <p:cTn id="45" dur="500" tmFilter="0, 0; .2, .5; .8, .5; 1, 0"/>
                                        <p:tgtEl>
                                          <p:spTgt spid="34"/>
                                        </p:tgtEl>
                                      </p:cBhvr>
                                    </p:animEffect>
                                    <p:animScale>
                                      <p:cBhvr>
                                        <p:cTn id="46" dur="250" autoRev="1" fill="hold"/>
                                        <p:tgtEl>
                                          <p:spTgt spid="34"/>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grpId="1" nodeType="click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26" presetClass="emph" presetSubtype="0" fill="hold" grpId="1" nodeType="clickEffect">
                                  <p:stCondLst>
                                    <p:cond delay="0"/>
                                  </p:stCondLst>
                                  <p:childTnLst>
                                    <p:animEffect transition="out" filter="fade">
                                      <p:cBhvr>
                                        <p:cTn id="55" dur="500" tmFilter="0, 0; .2, .5; .8, .5; 1, 0"/>
                                        <p:tgtEl>
                                          <p:spTgt spid="33"/>
                                        </p:tgtEl>
                                      </p:cBhvr>
                                    </p:animEffect>
                                    <p:animScale>
                                      <p:cBhvr>
                                        <p:cTn id="56" dur="250" autoRev="1" fill="hold"/>
                                        <p:tgtEl>
                                          <p:spTgt spid="33"/>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26" presetClass="emph" presetSubtype="0" fill="hold" grpId="1" nodeType="clickEffect">
                                  <p:stCondLst>
                                    <p:cond delay="0"/>
                                  </p:stCondLst>
                                  <p:childTnLst>
                                    <p:animEffect transition="out" filter="fade">
                                      <p:cBhvr>
                                        <p:cTn id="60" dur="500" tmFilter="0, 0; .2, .5; .8, .5; 1, 0"/>
                                        <p:tgtEl>
                                          <p:spTgt spid="36"/>
                                        </p:tgtEl>
                                      </p:cBhvr>
                                    </p:animEffect>
                                    <p:animScale>
                                      <p:cBhvr>
                                        <p:cTn id="61" dur="250" autoRev="1" fill="hold"/>
                                        <p:tgtEl>
                                          <p:spTgt spid="36"/>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27" grpId="0"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56B54-D4CD-4F56-81CB-14A6E15E7150}"/>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2B193ECF-A3A9-AB56-448D-14B41B99B287}"/>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pPr algn="ctr"/>
            <a:r>
              <a:rPr lang="en-GB" dirty="0"/>
              <a:t>Cycle of actions favouring commercial profits</a:t>
            </a:r>
          </a:p>
        </p:txBody>
      </p:sp>
      <p:grpSp>
        <p:nvGrpSpPr>
          <p:cNvPr id="13" name="Group 12">
            <a:extLst>
              <a:ext uri="{FF2B5EF4-FFF2-40B4-BE49-F238E27FC236}">
                <a16:creationId xmlns:a16="http://schemas.microsoft.com/office/drawing/2014/main" id="{776B1921-F618-072C-A136-3FCDD2D56887}"/>
              </a:ext>
            </a:extLst>
          </p:cNvPr>
          <p:cNvGrpSpPr/>
          <p:nvPr/>
        </p:nvGrpSpPr>
        <p:grpSpPr>
          <a:xfrm>
            <a:off x="4054030" y="1666568"/>
            <a:ext cx="4083939" cy="4146402"/>
            <a:chOff x="4054030" y="1666568"/>
            <a:chExt cx="4083939" cy="4146402"/>
          </a:xfrm>
        </p:grpSpPr>
        <p:pic>
          <p:nvPicPr>
            <p:cNvPr id="8" name="Picture 7">
              <a:extLst>
                <a:ext uri="{FF2B5EF4-FFF2-40B4-BE49-F238E27FC236}">
                  <a16:creationId xmlns:a16="http://schemas.microsoft.com/office/drawing/2014/main" id="{23B8414A-0833-6F22-BA3A-37DF8DDD9315}"/>
                </a:ext>
              </a:extLst>
            </p:cNvPr>
            <p:cNvPicPr>
              <a:picLocks noChangeAspect="1"/>
            </p:cNvPicPr>
            <p:nvPr/>
          </p:nvPicPr>
          <p:blipFill rotWithShape="1">
            <a:blip r:embed="rId3"/>
            <a:srcRect l="41475" t="26206" b="13333"/>
            <a:stretch/>
          </p:blipFill>
          <p:spPr>
            <a:xfrm>
              <a:off x="4054030" y="1666568"/>
              <a:ext cx="4083939" cy="4146402"/>
            </a:xfrm>
            <a:prstGeom prst="rect">
              <a:avLst/>
            </a:prstGeom>
          </p:spPr>
        </p:pic>
        <p:pic>
          <p:nvPicPr>
            <p:cNvPr id="12" name="Picture 11">
              <a:extLst>
                <a:ext uri="{FF2B5EF4-FFF2-40B4-BE49-F238E27FC236}">
                  <a16:creationId xmlns:a16="http://schemas.microsoft.com/office/drawing/2014/main" id="{2B214AC9-6E74-834F-7C3F-3A379ADF4C84}"/>
                </a:ext>
              </a:extLst>
            </p:cNvPr>
            <p:cNvPicPr>
              <a:picLocks noChangeAspect="1"/>
            </p:cNvPicPr>
            <p:nvPr/>
          </p:nvPicPr>
          <p:blipFill>
            <a:blip r:embed="rId4"/>
            <a:stretch>
              <a:fillRect/>
            </a:stretch>
          </p:blipFill>
          <p:spPr>
            <a:xfrm>
              <a:off x="4054031" y="1666568"/>
              <a:ext cx="916176" cy="877023"/>
            </a:xfrm>
            <a:prstGeom prst="rect">
              <a:avLst/>
            </a:prstGeom>
          </p:spPr>
        </p:pic>
      </p:grpSp>
      <p:sp>
        <p:nvSpPr>
          <p:cNvPr id="15" name="TextBox 14">
            <a:extLst>
              <a:ext uri="{FF2B5EF4-FFF2-40B4-BE49-F238E27FC236}">
                <a16:creationId xmlns:a16="http://schemas.microsoft.com/office/drawing/2014/main" id="{4430E4CF-AA00-ECAE-A566-A6F344117938}"/>
              </a:ext>
            </a:extLst>
          </p:cNvPr>
          <p:cNvSpPr txBox="1"/>
          <p:nvPr/>
        </p:nvSpPr>
        <p:spPr>
          <a:xfrm>
            <a:off x="6603591" y="6225210"/>
            <a:ext cx="5588409" cy="276999"/>
          </a:xfrm>
          <a:prstGeom prst="rect">
            <a:avLst/>
          </a:prstGeom>
          <a:noFill/>
        </p:spPr>
        <p:txBody>
          <a:bodyPr wrap="square">
            <a:spAutoFit/>
          </a:bodyPr>
          <a:lstStyle/>
          <a:p>
            <a:pPr algn="r"/>
            <a:r>
              <a:rPr lang="en-GB" sz="1200" dirty="0"/>
              <a:t>https://www.thelancet.com/infographics-do/commercial-determinants-health-2023</a:t>
            </a:r>
          </a:p>
        </p:txBody>
      </p:sp>
      <p:grpSp>
        <p:nvGrpSpPr>
          <p:cNvPr id="7" name="Group 6">
            <a:extLst>
              <a:ext uri="{FF2B5EF4-FFF2-40B4-BE49-F238E27FC236}">
                <a16:creationId xmlns:a16="http://schemas.microsoft.com/office/drawing/2014/main" id="{CD347A85-9FC2-1778-221E-69A503A67ACB}"/>
              </a:ext>
            </a:extLst>
          </p:cNvPr>
          <p:cNvGrpSpPr/>
          <p:nvPr/>
        </p:nvGrpSpPr>
        <p:grpSpPr>
          <a:xfrm>
            <a:off x="1260417" y="1414568"/>
            <a:ext cx="3772538" cy="1051800"/>
            <a:chOff x="1260417" y="1414568"/>
            <a:chExt cx="3772538" cy="1051800"/>
          </a:xfrm>
        </p:grpSpPr>
        <p:sp>
          <p:nvSpPr>
            <p:cNvPr id="5" name="TextBox 4">
              <a:extLst>
                <a:ext uri="{FF2B5EF4-FFF2-40B4-BE49-F238E27FC236}">
                  <a16:creationId xmlns:a16="http://schemas.microsoft.com/office/drawing/2014/main" id="{1871F26F-9BB1-2996-663F-97D266F49EEA}"/>
                </a:ext>
              </a:extLst>
            </p:cNvPr>
            <p:cNvSpPr txBox="1"/>
            <p:nvPr/>
          </p:nvSpPr>
          <p:spPr>
            <a:xfrm>
              <a:off x="1386417" y="1543038"/>
              <a:ext cx="3646538" cy="923330"/>
            </a:xfrm>
            <a:prstGeom prst="rect">
              <a:avLst/>
            </a:prstGeom>
            <a:solidFill>
              <a:schemeClr val="bg1">
                <a:lumMod val="95000"/>
              </a:schemeClr>
            </a:solidFill>
            <a:ln>
              <a:solidFill>
                <a:schemeClr val="accent1">
                  <a:lumMod val="50000"/>
                </a:schemeClr>
              </a:solidFill>
            </a:ln>
          </p:spPr>
          <p:txBody>
            <a:bodyPr wrap="square">
              <a:spAutoFit/>
            </a:bodyPr>
            <a:lstStyle/>
            <a:p>
              <a:r>
                <a:rPr lang="en-GB" dirty="0"/>
                <a:t>Use of wealth and power to </a:t>
              </a:r>
              <a:r>
                <a:rPr lang="en-GB" b="1" dirty="0"/>
                <a:t>shape regulations and policies in own interests</a:t>
              </a:r>
              <a:r>
                <a:rPr lang="en-GB" dirty="0"/>
                <a:t>. </a:t>
              </a:r>
            </a:p>
          </p:txBody>
        </p:sp>
        <p:sp>
          <p:nvSpPr>
            <p:cNvPr id="6" name="Oval 5">
              <a:extLst>
                <a:ext uri="{FF2B5EF4-FFF2-40B4-BE49-F238E27FC236}">
                  <a16:creationId xmlns:a16="http://schemas.microsoft.com/office/drawing/2014/main" id="{E309B83F-FE1A-0A88-9B76-027DF9552171}"/>
                </a:ext>
              </a:extLst>
            </p:cNvPr>
            <p:cNvSpPr/>
            <p:nvPr/>
          </p:nvSpPr>
          <p:spPr>
            <a:xfrm>
              <a:off x="1260417" y="1414568"/>
              <a:ext cx="252000" cy="252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1</a:t>
              </a:r>
            </a:p>
          </p:txBody>
        </p:sp>
      </p:grpSp>
      <p:grpSp>
        <p:nvGrpSpPr>
          <p:cNvPr id="9" name="Group 8">
            <a:extLst>
              <a:ext uri="{FF2B5EF4-FFF2-40B4-BE49-F238E27FC236}">
                <a16:creationId xmlns:a16="http://schemas.microsoft.com/office/drawing/2014/main" id="{F733BC23-2C88-F116-04B7-9202B84D5E27}"/>
              </a:ext>
            </a:extLst>
          </p:cNvPr>
          <p:cNvGrpSpPr/>
          <p:nvPr/>
        </p:nvGrpSpPr>
        <p:grpSpPr>
          <a:xfrm>
            <a:off x="7511526" y="1619934"/>
            <a:ext cx="3772538" cy="1051800"/>
            <a:chOff x="1260417" y="1414568"/>
            <a:chExt cx="3772538" cy="1051800"/>
          </a:xfrm>
        </p:grpSpPr>
        <p:sp>
          <p:nvSpPr>
            <p:cNvPr id="10" name="TextBox 9">
              <a:extLst>
                <a:ext uri="{FF2B5EF4-FFF2-40B4-BE49-F238E27FC236}">
                  <a16:creationId xmlns:a16="http://schemas.microsoft.com/office/drawing/2014/main" id="{B75DEAD8-8211-AC9F-D20F-AD0D86ED11E2}"/>
                </a:ext>
              </a:extLst>
            </p:cNvPr>
            <p:cNvSpPr txBox="1"/>
            <p:nvPr/>
          </p:nvSpPr>
          <p:spPr>
            <a:xfrm>
              <a:off x="1386417" y="1543038"/>
              <a:ext cx="3646538" cy="923330"/>
            </a:xfrm>
            <a:prstGeom prst="rect">
              <a:avLst/>
            </a:prstGeom>
            <a:solidFill>
              <a:schemeClr val="bg1">
                <a:lumMod val="95000"/>
              </a:schemeClr>
            </a:solidFill>
            <a:ln>
              <a:solidFill>
                <a:schemeClr val="accent1">
                  <a:lumMod val="50000"/>
                </a:schemeClr>
              </a:solidFill>
            </a:ln>
          </p:spPr>
          <p:txBody>
            <a:bodyPr wrap="square">
              <a:spAutoFit/>
            </a:bodyPr>
            <a:lstStyle/>
            <a:p>
              <a:r>
                <a:rPr lang="en-GB" dirty="0"/>
                <a:t>Favourable policies lead to </a:t>
              </a:r>
              <a:r>
                <a:rPr lang="en-GB" b="1" dirty="0"/>
                <a:t>increased sales (and consumption) of harmful products</a:t>
              </a:r>
            </a:p>
          </p:txBody>
        </p:sp>
        <p:sp>
          <p:nvSpPr>
            <p:cNvPr id="11" name="Oval 10">
              <a:extLst>
                <a:ext uri="{FF2B5EF4-FFF2-40B4-BE49-F238E27FC236}">
                  <a16:creationId xmlns:a16="http://schemas.microsoft.com/office/drawing/2014/main" id="{A7F8D29B-D961-F6B9-8783-D464E24B3628}"/>
                </a:ext>
              </a:extLst>
            </p:cNvPr>
            <p:cNvSpPr/>
            <p:nvPr/>
          </p:nvSpPr>
          <p:spPr>
            <a:xfrm>
              <a:off x="1260417" y="1414568"/>
              <a:ext cx="252000" cy="252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2</a:t>
              </a:r>
            </a:p>
          </p:txBody>
        </p:sp>
      </p:grpSp>
      <p:grpSp>
        <p:nvGrpSpPr>
          <p:cNvPr id="14" name="Group 13">
            <a:extLst>
              <a:ext uri="{FF2B5EF4-FFF2-40B4-BE49-F238E27FC236}">
                <a16:creationId xmlns:a16="http://schemas.microsoft.com/office/drawing/2014/main" id="{1BAFB818-3651-0218-4FFF-306E0EACEEFD}"/>
              </a:ext>
            </a:extLst>
          </p:cNvPr>
          <p:cNvGrpSpPr/>
          <p:nvPr/>
        </p:nvGrpSpPr>
        <p:grpSpPr>
          <a:xfrm>
            <a:off x="7763526" y="4075116"/>
            <a:ext cx="3772538" cy="1051800"/>
            <a:chOff x="1260417" y="1414568"/>
            <a:chExt cx="3772538" cy="1051800"/>
          </a:xfrm>
        </p:grpSpPr>
        <p:sp>
          <p:nvSpPr>
            <p:cNvPr id="16" name="TextBox 15">
              <a:extLst>
                <a:ext uri="{FF2B5EF4-FFF2-40B4-BE49-F238E27FC236}">
                  <a16:creationId xmlns:a16="http://schemas.microsoft.com/office/drawing/2014/main" id="{0EFD2768-5B52-604D-20A1-4C047097D56E}"/>
                </a:ext>
              </a:extLst>
            </p:cNvPr>
            <p:cNvSpPr txBox="1"/>
            <p:nvPr/>
          </p:nvSpPr>
          <p:spPr>
            <a:xfrm>
              <a:off x="1386417" y="1543038"/>
              <a:ext cx="3646538" cy="923330"/>
            </a:xfrm>
            <a:prstGeom prst="rect">
              <a:avLst/>
            </a:prstGeom>
            <a:solidFill>
              <a:schemeClr val="bg1">
                <a:lumMod val="95000"/>
              </a:schemeClr>
            </a:solidFill>
            <a:ln>
              <a:solidFill>
                <a:schemeClr val="accent1">
                  <a:lumMod val="50000"/>
                </a:schemeClr>
              </a:solidFill>
            </a:ln>
          </p:spPr>
          <p:txBody>
            <a:bodyPr wrap="square">
              <a:spAutoFit/>
            </a:bodyPr>
            <a:lstStyle/>
            <a:p>
              <a:r>
                <a:rPr lang="en-GB" b="1" dirty="0"/>
                <a:t>Externalising the costs </a:t>
              </a:r>
              <a:r>
                <a:rPr lang="en-GB" dirty="0"/>
                <a:t>of harm caused by production, consumption, and disposal of products</a:t>
              </a:r>
              <a:endParaRPr lang="en-GB" b="1" dirty="0"/>
            </a:p>
          </p:txBody>
        </p:sp>
        <p:sp>
          <p:nvSpPr>
            <p:cNvPr id="17" name="Oval 16">
              <a:extLst>
                <a:ext uri="{FF2B5EF4-FFF2-40B4-BE49-F238E27FC236}">
                  <a16:creationId xmlns:a16="http://schemas.microsoft.com/office/drawing/2014/main" id="{E1700A22-C947-89CB-20E3-1B9375C07900}"/>
                </a:ext>
              </a:extLst>
            </p:cNvPr>
            <p:cNvSpPr/>
            <p:nvPr/>
          </p:nvSpPr>
          <p:spPr>
            <a:xfrm>
              <a:off x="1260417" y="1414568"/>
              <a:ext cx="252000" cy="252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3</a:t>
              </a:r>
            </a:p>
          </p:txBody>
        </p:sp>
      </p:grpSp>
      <p:grpSp>
        <p:nvGrpSpPr>
          <p:cNvPr id="18" name="Group 17">
            <a:extLst>
              <a:ext uri="{FF2B5EF4-FFF2-40B4-BE49-F238E27FC236}">
                <a16:creationId xmlns:a16="http://schemas.microsoft.com/office/drawing/2014/main" id="{92C9F9B3-255D-B006-69DA-9B339C6F0E28}"/>
              </a:ext>
            </a:extLst>
          </p:cNvPr>
          <p:cNvGrpSpPr/>
          <p:nvPr/>
        </p:nvGrpSpPr>
        <p:grpSpPr>
          <a:xfrm>
            <a:off x="1086057" y="5457911"/>
            <a:ext cx="3772538" cy="1051800"/>
            <a:chOff x="1260417" y="1414568"/>
            <a:chExt cx="3772538" cy="1051800"/>
          </a:xfrm>
        </p:grpSpPr>
        <p:sp>
          <p:nvSpPr>
            <p:cNvPr id="19" name="TextBox 18">
              <a:extLst>
                <a:ext uri="{FF2B5EF4-FFF2-40B4-BE49-F238E27FC236}">
                  <a16:creationId xmlns:a16="http://schemas.microsoft.com/office/drawing/2014/main" id="{3309661D-3D27-12C4-1C07-39BA7A0D30AB}"/>
                </a:ext>
              </a:extLst>
            </p:cNvPr>
            <p:cNvSpPr txBox="1"/>
            <p:nvPr/>
          </p:nvSpPr>
          <p:spPr>
            <a:xfrm>
              <a:off x="1386417" y="1543038"/>
              <a:ext cx="3646538" cy="923330"/>
            </a:xfrm>
            <a:prstGeom prst="rect">
              <a:avLst/>
            </a:prstGeom>
            <a:solidFill>
              <a:schemeClr val="bg1">
                <a:lumMod val="95000"/>
              </a:schemeClr>
            </a:solidFill>
            <a:ln>
              <a:solidFill>
                <a:schemeClr val="accent1">
                  <a:lumMod val="50000"/>
                </a:schemeClr>
              </a:solidFill>
            </a:ln>
          </p:spPr>
          <p:txBody>
            <a:bodyPr wrap="square">
              <a:spAutoFit/>
            </a:bodyPr>
            <a:lstStyle/>
            <a:p>
              <a:r>
                <a:rPr lang="en-GB" b="1" dirty="0"/>
                <a:t>Externalised costs largely met by states and populations affected</a:t>
              </a:r>
              <a:r>
                <a:rPr lang="en-GB" dirty="0"/>
                <a:t>, reducing resources </a:t>
              </a:r>
              <a:endParaRPr lang="en-GB" b="1" dirty="0"/>
            </a:p>
          </p:txBody>
        </p:sp>
        <p:sp>
          <p:nvSpPr>
            <p:cNvPr id="20" name="Oval 19">
              <a:extLst>
                <a:ext uri="{FF2B5EF4-FFF2-40B4-BE49-F238E27FC236}">
                  <a16:creationId xmlns:a16="http://schemas.microsoft.com/office/drawing/2014/main" id="{B6753920-CAD4-A89D-0AD6-295C1BB89062}"/>
                </a:ext>
              </a:extLst>
            </p:cNvPr>
            <p:cNvSpPr/>
            <p:nvPr/>
          </p:nvSpPr>
          <p:spPr>
            <a:xfrm>
              <a:off x="1260417" y="1414568"/>
              <a:ext cx="252000" cy="252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4</a:t>
              </a:r>
            </a:p>
          </p:txBody>
        </p:sp>
      </p:grpSp>
      <p:grpSp>
        <p:nvGrpSpPr>
          <p:cNvPr id="21" name="Group 20">
            <a:extLst>
              <a:ext uri="{FF2B5EF4-FFF2-40B4-BE49-F238E27FC236}">
                <a16:creationId xmlns:a16="http://schemas.microsoft.com/office/drawing/2014/main" id="{948767D0-6A47-5283-E53E-93F0459D14F6}"/>
              </a:ext>
            </a:extLst>
          </p:cNvPr>
          <p:cNvGrpSpPr/>
          <p:nvPr/>
        </p:nvGrpSpPr>
        <p:grpSpPr>
          <a:xfrm>
            <a:off x="438037" y="3649002"/>
            <a:ext cx="3772538" cy="1328799"/>
            <a:chOff x="1260417" y="1414568"/>
            <a:chExt cx="3772538" cy="1328799"/>
          </a:xfrm>
        </p:grpSpPr>
        <p:sp>
          <p:nvSpPr>
            <p:cNvPr id="22" name="TextBox 21">
              <a:extLst>
                <a:ext uri="{FF2B5EF4-FFF2-40B4-BE49-F238E27FC236}">
                  <a16:creationId xmlns:a16="http://schemas.microsoft.com/office/drawing/2014/main" id="{34EA3550-4695-65D6-0108-F69D8D383267}"/>
                </a:ext>
              </a:extLst>
            </p:cNvPr>
            <p:cNvSpPr txBox="1"/>
            <p:nvPr/>
          </p:nvSpPr>
          <p:spPr>
            <a:xfrm>
              <a:off x="1386417" y="1543038"/>
              <a:ext cx="3646538" cy="1200329"/>
            </a:xfrm>
            <a:prstGeom prst="rect">
              <a:avLst/>
            </a:prstGeom>
            <a:solidFill>
              <a:schemeClr val="bg1">
                <a:lumMod val="95000"/>
              </a:schemeClr>
            </a:solidFill>
            <a:ln>
              <a:solidFill>
                <a:schemeClr val="accent1">
                  <a:lumMod val="50000"/>
                </a:schemeClr>
              </a:solidFill>
            </a:ln>
          </p:spPr>
          <p:txBody>
            <a:bodyPr wrap="square">
              <a:spAutoFit/>
            </a:bodyPr>
            <a:lstStyle/>
            <a:p>
              <a:r>
                <a:rPr lang="en-GB" b="1" dirty="0"/>
                <a:t>Excess profits fuel a growing power imbalance </a:t>
              </a:r>
              <a:r>
                <a:rPr lang="en-GB" dirty="0"/>
                <a:t>between commercial actors and governments who should hold them to account</a:t>
              </a:r>
            </a:p>
          </p:txBody>
        </p:sp>
        <p:sp>
          <p:nvSpPr>
            <p:cNvPr id="23" name="Oval 22">
              <a:extLst>
                <a:ext uri="{FF2B5EF4-FFF2-40B4-BE49-F238E27FC236}">
                  <a16:creationId xmlns:a16="http://schemas.microsoft.com/office/drawing/2014/main" id="{AB63655C-B83E-14EA-213D-CCA915B65E20}"/>
                </a:ext>
              </a:extLst>
            </p:cNvPr>
            <p:cNvSpPr/>
            <p:nvPr/>
          </p:nvSpPr>
          <p:spPr>
            <a:xfrm>
              <a:off x="1260417" y="1414568"/>
              <a:ext cx="252000" cy="25200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4</a:t>
              </a:r>
            </a:p>
          </p:txBody>
        </p:sp>
      </p:grpSp>
      <p:sp>
        <p:nvSpPr>
          <p:cNvPr id="3" name="Rectangle 2">
            <a:extLst>
              <a:ext uri="{FF2B5EF4-FFF2-40B4-BE49-F238E27FC236}">
                <a16:creationId xmlns:a16="http://schemas.microsoft.com/office/drawing/2014/main" id="{6CF6637C-6BC0-6CA4-153F-F4D64D422FCA}"/>
              </a:ext>
            </a:extLst>
          </p:cNvPr>
          <p:cNvSpPr/>
          <p:nvPr/>
        </p:nvSpPr>
        <p:spPr>
          <a:xfrm>
            <a:off x="12700" y="65615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392923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40CA59-2C4F-F167-2985-60C5BE58A3F2}"/>
              </a:ext>
            </a:extLst>
          </p:cNvPr>
          <p:cNvPicPr>
            <a:picLocks noChangeAspect="1"/>
          </p:cNvPicPr>
          <p:nvPr/>
        </p:nvPicPr>
        <p:blipFill>
          <a:blip r:embed="rId3"/>
          <a:stretch>
            <a:fillRect/>
          </a:stretch>
        </p:blipFill>
        <p:spPr>
          <a:xfrm>
            <a:off x="433500" y="673362"/>
            <a:ext cx="7267575" cy="5591175"/>
          </a:xfrm>
          <a:prstGeom prst="rect">
            <a:avLst/>
          </a:prstGeom>
        </p:spPr>
      </p:pic>
      <p:sp>
        <p:nvSpPr>
          <p:cNvPr id="2" name="Rectangle 1">
            <a:extLst>
              <a:ext uri="{FF2B5EF4-FFF2-40B4-BE49-F238E27FC236}">
                <a16:creationId xmlns:a16="http://schemas.microsoft.com/office/drawing/2014/main" id="{6F556B54-D4CD-4F56-81CB-14A6E15E7150}"/>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2B193ECF-A3A9-AB56-448D-14B41B99B287}"/>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pPr algn="ctr"/>
            <a:r>
              <a:rPr lang="en-GB" dirty="0"/>
              <a:t>Prioritising public interest over commercial profits</a:t>
            </a:r>
          </a:p>
        </p:txBody>
      </p:sp>
      <p:sp>
        <p:nvSpPr>
          <p:cNvPr id="8" name="TextBox 7">
            <a:extLst>
              <a:ext uri="{FF2B5EF4-FFF2-40B4-BE49-F238E27FC236}">
                <a16:creationId xmlns:a16="http://schemas.microsoft.com/office/drawing/2014/main" id="{0A008114-4898-74AA-72BB-B1EADA990B26}"/>
              </a:ext>
            </a:extLst>
          </p:cNvPr>
          <p:cNvSpPr txBox="1"/>
          <p:nvPr/>
        </p:nvSpPr>
        <p:spPr>
          <a:xfrm>
            <a:off x="108174" y="6273580"/>
            <a:ext cx="5588409" cy="276999"/>
          </a:xfrm>
          <a:prstGeom prst="rect">
            <a:avLst/>
          </a:prstGeom>
          <a:noFill/>
        </p:spPr>
        <p:txBody>
          <a:bodyPr wrap="square">
            <a:spAutoFit/>
          </a:bodyPr>
          <a:lstStyle/>
          <a:p>
            <a:pPr algn="r"/>
            <a:r>
              <a:rPr lang="en-GB" sz="1200" dirty="0"/>
              <a:t>https://www.thelancet.com/infographics-do/commercial-determinants-health-2023</a:t>
            </a:r>
          </a:p>
        </p:txBody>
      </p:sp>
      <p:sp>
        <p:nvSpPr>
          <p:cNvPr id="5" name="TextBox 4">
            <a:extLst>
              <a:ext uri="{FF2B5EF4-FFF2-40B4-BE49-F238E27FC236}">
                <a16:creationId xmlns:a16="http://schemas.microsoft.com/office/drawing/2014/main" id="{9FAEA1D2-48C0-920A-3761-0C43CCF89A05}"/>
              </a:ext>
            </a:extLst>
          </p:cNvPr>
          <p:cNvSpPr txBox="1"/>
          <p:nvPr/>
        </p:nvSpPr>
        <p:spPr>
          <a:xfrm>
            <a:off x="7701075" y="1449826"/>
            <a:ext cx="4057425" cy="4401205"/>
          </a:xfrm>
          <a:prstGeom prst="rect">
            <a:avLst/>
          </a:prstGeom>
          <a:solidFill>
            <a:srgbClr val="00CC99"/>
          </a:solidFill>
        </p:spPr>
        <p:txBody>
          <a:bodyPr wrap="square" rtlCol="0">
            <a:spAutoFit/>
          </a:bodyPr>
          <a:lstStyle/>
          <a:p>
            <a:r>
              <a:rPr lang="en-GB" sz="4000" b="1" dirty="0">
                <a:solidFill>
                  <a:schemeClr val="bg1"/>
                </a:solidFill>
              </a:rPr>
              <a:t>We must tip the scales in favour of the public if we are to succeed in improving health and reducing inequalities</a:t>
            </a:r>
          </a:p>
        </p:txBody>
      </p:sp>
      <p:sp>
        <p:nvSpPr>
          <p:cNvPr id="6" name="Rectangle 5">
            <a:extLst>
              <a:ext uri="{FF2B5EF4-FFF2-40B4-BE49-F238E27FC236}">
                <a16:creationId xmlns:a16="http://schemas.microsoft.com/office/drawing/2014/main" id="{C603CBB9-9DFE-0855-EA98-45DDA9E5C5B9}"/>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3230701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2E32-9E13-CB97-C641-3C429F556598}"/>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r>
              <a:rPr lang="en-GB" dirty="0"/>
              <a:t>      Commercial Determinants of Health: overview</a:t>
            </a:r>
          </a:p>
        </p:txBody>
      </p:sp>
      <p:sp>
        <p:nvSpPr>
          <p:cNvPr id="7" name="Rectangle 6">
            <a:extLst>
              <a:ext uri="{FF2B5EF4-FFF2-40B4-BE49-F238E27FC236}">
                <a16:creationId xmlns:a16="http://schemas.microsoft.com/office/drawing/2014/main" id="{7CD811DC-5F54-D92D-461A-4DED358A94F0}"/>
              </a:ext>
            </a:extLst>
          </p:cNvPr>
          <p:cNvSpPr/>
          <p:nvPr/>
        </p:nvSpPr>
        <p:spPr>
          <a:xfrm>
            <a:off x="1" y="6238874"/>
            <a:ext cx="12192000" cy="619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07000"/>
              </a:lnSpc>
              <a:spcAft>
                <a:spcPts val="800"/>
              </a:spcAft>
            </a:pPr>
            <a:r>
              <a:rPr lang="en-GB" sz="14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
        <p:nvSpPr>
          <p:cNvPr id="4" name="TextBox 3">
            <a:extLst>
              <a:ext uri="{FF2B5EF4-FFF2-40B4-BE49-F238E27FC236}">
                <a16:creationId xmlns:a16="http://schemas.microsoft.com/office/drawing/2014/main" id="{47FD6780-D89F-150F-9306-DFBD6B9303D3}"/>
              </a:ext>
            </a:extLst>
          </p:cNvPr>
          <p:cNvSpPr txBox="1"/>
          <p:nvPr/>
        </p:nvSpPr>
        <p:spPr>
          <a:xfrm>
            <a:off x="546735" y="1982251"/>
            <a:ext cx="11111865" cy="4247317"/>
          </a:xfrm>
          <a:prstGeom prst="rect">
            <a:avLst/>
          </a:prstGeom>
          <a:noFill/>
        </p:spPr>
        <p:txBody>
          <a:bodyPr wrap="square" rtlCol="0">
            <a:spAutoFit/>
          </a:bodyPr>
          <a:lstStyle/>
          <a:p>
            <a:r>
              <a:rPr lang="en-GB" b="1" dirty="0"/>
              <a:t>Many thanks: </a:t>
            </a:r>
          </a:p>
          <a:p>
            <a:r>
              <a:rPr lang="en-GB" dirty="0"/>
              <a:t>For their work which is included in this slide-set specifically: </a:t>
            </a:r>
            <a:r>
              <a:rPr lang="en-GB" dirty="0" err="1"/>
              <a:t>BiteBack</a:t>
            </a:r>
            <a:r>
              <a:rPr lang="en-GB" dirty="0"/>
              <a:t>, The Food Foundation, NCD Alliance, Anna Gilmore, Jeff Collin. </a:t>
            </a:r>
          </a:p>
          <a:p>
            <a:r>
              <a:rPr lang="en-GB" dirty="0"/>
              <a:t>To colleagues who shared ideas, experience and materials: Simone Arratoonian, Greg Fell, Tim Howells, Kylie Murrell, Amanda Pickard</a:t>
            </a:r>
          </a:p>
          <a:p>
            <a:endParaRPr lang="en-GB" b="1" dirty="0"/>
          </a:p>
          <a:p>
            <a:r>
              <a:rPr lang="en-GB" dirty="0"/>
              <a:t>These materials were developed as a set by: Anna Brook with Katherine Körner, May van Schalkwyk &amp; Mark Petticrew</a:t>
            </a:r>
          </a:p>
          <a:p>
            <a:r>
              <a:rPr lang="en-GB" dirty="0"/>
              <a:t>With contributions from our action research partners including: Amy Barnes, Samuel Bostock, Emma Gibson, Susan Hampshaw, Tim Howells, Greg Stenson, Caroline Temperton, Maddy Ardern, Megan Doran, Stefanie Gissing, Matt Greensmith, Jo James, Edward O’Malley, Katie Powell, Emily Reed and Vicky Smyth.</a:t>
            </a:r>
          </a:p>
          <a:p>
            <a:r>
              <a:rPr lang="en-GB" dirty="0"/>
              <a:t>We acknowledge and appreciate the evidence developed by the many dedicated researchers whose work is cited and used throughout, the experience, tools, frameworks and case studies shared by practitioners and advocates, and the helpful feedback from our action research participants which also helped to shape these materials. </a:t>
            </a:r>
          </a:p>
          <a:p>
            <a:endParaRPr lang="en-GB" dirty="0"/>
          </a:p>
          <a:p>
            <a:endParaRPr lang="en-GB" dirty="0"/>
          </a:p>
        </p:txBody>
      </p:sp>
      <p:pic>
        <p:nvPicPr>
          <p:cNvPr id="5" name="Graphic 5" descr="Single gear with solid fill">
            <a:extLst>
              <a:ext uri="{FF2B5EF4-FFF2-40B4-BE49-F238E27FC236}">
                <a16:creationId xmlns:a16="http://schemas.microsoft.com/office/drawing/2014/main" id="{F03D41FB-1F20-2D7B-DD26-E4B75C4E06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535" y="6249034"/>
            <a:ext cx="457200" cy="457200"/>
          </a:xfrm>
          <a:prstGeom prst="rect">
            <a:avLst/>
          </a:prstGeom>
        </p:spPr>
      </p:pic>
      <p:pic>
        <p:nvPicPr>
          <p:cNvPr id="6" name="Graphic 3" descr="Gears with solid fill">
            <a:extLst>
              <a:ext uri="{FF2B5EF4-FFF2-40B4-BE49-F238E27FC236}">
                <a16:creationId xmlns:a16="http://schemas.microsoft.com/office/drawing/2014/main" id="{4525BD92-1C8E-9E04-F35E-5928023EBB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9400" y="6391274"/>
            <a:ext cx="466725" cy="466725"/>
          </a:xfrm>
          <a:prstGeom prst="rect">
            <a:avLst/>
          </a:prstGeom>
        </p:spPr>
      </p:pic>
    </p:spTree>
    <p:extLst>
      <p:ext uri="{BB962C8B-B14F-4D97-AF65-F5344CB8AC3E}">
        <p14:creationId xmlns:p14="http://schemas.microsoft.com/office/powerpoint/2010/main" val="65987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556B54-D4CD-4F56-81CB-14A6E15E7150}"/>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
        <p:nvSpPr>
          <p:cNvPr id="4" name="Title 1">
            <a:extLst>
              <a:ext uri="{FF2B5EF4-FFF2-40B4-BE49-F238E27FC236}">
                <a16:creationId xmlns:a16="http://schemas.microsoft.com/office/drawing/2014/main" id="{2B193ECF-A3A9-AB56-448D-14B41B99B287}"/>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r>
              <a:rPr lang="en-GB" dirty="0"/>
              <a:t>      Definitions</a:t>
            </a:r>
          </a:p>
        </p:txBody>
      </p:sp>
      <p:pic>
        <p:nvPicPr>
          <p:cNvPr id="5" name="Picture 4">
            <a:extLst>
              <a:ext uri="{FF2B5EF4-FFF2-40B4-BE49-F238E27FC236}">
                <a16:creationId xmlns:a16="http://schemas.microsoft.com/office/drawing/2014/main" id="{25EF0058-ED3A-2C66-6D2D-F9E6E8E1D91E}"/>
              </a:ext>
            </a:extLst>
          </p:cNvPr>
          <p:cNvPicPr>
            <a:picLocks noChangeAspect="1"/>
          </p:cNvPicPr>
          <p:nvPr/>
        </p:nvPicPr>
        <p:blipFill>
          <a:blip r:embed="rId3"/>
          <a:stretch>
            <a:fillRect/>
          </a:stretch>
        </p:blipFill>
        <p:spPr>
          <a:xfrm>
            <a:off x="5029200" y="0"/>
            <a:ext cx="7162800" cy="5210175"/>
          </a:xfrm>
          <a:prstGeom prst="rect">
            <a:avLst/>
          </a:prstGeom>
        </p:spPr>
      </p:pic>
      <p:sp>
        <p:nvSpPr>
          <p:cNvPr id="6" name="TextBox 5">
            <a:extLst>
              <a:ext uri="{FF2B5EF4-FFF2-40B4-BE49-F238E27FC236}">
                <a16:creationId xmlns:a16="http://schemas.microsoft.com/office/drawing/2014/main" id="{BC45C168-7054-FB66-D0A2-CFBC8B201898}"/>
              </a:ext>
            </a:extLst>
          </p:cNvPr>
          <p:cNvSpPr txBox="1"/>
          <p:nvPr/>
        </p:nvSpPr>
        <p:spPr>
          <a:xfrm>
            <a:off x="8391832" y="5605936"/>
            <a:ext cx="3800168" cy="830997"/>
          </a:xfrm>
          <a:prstGeom prst="rect">
            <a:avLst/>
          </a:prstGeom>
          <a:noFill/>
        </p:spPr>
        <p:txBody>
          <a:bodyPr wrap="square" rtlCol="0">
            <a:spAutoFit/>
          </a:bodyPr>
          <a:lstStyle/>
          <a:p>
            <a:r>
              <a:rPr lang="en-GB" sz="1200" dirty="0"/>
              <a:t>Image credit: Mar Nieto, </a:t>
            </a:r>
          </a:p>
          <a:p>
            <a:r>
              <a:rPr lang="en-GB" sz="1200" dirty="0"/>
              <a:t>from Collin J; Ralston R; Hill SE, Westerman L (2020) Signalling Virtue, Promoting Harm: Unhealthy commodity industries and COVID-19. NCD Alliance, SPECTRUM </a:t>
            </a:r>
          </a:p>
        </p:txBody>
      </p:sp>
      <p:sp>
        <p:nvSpPr>
          <p:cNvPr id="3" name="Content Placeholder 2">
            <a:extLst>
              <a:ext uri="{FF2B5EF4-FFF2-40B4-BE49-F238E27FC236}">
                <a16:creationId xmlns:a16="http://schemas.microsoft.com/office/drawing/2014/main" id="{CE76D900-42DB-1499-3D2F-30A0BFDB615E}"/>
              </a:ext>
            </a:extLst>
          </p:cNvPr>
          <p:cNvSpPr>
            <a:spLocks noGrp="1"/>
          </p:cNvSpPr>
          <p:nvPr>
            <p:ph idx="1"/>
          </p:nvPr>
        </p:nvSpPr>
        <p:spPr>
          <a:xfrm>
            <a:off x="381000" y="1551524"/>
            <a:ext cx="6521245" cy="4351338"/>
          </a:xfrm>
          <a:solidFill>
            <a:schemeClr val="bg1"/>
          </a:solidFill>
        </p:spPr>
        <p:txBody>
          <a:bodyPr>
            <a:normAutofit lnSpcReduction="10000"/>
          </a:bodyPr>
          <a:lstStyle/>
          <a:p>
            <a:pPr marL="0" indent="0">
              <a:buNone/>
            </a:pPr>
            <a:r>
              <a:rPr lang="en-GB" dirty="0"/>
              <a:t>‘Commercial determinants of health (CDoH) are the private sector activities impacting public health, either positively or negatively, and the enabling political economic systems and norms.’ (WHO)</a:t>
            </a:r>
          </a:p>
          <a:p>
            <a:pPr marL="0" indent="0">
              <a:buNone/>
            </a:pPr>
            <a:endParaRPr lang="en-GB" dirty="0"/>
          </a:p>
          <a:p>
            <a:pPr marL="0" indent="0">
              <a:buNone/>
            </a:pPr>
            <a:r>
              <a:rPr lang="en-GB" dirty="0"/>
              <a:t>The Lancet series proposes ‘a broad definition of the commercial determinants of health as: the systems, practices, and pathways through which commercial actors drive health and equity.’</a:t>
            </a:r>
          </a:p>
        </p:txBody>
      </p:sp>
    </p:spTree>
    <p:extLst>
      <p:ext uri="{BB962C8B-B14F-4D97-AF65-F5344CB8AC3E}">
        <p14:creationId xmlns:p14="http://schemas.microsoft.com/office/powerpoint/2010/main" val="301947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F9FC7F-BB87-62EC-A492-670CC9140F04}"/>
              </a:ext>
            </a:extLst>
          </p:cNvPr>
          <p:cNvGrpSpPr/>
          <p:nvPr/>
        </p:nvGrpSpPr>
        <p:grpSpPr>
          <a:xfrm>
            <a:off x="4296000" y="1667583"/>
            <a:ext cx="3600000" cy="3600000"/>
            <a:chOff x="5016000" y="2292920"/>
            <a:chExt cx="2160001" cy="2216080"/>
          </a:xfrm>
        </p:grpSpPr>
        <p:sp>
          <p:nvSpPr>
            <p:cNvPr id="3" name="Oval 2">
              <a:extLst>
                <a:ext uri="{FF2B5EF4-FFF2-40B4-BE49-F238E27FC236}">
                  <a16:creationId xmlns:a16="http://schemas.microsoft.com/office/drawing/2014/main" id="{E79A634C-5430-0C82-3EB9-9E57CED24C39}"/>
                </a:ext>
              </a:extLst>
            </p:cNvPr>
            <p:cNvSpPr/>
            <p:nvPr/>
          </p:nvSpPr>
          <p:spPr>
            <a:xfrm>
              <a:off x="5016000" y="2349000"/>
              <a:ext cx="2160000" cy="216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Users with solid fill">
              <a:extLst>
                <a:ext uri="{FF2B5EF4-FFF2-40B4-BE49-F238E27FC236}">
                  <a16:creationId xmlns:a16="http://schemas.microsoft.com/office/drawing/2014/main" id="{546F6C96-8CF6-D079-CCD5-4D6C397BF9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6000" y="2292920"/>
              <a:ext cx="720000" cy="720000"/>
            </a:xfrm>
            <a:prstGeom prst="rect">
              <a:avLst/>
            </a:prstGeom>
          </p:spPr>
        </p:pic>
        <p:sp>
          <p:nvSpPr>
            <p:cNvPr id="5" name="TextBox 4">
              <a:extLst>
                <a:ext uri="{FF2B5EF4-FFF2-40B4-BE49-F238E27FC236}">
                  <a16:creationId xmlns:a16="http://schemas.microsoft.com/office/drawing/2014/main" id="{9D8A885D-7214-4D20-2B11-C037FC75556D}"/>
                </a:ext>
              </a:extLst>
            </p:cNvPr>
            <p:cNvSpPr txBox="1"/>
            <p:nvPr/>
          </p:nvSpPr>
          <p:spPr>
            <a:xfrm>
              <a:off x="5016001" y="3127285"/>
              <a:ext cx="2160000" cy="691530"/>
            </a:xfrm>
            <a:prstGeom prst="rect">
              <a:avLst/>
            </a:prstGeom>
            <a:noFill/>
          </p:spPr>
          <p:txBody>
            <a:bodyPr wrap="square" rtlCol="0">
              <a:spAutoFit/>
            </a:bodyPr>
            <a:lstStyle/>
            <a:p>
              <a:pPr algn="ctr"/>
              <a:r>
                <a:rPr lang="en-GB" sz="2400" dirty="0">
                  <a:solidFill>
                    <a:schemeClr val="bg1"/>
                  </a:solidFill>
                </a:rPr>
                <a:t>Early deaths and ill-health</a:t>
              </a:r>
            </a:p>
            <a:p>
              <a:pPr algn="ctr"/>
              <a:endParaRPr lang="en-GB" sz="1400" dirty="0">
                <a:solidFill>
                  <a:schemeClr val="bg1"/>
                </a:solidFill>
              </a:endParaRPr>
            </a:p>
            <a:p>
              <a:pPr algn="ctr"/>
              <a:r>
                <a:rPr lang="en-GB" sz="500" dirty="0">
                  <a:solidFill>
                    <a:schemeClr val="bg1"/>
                  </a:solidFill>
                </a:rPr>
                <a:t> </a:t>
              </a:r>
              <a:endParaRPr lang="en-GB" sz="1400" dirty="0">
                <a:solidFill>
                  <a:schemeClr val="bg1"/>
                </a:solidFill>
              </a:endParaRPr>
            </a:p>
            <a:p>
              <a:pPr algn="ctr"/>
              <a:r>
                <a:rPr lang="en-GB" sz="2400" dirty="0">
                  <a:solidFill>
                    <a:schemeClr val="bg1"/>
                  </a:solidFill>
                </a:rPr>
                <a:t>Inequalities </a:t>
              </a:r>
            </a:p>
          </p:txBody>
        </p:sp>
        <p:pic>
          <p:nvPicPr>
            <p:cNvPr id="6" name="Graphic 5" descr="Weights Uneven with solid fill">
              <a:extLst>
                <a:ext uri="{FF2B5EF4-FFF2-40B4-BE49-F238E27FC236}">
                  <a16:creationId xmlns:a16="http://schemas.microsoft.com/office/drawing/2014/main" id="{3D30D6AB-BB8F-40D7-2A1A-D09917F066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0000" y="3871800"/>
              <a:ext cx="612000" cy="612000"/>
            </a:xfrm>
            <a:prstGeom prst="rect">
              <a:avLst/>
            </a:prstGeom>
          </p:spPr>
        </p:pic>
      </p:grpSp>
      <p:sp>
        <p:nvSpPr>
          <p:cNvPr id="7" name="Rectangle 6">
            <a:extLst>
              <a:ext uri="{FF2B5EF4-FFF2-40B4-BE49-F238E27FC236}">
                <a16:creationId xmlns:a16="http://schemas.microsoft.com/office/drawing/2014/main" id="{102F3850-69AD-CAB5-9314-A586DA680CC8}"/>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
        <p:nvSpPr>
          <p:cNvPr id="8" name="Title 1">
            <a:extLst>
              <a:ext uri="{FF2B5EF4-FFF2-40B4-BE49-F238E27FC236}">
                <a16:creationId xmlns:a16="http://schemas.microsoft.com/office/drawing/2014/main" id="{52C932DD-C330-94BF-F2D8-1955B6238BD1}"/>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r>
              <a:rPr lang="en-GB" dirty="0"/>
              <a:t>      Why is this important?</a:t>
            </a:r>
          </a:p>
        </p:txBody>
      </p:sp>
      <p:sp>
        <p:nvSpPr>
          <p:cNvPr id="10" name="TextBox 9">
            <a:extLst>
              <a:ext uri="{FF2B5EF4-FFF2-40B4-BE49-F238E27FC236}">
                <a16:creationId xmlns:a16="http://schemas.microsoft.com/office/drawing/2014/main" id="{FE72A2DE-C7BF-3E11-1DC4-B6A9F3BBC9A5}"/>
              </a:ext>
            </a:extLst>
          </p:cNvPr>
          <p:cNvSpPr txBox="1"/>
          <p:nvPr/>
        </p:nvSpPr>
        <p:spPr>
          <a:xfrm>
            <a:off x="441995" y="3155325"/>
            <a:ext cx="3049336" cy="830997"/>
          </a:xfrm>
          <a:prstGeom prst="rect">
            <a:avLst/>
          </a:prstGeom>
          <a:noFill/>
        </p:spPr>
        <p:txBody>
          <a:bodyPr wrap="square">
            <a:spAutoFit/>
          </a:bodyPr>
          <a:lstStyle/>
          <a:p>
            <a:pPr algn="ctr"/>
            <a:r>
              <a:rPr lang="en-GB" sz="2400" b="1" i="0" dirty="0">
                <a:solidFill>
                  <a:schemeClr val="accent6">
                    <a:lumMod val="75000"/>
                  </a:schemeClr>
                </a:solidFill>
                <a:effectLst/>
              </a:rPr>
              <a:t>People are dying too young</a:t>
            </a:r>
          </a:p>
        </p:txBody>
      </p:sp>
      <p:sp>
        <p:nvSpPr>
          <p:cNvPr id="11" name="TextBox 10">
            <a:extLst>
              <a:ext uri="{FF2B5EF4-FFF2-40B4-BE49-F238E27FC236}">
                <a16:creationId xmlns:a16="http://schemas.microsoft.com/office/drawing/2014/main" id="{20EB9D8F-1513-C8C4-DFA6-FEB9AD07B113}"/>
              </a:ext>
            </a:extLst>
          </p:cNvPr>
          <p:cNvSpPr txBox="1"/>
          <p:nvPr/>
        </p:nvSpPr>
        <p:spPr>
          <a:xfrm>
            <a:off x="8700669" y="3155325"/>
            <a:ext cx="3049336" cy="830997"/>
          </a:xfrm>
          <a:prstGeom prst="rect">
            <a:avLst/>
          </a:prstGeom>
          <a:noFill/>
        </p:spPr>
        <p:txBody>
          <a:bodyPr wrap="square">
            <a:spAutoFit/>
          </a:bodyPr>
          <a:lstStyle/>
          <a:p>
            <a:pPr algn="ctr"/>
            <a:r>
              <a:rPr lang="en-GB" sz="2400" b="1" i="0" dirty="0">
                <a:solidFill>
                  <a:schemeClr val="accent6">
                    <a:lumMod val="75000"/>
                  </a:schemeClr>
                </a:solidFill>
                <a:effectLst/>
              </a:rPr>
              <a:t>Spending too much of their lives in ill-health</a:t>
            </a:r>
          </a:p>
        </p:txBody>
      </p:sp>
      <p:sp>
        <p:nvSpPr>
          <p:cNvPr id="13" name="TextBox 12">
            <a:extLst>
              <a:ext uri="{FF2B5EF4-FFF2-40B4-BE49-F238E27FC236}">
                <a16:creationId xmlns:a16="http://schemas.microsoft.com/office/drawing/2014/main" id="{7A327C54-4865-76DD-DD0E-09FED96761A4}"/>
              </a:ext>
            </a:extLst>
          </p:cNvPr>
          <p:cNvSpPr txBox="1"/>
          <p:nvPr/>
        </p:nvSpPr>
        <p:spPr>
          <a:xfrm>
            <a:off x="4571331" y="5518218"/>
            <a:ext cx="3049336" cy="830997"/>
          </a:xfrm>
          <a:prstGeom prst="rect">
            <a:avLst/>
          </a:prstGeom>
          <a:noFill/>
        </p:spPr>
        <p:txBody>
          <a:bodyPr wrap="square">
            <a:spAutoFit/>
          </a:bodyPr>
          <a:lstStyle/>
          <a:p>
            <a:pPr algn="ctr"/>
            <a:r>
              <a:rPr lang="en-GB" sz="2400" b="1" i="0" dirty="0">
                <a:solidFill>
                  <a:schemeClr val="accent6">
                    <a:lumMod val="75000"/>
                  </a:schemeClr>
                </a:solidFill>
                <a:effectLst/>
              </a:rPr>
              <a:t>Inequalities are substantial</a:t>
            </a:r>
          </a:p>
        </p:txBody>
      </p:sp>
      <p:sp>
        <p:nvSpPr>
          <p:cNvPr id="9" name="TextBox 8">
            <a:extLst>
              <a:ext uri="{FF2B5EF4-FFF2-40B4-BE49-F238E27FC236}">
                <a16:creationId xmlns:a16="http://schemas.microsoft.com/office/drawing/2014/main" id="{8E268139-F518-448E-D48E-AB86A92A8E90}"/>
              </a:ext>
            </a:extLst>
          </p:cNvPr>
          <p:cNvSpPr txBox="1"/>
          <p:nvPr/>
        </p:nvSpPr>
        <p:spPr>
          <a:xfrm>
            <a:off x="4185585" y="1259122"/>
            <a:ext cx="3820826" cy="461665"/>
          </a:xfrm>
          <a:prstGeom prst="rect">
            <a:avLst/>
          </a:prstGeom>
          <a:noFill/>
        </p:spPr>
        <p:txBody>
          <a:bodyPr wrap="square">
            <a:spAutoFit/>
          </a:bodyPr>
          <a:lstStyle/>
          <a:p>
            <a:pPr algn="ctr"/>
            <a:r>
              <a:rPr lang="en-GB" sz="2400" b="1" i="0" dirty="0">
                <a:solidFill>
                  <a:schemeClr val="accent6">
                    <a:lumMod val="75000"/>
                  </a:schemeClr>
                </a:solidFill>
                <a:effectLst/>
              </a:rPr>
              <a:t>Much of this is preventable</a:t>
            </a:r>
          </a:p>
        </p:txBody>
      </p:sp>
    </p:spTree>
    <p:extLst>
      <p:ext uri="{BB962C8B-B14F-4D97-AF65-F5344CB8AC3E}">
        <p14:creationId xmlns:p14="http://schemas.microsoft.com/office/powerpoint/2010/main" val="162246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FB86433-FDC9-E316-2A34-A29E40BE4292}"/>
              </a:ext>
            </a:extLst>
          </p:cNvPr>
          <p:cNvPicPr>
            <a:picLocks noChangeAspect="1"/>
          </p:cNvPicPr>
          <p:nvPr/>
        </p:nvPicPr>
        <p:blipFill>
          <a:blip r:embed="rId3"/>
          <a:stretch>
            <a:fillRect/>
          </a:stretch>
        </p:blipFill>
        <p:spPr>
          <a:xfrm>
            <a:off x="439072" y="200025"/>
            <a:ext cx="6800850" cy="6181725"/>
          </a:xfrm>
          <a:prstGeom prst="rect">
            <a:avLst/>
          </a:prstGeom>
        </p:spPr>
      </p:pic>
      <p:sp>
        <p:nvSpPr>
          <p:cNvPr id="16" name="TextBox 15">
            <a:extLst>
              <a:ext uri="{FF2B5EF4-FFF2-40B4-BE49-F238E27FC236}">
                <a16:creationId xmlns:a16="http://schemas.microsoft.com/office/drawing/2014/main" id="{9B0E31AA-E366-42C6-25F7-2D1A9909006A}"/>
              </a:ext>
            </a:extLst>
          </p:cNvPr>
          <p:cNvSpPr txBox="1"/>
          <p:nvPr/>
        </p:nvSpPr>
        <p:spPr>
          <a:xfrm>
            <a:off x="7875638" y="2625580"/>
            <a:ext cx="3716594" cy="1015663"/>
          </a:xfrm>
          <a:prstGeom prst="rect">
            <a:avLst/>
          </a:prstGeom>
          <a:noFill/>
        </p:spPr>
        <p:txBody>
          <a:bodyPr wrap="square">
            <a:spAutoFit/>
          </a:bodyPr>
          <a:lstStyle/>
          <a:p>
            <a:r>
              <a:rPr lang="en-GB" sz="2000" i="0" dirty="0">
                <a:solidFill>
                  <a:schemeClr val="accent1">
                    <a:lumMod val="75000"/>
                  </a:schemeClr>
                </a:solidFill>
                <a:effectLst/>
              </a:rPr>
              <a:t>‘In 2020, </a:t>
            </a:r>
            <a:r>
              <a:rPr lang="en-GB" sz="2000" b="1" i="0" dirty="0">
                <a:solidFill>
                  <a:schemeClr val="accent1">
                    <a:lumMod val="75000"/>
                  </a:schemeClr>
                </a:solidFill>
                <a:effectLst/>
              </a:rPr>
              <a:t>22.8% of all deaths </a:t>
            </a:r>
            <a:r>
              <a:rPr lang="en-GB" sz="2000" i="0" dirty="0">
                <a:solidFill>
                  <a:schemeClr val="accent1">
                    <a:lumMod val="75000"/>
                  </a:schemeClr>
                </a:solidFill>
                <a:effectLst/>
              </a:rPr>
              <a:t>in Great Britain were considered</a:t>
            </a:r>
            <a:r>
              <a:rPr lang="en-GB" sz="2000" b="1" i="0" dirty="0">
                <a:solidFill>
                  <a:schemeClr val="accent1">
                    <a:lumMod val="75000"/>
                  </a:schemeClr>
                </a:solidFill>
                <a:effectLst/>
              </a:rPr>
              <a:t> avoidable’ </a:t>
            </a:r>
            <a:r>
              <a:rPr lang="en-GB" sz="2000" i="0" dirty="0">
                <a:solidFill>
                  <a:schemeClr val="accent1">
                    <a:lumMod val="75000"/>
                  </a:schemeClr>
                </a:solidFill>
                <a:effectLst/>
              </a:rPr>
              <a:t>(ONS)</a:t>
            </a:r>
            <a:endParaRPr lang="en-GB" sz="2000" b="1" dirty="0">
              <a:solidFill>
                <a:schemeClr val="accent1">
                  <a:lumMod val="75000"/>
                </a:schemeClr>
              </a:solidFill>
            </a:endParaRPr>
          </a:p>
        </p:txBody>
      </p:sp>
      <p:sp>
        <p:nvSpPr>
          <p:cNvPr id="2" name="Rectangle 1">
            <a:extLst>
              <a:ext uri="{FF2B5EF4-FFF2-40B4-BE49-F238E27FC236}">
                <a16:creationId xmlns:a16="http://schemas.microsoft.com/office/drawing/2014/main" id="{6C83B340-B14A-3BA2-CAE0-C6ADBF755FA8}"/>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350730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B0E31AA-E366-42C6-25F7-2D1A9909006A}"/>
              </a:ext>
            </a:extLst>
          </p:cNvPr>
          <p:cNvSpPr txBox="1"/>
          <p:nvPr/>
        </p:nvSpPr>
        <p:spPr>
          <a:xfrm>
            <a:off x="7108723" y="2162675"/>
            <a:ext cx="4040347" cy="2554545"/>
          </a:xfrm>
          <a:prstGeom prst="rect">
            <a:avLst/>
          </a:prstGeom>
          <a:noFill/>
        </p:spPr>
        <p:txBody>
          <a:bodyPr wrap="square">
            <a:spAutoFit/>
          </a:bodyPr>
          <a:lstStyle/>
          <a:p>
            <a:r>
              <a:rPr lang="en-GB" sz="2000" i="0" dirty="0">
                <a:solidFill>
                  <a:schemeClr val="accent1">
                    <a:lumMod val="75000"/>
                  </a:schemeClr>
                </a:solidFill>
                <a:effectLst/>
              </a:rPr>
              <a:t>‘Healthy life expectancy at birth in the UK showed no significant change between 2015 to 2017 and 2018 to 2020 and disability-free life expectancy at birth in the UK decreased significantly for both males and females between 2015 to 2017 and 2018 to 2020’ (ONS)</a:t>
            </a:r>
          </a:p>
        </p:txBody>
      </p:sp>
      <p:pic>
        <p:nvPicPr>
          <p:cNvPr id="3" name="Picture 2">
            <a:extLst>
              <a:ext uri="{FF2B5EF4-FFF2-40B4-BE49-F238E27FC236}">
                <a16:creationId xmlns:a16="http://schemas.microsoft.com/office/drawing/2014/main" id="{35758E6D-0BBA-21D8-A1E5-D8EAF5A24CC0}"/>
              </a:ext>
            </a:extLst>
          </p:cNvPr>
          <p:cNvPicPr>
            <a:picLocks noChangeAspect="1"/>
          </p:cNvPicPr>
          <p:nvPr/>
        </p:nvPicPr>
        <p:blipFill>
          <a:blip r:embed="rId3"/>
          <a:stretch>
            <a:fillRect/>
          </a:stretch>
        </p:blipFill>
        <p:spPr>
          <a:xfrm>
            <a:off x="545230" y="776288"/>
            <a:ext cx="6150544" cy="4887094"/>
          </a:xfrm>
          <a:prstGeom prst="rect">
            <a:avLst/>
          </a:prstGeom>
        </p:spPr>
      </p:pic>
      <p:sp>
        <p:nvSpPr>
          <p:cNvPr id="2" name="Rectangle 1">
            <a:extLst>
              <a:ext uri="{FF2B5EF4-FFF2-40B4-BE49-F238E27FC236}">
                <a16:creationId xmlns:a16="http://schemas.microsoft.com/office/drawing/2014/main" id="{15C79687-9203-969F-C857-AAB63F375C4C}"/>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84287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B0E31AA-E366-42C6-25F7-2D1A9909006A}"/>
              </a:ext>
            </a:extLst>
          </p:cNvPr>
          <p:cNvSpPr txBox="1"/>
          <p:nvPr/>
        </p:nvSpPr>
        <p:spPr>
          <a:xfrm>
            <a:off x="6263148" y="1354638"/>
            <a:ext cx="4778476" cy="1323439"/>
          </a:xfrm>
          <a:prstGeom prst="rect">
            <a:avLst/>
          </a:prstGeom>
          <a:noFill/>
        </p:spPr>
        <p:txBody>
          <a:bodyPr wrap="square">
            <a:spAutoFit/>
          </a:bodyPr>
          <a:lstStyle/>
          <a:p>
            <a:r>
              <a:rPr lang="en-GB" sz="2000" i="0" dirty="0">
                <a:solidFill>
                  <a:schemeClr val="accent1">
                    <a:lumMod val="75000"/>
                  </a:schemeClr>
                </a:solidFill>
                <a:effectLst/>
              </a:rPr>
              <a:t>With </a:t>
            </a:r>
            <a:r>
              <a:rPr lang="en-GB" sz="2000" b="1" i="0" dirty="0">
                <a:solidFill>
                  <a:schemeClr val="accent1">
                    <a:lumMod val="75000"/>
                  </a:schemeClr>
                </a:solidFill>
                <a:effectLst/>
              </a:rPr>
              <a:t>those living in more deprived areas also living shorter lives</a:t>
            </a:r>
            <a:r>
              <a:rPr lang="en-GB" sz="2000" i="0" dirty="0">
                <a:solidFill>
                  <a:schemeClr val="accent1">
                    <a:lumMod val="75000"/>
                  </a:schemeClr>
                </a:solidFill>
                <a:effectLst/>
              </a:rPr>
              <a:t>, this means that they spend </a:t>
            </a:r>
            <a:r>
              <a:rPr lang="en-GB" sz="2000" b="1" i="0" dirty="0">
                <a:solidFill>
                  <a:schemeClr val="accent1">
                    <a:lumMod val="75000"/>
                  </a:schemeClr>
                </a:solidFill>
                <a:effectLst/>
              </a:rPr>
              <a:t>a smaller proportion of their lives in good health</a:t>
            </a:r>
            <a:r>
              <a:rPr lang="en-GB" sz="2000" i="0" dirty="0">
                <a:solidFill>
                  <a:schemeClr val="accent1">
                    <a:lumMod val="75000"/>
                  </a:schemeClr>
                </a:solidFill>
                <a:effectLst/>
              </a:rPr>
              <a:t>. (ONS)</a:t>
            </a:r>
          </a:p>
        </p:txBody>
      </p:sp>
      <p:pic>
        <p:nvPicPr>
          <p:cNvPr id="5" name="Picture 4">
            <a:extLst>
              <a:ext uri="{FF2B5EF4-FFF2-40B4-BE49-F238E27FC236}">
                <a16:creationId xmlns:a16="http://schemas.microsoft.com/office/drawing/2014/main" id="{ADE532AA-2695-AD19-6ADD-DC70D41D7164}"/>
              </a:ext>
            </a:extLst>
          </p:cNvPr>
          <p:cNvPicPr>
            <a:picLocks noChangeAspect="1"/>
          </p:cNvPicPr>
          <p:nvPr/>
        </p:nvPicPr>
        <p:blipFill>
          <a:blip r:embed="rId3"/>
          <a:stretch>
            <a:fillRect/>
          </a:stretch>
        </p:blipFill>
        <p:spPr>
          <a:xfrm>
            <a:off x="0" y="3406877"/>
            <a:ext cx="4729825" cy="3451122"/>
          </a:xfrm>
          <a:prstGeom prst="rect">
            <a:avLst/>
          </a:prstGeom>
        </p:spPr>
      </p:pic>
      <p:pic>
        <p:nvPicPr>
          <p:cNvPr id="7" name="Picture 6">
            <a:extLst>
              <a:ext uri="{FF2B5EF4-FFF2-40B4-BE49-F238E27FC236}">
                <a16:creationId xmlns:a16="http://schemas.microsoft.com/office/drawing/2014/main" id="{6FD1AD8F-E577-34BA-051D-813604BC513D}"/>
              </a:ext>
            </a:extLst>
          </p:cNvPr>
          <p:cNvPicPr>
            <a:picLocks noChangeAspect="1"/>
          </p:cNvPicPr>
          <p:nvPr/>
        </p:nvPicPr>
        <p:blipFill>
          <a:blip r:embed="rId4"/>
          <a:stretch>
            <a:fillRect/>
          </a:stretch>
        </p:blipFill>
        <p:spPr>
          <a:xfrm>
            <a:off x="0" y="1"/>
            <a:ext cx="4778477" cy="3451122"/>
          </a:xfrm>
          <a:prstGeom prst="rect">
            <a:avLst/>
          </a:prstGeom>
        </p:spPr>
      </p:pic>
      <p:sp>
        <p:nvSpPr>
          <p:cNvPr id="9" name="TextBox 8">
            <a:extLst>
              <a:ext uri="{FF2B5EF4-FFF2-40B4-BE49-F238E27FC236}">
                <a16:creationId xmlns:a16="http://schemas.microsoft.com/office/drawing/2014/main" id="{DA8B9B85-2E43-8BA8-5F66-BD6D0452FE2F}"/>
              </a:ext>
            </a:extLst>
          </p:cNvPr>
          <p:cNvSpPr txBox="1"/>
          <p:nvPr/>
        </p:nvSpPr>
        <p:spPr>
          <a:xfrm>
            <a:off x="4994787" y="6581000"/>
            <a:ext cx="7315199" cy="276999"/>
          </a:xfrm>
          <a:prstGeom prst="rect">
            <a:avLst/>
          </a:prstGeom>
          <a:noFill/>
        </p:spPr>
        <p:txBody>
          <a:bodyPr wrap="square">
            <a:spAutoFit/>
          </a:bodyPr>
          <a:lstStyle/>
          <a:p>
            <a:pPr algn="l"/>
            <a:r>
              <a:rPr lang="en-GB" sz="1200" i="0" dirty="0">
                <a:solidFill>
                  <a:srgbClr val="323132"/>
                </a:solidFill>
                <a:effectLst/>
              </a:rPr>
              <a:t>Source: Office for National Statistics – Annual Population Survey, 2011 Census</a:t>
            </a:r>
          </a:p>
        </p:txBody>
      </p:sp>
      <p:sp>
        <p:nvSpPr>
          <p:cNvPr id="12" name="TextBox 11">
            <a:extLst>
              <a:ext uri="{FF2B5EF4-FFF2-40B4-BE49-F238E27FC236}">
                <a16:creationId xmlns:a16="http://schemas.microsoft.com/office/drawing/2014/main" id="{2C3621E4-55DF-A89F-E01B-17D21FB229B6}"/>
              </a:ext>
            </a:extLst>
          </p:cNvPr>
          <p:cNvSpPr txBox="1"/>
          <p:nvPr/>
        </p:nvSpPr>
        <p:spPr>
          <a:xfrm>
            <a:off x="5725352" y="3564370"/>
            <a:ext cx="6157450" cy="1938992"/>
          </a:xfrm>
          <a:prstGeom prst="rect">
            <a:avLst/>
          </a:prstGeom>
          <a:noFill/>
        </p:spPr>
        <p:txBody>
          <a:bodyPr wrap="square">
            <a:spAutoFit/>
          </a:bodyPr>
          <a:lstStyle/>
          <a:p>
            <a:r>
              <a:rPr lang="en-GB" sz="2000" b="0" i="0" u="none" strike="noStrike" dirty="0">
                <a:solidFill>
                  <a:schemeClr val="accent1">
                    <a:lumMod val="75000"/>
                  </a:schemeClr>
                </a:solidFill>
                <a:effectLst/>
              </a:rPr>
              <a:t>‘In England, </a:t>
            </a:r>
            <a:r>
              <a:rPr lang="en-GB" sz="2000" b="1" i="0" u="none" strike="noStrike" dirty="0">
                <a:solidFill>
                  <a:schemeClr val="accent1">
                    <a:lumMod val="75000"/>
                  </a:schemeClr>
                </a:solidFill>
                <a:effectLst/>
              </a:rPr>
              <a:t>there are health inequalities between ethnic minority and white groups, and between different ethnic minority groups.</a:t>
            </a:r>
            <a:r>
              <a:rPr lang="en-GB" sz="2000" b="0" i="0" u="none" strike="noStrike" dirty="0">
                <a:solidFill>
                  <a:schemeClr val="accent1">
                    <a:lumMod val="75000"/>
                  </a:schemeClr>
                </a:solidFill>
                <a:effectLst/>
              </a:rPr>
              <a:t> The picture is complex, both between different ethnic groups and across different conditions, and understanding is limited by a lack of good quality data.’ </a:t>
            </a:r>
            <a:r>
              <a:rPr lang="en-GB" sz="2000" dirty="0">
                <a:solidFill>
                  <a:schemeClr val="accent1">
                    <a:lumMod val="75000"/>
                  </a:schemeClr>
                </a:solidFill>
              </a:rPr>
              <a:t>(King’s Fund) </a:t>
            </a:r>
          </a:p>
        </p:txBody>
      </p:sp>
    </p:spTree>
    <p:extLst>
      <p:ext uri="{BB962C8B-B14F-4D97-AF65-F5344CB8AC3E}">
        <p14:creationId xmlns:p14="http://schemas.microsoft.com/office/powerpoint/2010/main" val="42525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7F9FC7F-BB87-62EC-A492-670CC9140F04}"/>
              </a:ext>
            </a:extLst>
          </p:cNvPr>
          <p:cNvGrpSpPr/>
          <p:nvPr/>
        </p:nvGrpSpPr>
        <p:grpSpPr>
          <a:xfrm>
            <a:off x="9589547" y="2695910"/>
            <a:ext cx="2160001" cy="2216080"/>
            <a:chOff x="5016000" y="2292920"/>
            <a:chExt cx="2160001" cy="2216080"/>
          </a:xfrm>
        </p:grpSpPr>
        <p:sp>
          <p:nvSpPr>
            <p:cNvPr id="3" name="Oval 2">
              <a:extLst>
                <a:ext uri="{FF2B5EF4-FFF2-40B4-BE49-F238E27FC236}">
                  <a16:creationId xmlns:a16="http://schemas.microsoft.com/office/drawing/2014/main" id="{E79A634C-5430-0C82-3EB9-9E57CED24C39}"/>
                </a:ext>
              </a:extLst>
            </p:cNvPr>
            <p:cNvSpPr/>
            <p:nvPr/>
          </p:nvSpPr>
          <p:spPr>
            <a:xfrm>
              <a:off x="5016000" y="2349000"/>
              <a:ext cx="2160000" cy="216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Users with solid fill">
              <a:extLst>
                <a:ext uri="{FF2B5EF4-FFF2-40B4-BE49-F238E27FC236}">
                  <a16:creationId xmlns:a16="http://schemas.microsoft.com/office/drawing/2014/main" id="{546F6C96-8CF6-D079-CCD5-4D6C397BF9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36000" y="2292920"/>
              <a:ext cx="720000" cy="720000"/>
            </a:xfrm>
            <a:prstGeom prst="rect">
              <a:avLst/>
            </a:prstGeom>
          </p:spPr>
        </p:pic>
        <p:sp>
          <p:nvSpPr>
            <p:cNvPr id="5" name="TextBox 4">
              <a:extLst>
                <a:ext uri="{FF2B5EF4-FFF2-40B4-BE49-F238E27FC236}">
                  <a16:creationId xmlns:a16="http://schemas.microsoft.com/office/drawing/2014/main" id="{9D8A885D-7214-4D20-2B11-C037FC75556D}"/>
                </a:ext>
              </a:extLst>
            </p:cNvPr>
            <p:cNvSpPr txBox="1"/>
            <p:nvPr/>
          </p:nvSpPr>
          <p:spPr>
            <a:xfrm>
              <a:off x="5016001" y="3127285"/>
              <a:ext cx="2160000" cy="692497"/>
            </a:xfrm>
            <a:prstGeom prst="rect">
              <a:avLst/>
            </a:prstGeom>
            <a:noFill/>
          </p:spPr>
          <p:txBody>
            <a:bodyPr wrap="square" rtlCol="0">
              <a:spAutoFit/>
            </a:bodyPr>
            <a:lstStyle/>
            <a:p>
              <a:pPr algn="ctr"/>
              <a:r>
                <a:rPr lang="en-GB" sz="1400" dirty="0">
                  <a:solidFill>
                    <a:schemeClr val="bg1"/>
                  </a:solidFill>
                </a:rPr>
                <a:t>Early deaths and ill-health</a:t>
              </a:r>
            </a:p>
            <a:p>
              <a:pPr algn="ctr"/>
              <a:endParaRPr lang="en-GB" sz="1000" dirty="0">
                <a:solidFill>
                  <a:schemeClr val="bg1"/>
                </a:solidFill>
              </a:endParaRPr>
            </a:p>
            <a:p>
              <a:pPr algn="ctr"/>
              <a:r>
                <a:rPr lang="en-GB" sz="100" dirty="0">
                  <a:solidFill>
                    <a:schemeClr val="bg1"/>
                  </a:solidFill>
                </a:rPr>
                <a:t> </a:t>
              </a:r>
              <a:endParaRPr lang="en-GB" sz="1000" dirty="0">
                <a:solidFill>
                  <a:schemeClr val="bg1"/>
                </a:solidFill>
              </a:endParaRPr>
            </a:p>
            <a:p>
              <a:pPr algn="ctr"/>
              <a:r>
                <a:rPr lang="en-GB" sz="1400" dirty="0">
                  <a:solidFill>
                    <a:schemeClr val="bg1"/>
                  </a:solidFill>
                </a:rPr>
                <a:t>Inequalities </a:t>
              </a:r>
            </a:p>
          </p:txBody>
        </p:sp>
        <p:pic>
          <p:nvPicPr>
            <p:cNvPr id="6" name="Graphic 5" descr="Weights Uneven with solid fill">
              <a:extLst>
                <a:ext uri="{FF2B5EF4-FFF2-40B4-BE49-F238E27FC236}">
                  <a16:creationId xmlns:a16="http://schemas.microsoft.com/office/drawing/2014/main" id="{3D30D6AB-BB8F-40D7-2A1A-D09917F066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0000" y="3871800"/>
              <a:ext cx="612000" cy="612000"/>
            </a:xfrm>
            <a:prstGeom prst="rect">
              <a:avLst/>
            </a:prstGeom>
          </p:spPr>
        </p:pic>
      </p:grpSp>
      <p:sp>
        <p:nvSpPr>
          <p:cNvPr id="7" name="Rectangle 6">
            <a:extLst>
              <a:ext uri="{FF2B5EF4-FFF2-40B4-BE49-F238E27FC236}">
                <a16:creationId xmlns:a16="http://schemas.microsoft.com/office/drawing/2014/main" id="{96C68A1F-50C5-134A-4E32-2243B735E7E5}"/>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A94A4F14-2A44-7404-F745-4E493BA8CAC2}"/>
              </a:ext>
            </a:extLst>
          </p:cNvPr>
          <p:cNvSpPr>
            <a:spLocks noGrp="1"/>
          </p:cNvSpPr>
          <p:nvPr>
            <p:ph type="title"/>
          </p:nvPr>
        </p:nvSpPr>
        <p:spPr>
          <a:xfrm>
            <a:off x="0" y="1"/>
            <a:ext cx="12192000" cy="1036320"/>
          </a:xfrm>
          <a:solidFill>
            <a:schemeClr val="accent6">
              <a:lumMod val="40000"/>
              <a:lumOff val="60000"/>
            </a:schemeClr>
          </a:solidFill>
        </p:spPr>
        <p:txBody>
          <a:bodyPr>
            <a:normAutofit/>
          </a:bodyPr>
          <a:lstStyle/>
          <a:p>
            <a:r>
              <a:rPr lang="en-GB" dirty="0"/>
              <a:t>      What is causing this?</a:t>
            </a:r>
          </a:p>
        </p:txBody>
      </p:sp>
      <p:sp>
        <p:nvSpPr>
          <p:cNvPr id="9" name="TextBox 8">
            <a:extLst>
              <a:ext uri="{FF2B5EF4-FFF2-40B4-BE49-F238E27FC236}">
                <a16:creationId xmlns:a16="http://schemas.microsoft.com/office/drawing/2014/main" id="{8171D730-571F-6F6D-2260-7170B156C7DD}"/>
              </a:ext>
            </a:extLst>
          </p:cNvPr>
          <p:cNvSpPr txBox="1"/>
          <p:nvPr/>
        </p:nvSpPr>
        <p:spPr>
          <a:xfrm>
            <a:off x="471949" y="2315616"/>
            <a:ext cx="8673597" cy="660083"/>
          </a:xfrm>
          <a:prstGeom prst="rightArrow">
            <a:avLst>
              <a:gd name="adj1" fmla="val 64844"/>
              <a:gd name="adj2" fmla="val 50000"/>
            </a:avLst>
          </a:prstGeom>
          <a:solidFill>
            <a:schemeClr val="accent6">
              <a:lumMod val="20000"/>
              <a:lumOff val="80000"/>
            </a:schemeClr>
          </a:solidFill>
        </p:spPr>
        <p:txBody>
          <a:bodyPr wrap="square">
            <a:spAutoFit/>
          </a:bodyPr>
          <a:lstStyle/>
          <a:p>
            <a:pPr algn="ctr"/>
            <a:r>
              <a:rPr lang="en-GB" sz="2200" b="1" i="0" dirty="0">
                <a:solidFill>
                  <a:schemeClr val="accent6">
                    <a:lumMod val="75000"/>
                  </a:schemeClr>
                </a:solidFill>
                <a:effectLst/>
              </a:rPr>
              <a:t>Non-communicable diseases = main cause of death and poor health</a:t>
            </a:r>
          </a:p>
        </p:txBody>
      </p:sp>
      <p:sp>
        <p:nvSpPr>
          <p:cNvPr id="10" name="TextBox 9">
            <a:extLst>
              <a:ext uri="{FF2B5EF4-FFF2-40B4-BE49-F238E27FC236}">
                <a16:creationId xmlns:a16="http://schemas.microsoft.com/office/drawing/2014/main" id="{372DE95E-56F2-6731-7648-8D291E45F751}"/>
              </a:ext>
            </a:extLst>
          </p:cNvPr>
          <p:cNvSpPr txBox="1"/>
          <p:nvPr/>
        </p:nvSpPr>
        <p:spPr>
          <a:xfrm>
            <a:off x="4725743" y="3487447"/>
            <a:ext cx="3629904" cy="707886"/>
          </a:xfrm>
          <a:prstGeom prst="rect">
            <a:avLst/>
          </a:prstGeom>
          <a:noFill/>
        </p:spPr>
        <p:txBody>
          <a:bodyPr wrap="square">
            <a:spAutoFit/>
          </a:bodyPr>
          <a:lstStyle/>
          <a:p>
            <a:pPr algn="ctr"/>
            <a:r>
              <a:rPr lang="en-GB" sz="2000" b="1" i="0" dirty="0">
                <a:solidFill>
                  <a:schemeClr val="accent6">
                    <a:lumMod val="75000"/>
                  </a:schemeClr>
                </a:solidFill>
                <a:effectLst/>
              </a:rPr>
              <a:t>We know the main building blocks for good health</a:t>
            </a:r>
          </a:p>
        </p:txBody>
      </p:sp>
      <p:sp>
        <p:nvSpPr>
          <p:cNvPr id="11" name="TextBox 10">
            <a:extLst>
              <a:ext uri="{FF2B5EF4-FFF2-40B4-BE49-F238E27FC236}">
                <a16:creationId xmlns:a16="http://schemas.microsoft.com/office/drawing/2014/main" id="{4C379370-9974-5465-6D07-1AA7EC0A57F5}"/>
              </a:ext>
            </a:extLst>
          </p:cNvPr>
          <p:cNvSpPr txBox="1"/>
          <p:nvPr/>
        </p:nvSpPr>
        <p:spPr>
          <a:xfrm>
            <a:off x="467144" y="3207159"/>
            <a:ext cx="3481034" cy="1323439"/>
          </a:xfrm>
          <a:prstGeom prst="rect">
            <a:avLst/>
          </a:prstGeom>
          <a:noFill/>
        </p:spPr>
        <p:txBody>
          <a:bodyPr wrap="square">
            <a:spAutoFit/>
          </a:bodyPr>
          <a:lstStyle/>
          <a:p>
            <a:pPr algn="ctr"/>
            <a:r>
              <a:rPr lang="en-GB" sz="2000" i="0" dirty="0">
                <a:solidFill>
                  <a:schemeClr val="accent6">
                    <a:lumMod val="75000"/>
                  </a:schemeClr>
                </a:solidFill>
                <a:effectLst/>
              </a:rPr>
              <a:t>Estimates </a:t>
            </a:r>
            <a:r>
              <a:rPr lang="en-GB" sz="2000" dirty="0">
                <a:solidFill>
                  <a:schemeClr val="accent6">
                    <a:lumMod val="75000"/>
                  </a:schemeClr>
                </a:solidFill>
              </a:rPr>
              <a:t>suggest commercial determinants contribute </a:t>
            </a:r>
            <a:r>
              <a:rPr lang="en-GB" sz="2000" b="1" dirty="0">
                <a:solidFill>
                  <a:schemeClr val="accent6">
                    <a:lumMod val="75000"/>
                  </a:schemeClr>
                </a:solidFill>
              </a:rPr>
              <a:t>substantially to deaths and premature deaths</a:t>
            </a:r>
            <a:endParaRPr lang="en-GB" sz="2000" b="1" i="0" dirty="0">
              <a:solidFill>
                <a:schemeClr val="accent6">
                  <a:lumMod val="75000"/>
                </a:schemeClr>
              </a:solidFill>
              <a:effectLst/>
            </a:endParaRPr>
          </a:p>
        </p:txBody>
      </p:sp>
      <p:grpSp>
        <p:nvGrpSpPr>
          <p:cNvPr id="42" name="Group 41">
            <a:extLst>
              <a:ext uri="{FF2B5EF4-FFF2-40B4-BE49-F238E27FC236}">
                <a16:creationId xmlns:a16="http://schemas.microsoft.com/office/drawing/2014/main" id="{68C315AD-3843-E501-E37F-BE474ABEF417}"/>
              </a:ext>
            </a:extLst>
          </p:cNvPr>
          <p:cNvGrpSpPr/>
          <p:nvPr/>
        </p:nvGrpSpPr>
        <p:grpSpPr>
          <a:xfrm>
            <a:off x="5736000" y="4355875"/>
            <a:ext cx="1601110" cy="1600542"/>
            <a:chOff x="5736000" y="3500469"/>
            <a:chExt cx="1601110" cy="1600542"/>
          </a:xfrm>
        </p:grpSpPr>
        <p:sp>
          <p:nvSpPr>
            <p:cNvPr id="33" name="Rectangle 32">
              <a:extLst>
                <a:ext uri="{FF2B5EF4-FFF2-40B4-BE49-F238E27FC236}">
                  <a16:creationId xmlns:a16="http://schemas.microsoft.com/office/drawing/2014/main" id="{B5BEFA70-20A2-1705-715A-7E8BBD5D24A0}"/>
                </a:ext>
              </a:extLst>
            </p:cNvPr>
            <p:cNvSpPr/>
            <p:nvPr/>
          </p:nvSpPr>
          <p:spPr>
            <a:xfrm>
              <a:off x="6180695" y="35004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E991079-7830-26AA-D430-99BB0C814C78}"/>
                </a:ext>
              </a:extLst>
            </p:cNvPr>
            <p:cNvSpPr/>
            <p:nvPr/>
          </p:nvSpPr>
          <p:spPr>
            <a:xfrm>
              <a:off x="5736000" y="4381011"/>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F433AA41-816A-43A7-CE0D-CF1C5800FD6A}"/>
                </a:ext>
              </a:extLst>
            </p:cNvPr>
            <p:cNvSpPr/>
            <p:nvPr/>
          </p:nvSpPr>
          <p:spPr>
            <a:xfrm>
              <a:off x="6617110" y="4378769"/>
              <a:ext cx="720000" cy="720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Graphic 36" descr="Money with solid fill">
              <a:extLst>
                <a:ext uri="{FF2B5EF4-FFF2-40B4-BE49-F238E27FC236}">
                  <a16:creationId xmlns:a16="http://schemas.microsoft.com/office/drawing/2014/main" id="{BE541466-D015-5A14-D817-0A8B2F8FA0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70695" y="3581675"/>
              <a:ext cx="540000" cy="540000"/>
            </a:xfrm>
            <a:prstGeom prst="rect">
              <a:avLst/>
            </a:prstGeom>
          </p:spPr>
        </p:pic>
        <p:pic>
          <p:nvPicPr>
            <p:cNvPr id="39" name="Graphic 38" descr="Home1 with solid fill">
              <a:extLst>
                <a:ext uri="{FF2B5EF4-FFF2-40B4-BE49-F238E27FC236}">
                  <a16:creationId xmlns:a16="http://schemas.microsoft.com/office/drawing/2014/main" id="{27D8E3A8-1D8C-94D1-04CD-3EF589E81B9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41185" y="4462010"/>
              <a:ext cx="540000" cy="540000"/>
            </a:xfrm>
            <a:prstGeom prst="rect">
              <a:avLst/>
            </a:prstGeom>
          </p:spPr>
        </p:pic>
        <p:pic>
          <p:nvPicPr>
            <p:cNvPr id="41" name="Graphic 40" descr="Table setting with solid fill">
              <a:extLst>
                <a:ext uri="{FF2B5EF4-FFF2-40B4-BE49-F238E27FC236}">
                  <a16:creationId xmlns:a16="http://schemas.microsoft.com/office/drawing/2014/main" id="{595A57C0-71A1-F600-4FDE-FF62CE604CB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07110" y="4494441"/>
              <a:ext cx="540000" cy="540000"/>
            </a:xfrm>
            <a:prstGeom prst="rect">
              <a:avLst/>
            </a:prstGeom>
          </p:spPr>
        </p:pic>
      </p:grpSp>
      <p:grpSp>
        <p:nvGrpSpPr>
          <p:cNvPr id="12" name="Group 11">
            <a:extLst>
              <a:ext uri="{FF2B5EF4-FFF2-40B4-BE49-F238E27FC236}">
                <a16:creationId xmlns:a16="http://schemas.microsoft.com/office/drawing/2014/main" id="{73515E35-4F02-D02E-A5C0-27F589A968FA}"/>
              </a:ext>
            </a:extLst>
          </p:cNvPr>
          <p:cNvGrpSpPr/>
          <p:nvPr/>
        </p:nvGrpSpPr>
        <p:grpSpPr>
          <a:xfrm>
            <a:off x="1190591" y="4409930"/>
            <a:ext cx="1961742" cy="1838558"/>
            <a:chOff x="318490" y="905205"/>
            <a:chExt cx="4572000" cy="4420800"/>
          </a:xfrm>
        </p:grpSpPr>
        <p:graphicFrame>
          <p:nvGraphicFramePr>
            <p:cNvPr id="13" name="Chart 12">
              <a:extLst>
                <a:ext uri="{FF2B5EF4-FFF2-40B4-BE49-F238E27FC236}">
                  <a16:creationId xmlns:a16="http://schemas.microsoft.com/office/drawing/2014/main" id="{2E4C9F57-E74F-1103-D11B-5F53637BB2AC}"/>
                </a:ext>
              </a:extLst>
            </p:cNvPr>
            <p:cNvGraphicFramePr>
              <a:graphicFrameLocks/>
            </p:cNvGraphicFramePr>
            <p:nvPr>
              <p:extLst>
                <p:ext uri="{D42A27DB-BD31-4B8C-83A1-F6EECF244321}">
                  <p14:modId xmlns:p14="http://schemas.microsoft.com/office/powerpoint/2010/main" val="1149833467"/>
                </p:ext>
              </p:extLst>
            </p:nvPr>
          </p:nvGraphicFramePr>
          <p:xfrm>
            <a:off x="318490" y="905205"/>
            <a:ext cx="4572000" cy="4420800"/>
          </p:xfrm>
          <a:graphic>
            <a:graphicData uri="http://schemas.openxmlformats.org/drawingml/2006/chart">
              <c:chart xmlns:c="http://schemas.openxmlformats.org/drawingml/2006/chart" xmlns:r="http://schemas.openxmlformats.org/officeDocument/2006/relationships" r:id="rId13"/>
            </a:graphicData>
          </a:graphic>
        </p:graphicFrame>
        <p:pic>
          <p:nvPicPr>
            <p:cNvPr id="14" name="Graphic 13" descr="Wine with solid fill">
              <a:extLst>
                <a:ext uri="{FF2B5EF4-FFF2-40B4-BE49-F238E27FC236}">
                  <a16:creationId xmlns:a16="http://schemas.microsoft.com/office/drawing/2014/main" id="{D3E8A09C-42AA-E55F-3BCC-58AE378069A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574466" y="2386795"/>
              <a:ext cx="720000" cy="720000"/>
            </a:xfrm>
            <a:prstGeom prst="rect">
              <a:avLst/>
            </a:prstGeom>
          </p:spPr>
        </p:pic>
        <p:grpSp>
          <p:nvGrpSpPr>
            <p:cNvPr id="15" name="Group 14">
              <a:extLst>
                <a:ext uri="{FF2B5EF4-FFF2-40B4-BE49-F238E27FC236}">
                  <a16:creationId xmlns:a16="http://schemas.microsoft.com/office/drawing/2014/main" id="{5E39ACB7-8596-116A-4731-3BAC08094AD1}"/>
                </a:ext>
              </a:extLst>
            </p:cNvPr>
            <p:cNvGrpSpPr/>
            <p:nvPr/>
          </p:nvGrpSpPr>
          <p:grpSpPr>
            <a:xfrm>
              <a:off x="1909300" y="3099421"/>
              <a:ext cx="720000" cy="720000"/>
              <a:chOff x="7799780" y="2878453"/>
              <a:chExt cx="914400" cy="975510"/>
            </a:xfrm>
          </p:grpSpPr>
          <p:pic>
            <p:nvPicPr>
              <p:cNvPr id="18" name="Graphic 17" descr="Candy with solid fill">
                <a:extLst>
                  <a:ext uri="{FF2B5EF4-FFF2-40B4-BE49-F238E27FC236}">
                    <a16:creationId xmlns:a16="http://schemas.microsoft.com/office/drawing/2014/main" id="{5BF232F6-20BF-4BFB-7727-2A44B7FE3EB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766952">
                <a:off x="7846142" y="2878453"/>
                <a:ext cx="471948" cy="471948"/>
              </a:xfrm>
              <a:prstGeom prst="rect">
                <a:avLst/>
              </a:prstGeom>
            </p:spPr>
          </p:pic>
          <p:pic>
            <p:nvPicPr>
              <p:cNvPr id="19" name="Graphic 18" descr="Burger and drink with solid fill">
                <a:extLst>
                  <a:ext uri="{FF2B5EF4-FFF2-40B4-BE49-F238E27FC236}">
                    <a16:creationId xmlns:a16="http://schemas.microsoft.com/office/drawing/2014/main" id="{A54C919B-D7C1-8416-DBE5-2B3030D6D05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799780" y="2939563"/>
                <a:ext cx="914400" cy="914400"/>
              </a:xfrm>
              <a:prstGeom prst="rect">
                <a:avLst/>
              </a:prstGeom>
            </p:spPr>
          </p:pic>
        </p:grpSp>
        <p:pic>
          <p:nvPicPr>
            <p:cNvPr id="16" name="Graphic 15" descr="No smoking with solid fill">
              <a:extLst>
                <a:ext uri="{FF2B5EF4-FFF2-40B4-BE49-F238E27FC236}">
                  <a16:creationId xmlns:a16="http://schemas.microsoft.com/office/drawing/2014/main" id="{1BE94D99-F86E-E004-7EE4-3AF7F7527C2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909300" y="2386795"/>
              <a:ext cx="720000" cy="720000"/>
            </a:xfrm>
            <a:prstGeom prst="rect">
              <a:avLst/>
            </a:prstGeom>
          </p:spPr>
        </p:pic>
        <p:pic>
          <p:nvPicPr>
            <p:cNvPr id="17" name="Graphic 16" descr="Power Plant with solid fill">
              <a:extLst>
                <a:ext uri="{FF2B5EF4-FFF2-40B4-BE49-F238E27FC236}">
                  <a16:creationId xmlns:a16="http://schemas.microsoft.com/office/drawing/2014/main" id="{D0A42166-23BA-E4B5-B577-546ED8C6C68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574466" y="3062627"/>
              <a:ext cx="720000" cy="720000"/>
            </a:xfrm>
            <a:prstGeom prst="rect">
              <a:avLst/>
            </a:prstGeom>
          </p:spPr>
        </p:pic>
      </p:grpSp>
      <p:sp>
        <p:nvSpPr>
          <p:cNvPr id="20" name="Rectangle 19">
            <a:extLst>
              <a:ext uri="{FF2B5EF4-FFF2-40B4-BE49-F238E27FC236}">
                <a16:creationId xmlns:a16="http://schemas.microsoft.com/office/drawing/2014/main" id="{3E7DC8D5-B459-251A-5406-12BD12153A30}"/>
              </a:ext>
            </a:extLst>
          </p:cNvPr>
          <p:cNvSpPr/>
          <p:nvPr/>
        </p:nvSpPr>
        <p:spPr>
          <a:xfrm>
            <a:off x="0" y="65361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419232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A20AE78B-56A9-B644-FA6B-25D607406B5F}"/>
              </a:ext>
            </a:extLst>
          </p:cNvPr>
          <p:cNvPicPr>
            <a:picLocks noChangeAspect="1"/>
          </p:cNvPicPr>
          <p:nvPr/>
        </p:nvPicPr>
        <p:blipFill>
          <a:blip r:embed="rId3"/>
          <a:stretch>
            <a:fillRect/>
          </a:stretch>
        </p:blipFill>
        <p:spPr>
          <a:xfrm>
            <a:off x="564957" y="920510"/>
            <a:ext cx="11508372" cy="4654380"/>
          </a:xfrm>
          <a:prstGeom prst="rect">
            <a:avLst/>
          </a:prstGeom>
        </p:spPr>
      </p:pic>
      <p:sp>
        <p:nvSpPr>
          <p:cNvPr id="4" name="TextBox 3">
            <a:extLst>
              <a:ext uri="{FF2B5EF4-FFF2-40B4-BE49-F238E27FC236}">
                <a16:creationId xmlns:a16="http://schemas.microsoft.com/office/drawing/2014/main" id="{97CFE18F-D530-DAA4-F1FC-1391E67D9FBC}"/>
              </a:ext>
            </a:extLst>
          </p:cNvPr>
          <p:cNvSpPr txBox="1"/>
          <p:nvPr/>
        </p:nvSpPr>
        <p:spPr>
          <a:xfrm>
            <a:off x="7838440" y="5782419"/>
            <a:ext cx="4962412" cy="279447"/>
          </a:xfrm>
          <a:prstGeom prst="rect">
            <a:avLst/>
          </a:prstGeom>
          <a:noFill/>
        </p:spPr>
        <p:txBody>
          <a:bodyPr wrap="square" rtlCol="0">
            <a:spAutoFit/>
          </a:bodyPr>
          <a:lstStyle/>
          <a:p>
            <a:r>
              <a:rPr lang="en-GB" sz="1200" dirty="0"/>
              <a:t>Image from the NCD Alliance </a:t>
            </a:r>
            <a:r>
              <a:rPr lang="en-GB" sz="1200" dirty="0">
                <a:hlinkClick r:id="rId4"/>
              </a:rPr>
              <a:t>https://ncdalliance.org/why-ncds</a:t>
            </a:r>
            <a:r>
              <a:rPr lang="en-GB" sz="1200" dirty="0"/>
              <a:t> </a:t>
            </a:r>
          </a:p>
        </p:txBody>
      </p:sp>
      <p:sp>
        <p:nvSpPr>
          <p:cNvPr id="3" name="Rectangle 2">
            <a:extLst>
              <a:ext uri="{FF2B5EF4-FFF2-40B4-BE49-F238E27FC236}">
                <a16:creationId xmlns:a16="http://schemas.microsoft.com/office/drawing/2014/main" id="{3DB1786A-A8F2-450F-F367-D10AD12308F4}"/>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2968597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F62C6D95-93EB-CA25-EFF6-1E4077ACE33C}"/>
              </a:ext>
            </a:extLst>
          </p:cNvPr>
          <p:cNvGrpSpPr/>
          <p:nvPr/>
        </p:nvGrpSpPr>
        <p:grpSpPr>
          <a:xfrm>
            <a:off x="1085406" y="905205"/>
            <a:ext cx="4147063" cy="4021939"/>
            <a:chOff x="318490" y="905205"/>
            <a:chExt cx="4572000" cy="4420800"/>
          </a:xfrm>
        </p:grpSpPr>
        <p:graphicFrame>
          <p:nvGraphicFramePr>
            <p:cNvPr id="25" name="Chart 24">
              <a:extLst>
                <a:ext uri="{FF2B5EF4-FFF2-40B4-BE49-F238E27FC236}">
                  <a16:creationId xmlns:a16="http://schemas.microsoft.com/office/drawing/2014/main" id="{ABD898C6-AC72-34F2-20B6-5B6C9DD1D89E}"/>
                </a:ext>
              </a:extLst>
            </p:cNvPr>
            <p:cNvGraphicFramePr>
              <a:graphicFrameLocks/>
            </p:cNvGraphicFramePr>
            <p:nvPr>
              <p:extLst>
                <p:ext uri="{D42A27DB-BD31-4B8C-83A1-F6EECF244321}">
                  <p14:modId xmlns:p14="http://schemas.microsoft.com/office/powerpoint/2010/main" val="3613407321"/>
                </p:ext>
              </p:extLst>
            </p:nvPr>
          </p:nvGraphicFramePr>
          <p:xfrm>
            <a:off x="318490" y="905205"/>
            <a:ext cx="4572000" cy="44208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Graphic 8" descr="Wine with solid fill">
              <a:extLst>
                <a:ext uri="{FF2B5EF4-FFF2-40B4-BE49-F238E27FC236}">
                  <a16:creationId xmlns:a16="http://schemas.microsoft.com/office/drawing/2014/main" id="{E7AC3085-FE45-BD30-4012-1584A76200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74466" y="2386795"/>
              <a:ext cx="720000" cy="720000"/>
            </a:xfrm>
            <a:prstGeom prst="rect">
              <a:avLst/>
            </a:prstGeom>
          </p:spPr>
        </p:pic>
        <p:grpSp>
          <p:nvGrpSpPr>
            <p:cNvPr id="14" name="Group 13">
              <a:extLst>
                <a:ext uri="{FF2B5EF4-FFF2-40B4-BE49-F238E27FC236}">
                  <a16:creationId xmlns:a16="http://schemas.microsoft.com/office/drawing/2014/main" id="{AC3DA2CB-A1BE-E15A-B3C4-057FE9E12278}"/>
                </a:ext>
              </a:extLst>
            </p:cNvPr>
            <p:cNvGrpSpPr/>
            <p:nvPr/>
          </p:nvGrpSpPr>
          <p:grpSpPr>
            <a:xfrm>
              <a:off x="1909300" y="3099421"/>
              <a:ext cx="720000" cy="720000"/>
              <a:chOff x="7799780" y="2878453"/>
              <a:chExt cx="914400" cy="975510"/>
            </a:xfrm>
          </p:grpSpPr>
          <p:pic>
            <p:nvPicPr>
              <p:cNvPr id="7" name="Graphic 6" descr="Candy with solid fill">
                <a:extLst>
                  <a:ext uri="{FF2B5EF4-FFF2-40B4-BE49-F238E27FC236}">
                    <a16:creationId xmlns:a16="http://schemas.microsoft.com/office/drawing/2014/main" id="{8D538050-24CA-2593-C7FB-98903CED08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766952">
                <a:off x="7846142" y="2878453"/>
                <a:ext cx="471948" cy="471948"/>
              </a:xfrm>
              <a:prstGeom prst="rect">
                <a:avLst/>
              </a:prstGeom>
            </p:spPr>
          </p:pic>
          <p:pic>
            <p:nvPicPr>
              <p:cNvPr id="11" name="Graphic 10" descr="Burger and drink with solid fill">
                <a:extLst>
                  <a:ext uri="{FF2B5EF4-FFF2-40B4-BE49-F238E27FC236}">
                    <a16:creationId xmlns:a16="http://schemas.microsoft.com/office/drawing/2014/main" id="{D7BE5364-5B00-92D9-8175-54750BF6CC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9780" y="2939563"/>
                <a:ext cx="914400" cy="914400"/>
              </a:xfrm>
              <a:prstGeom prst="rect">
                <a:avLst/>
              </a:prstGeom>
            </p:spPr>
          </p:pic>
        </p:grpSp>
        <p:pic>
          <p:nvPicPr>
            <p:cNvPr id="13" name="Graphic 12" descr="No smoking with solid fill">
              <a:extLst>
                <a:ext uri="{FF2B5EF4-FFF2-40B4-BE49-F238E27FC236}">
                  <a16:creationId xmlns:a16="http://schemas.microsoft.com/office/drawing/2014/main" id="{787BB671-5CE4-C194-2A73-9E6FC0A5876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09300" y="2386795"/>
              <a:ext cx="720000" cy="720000"/>
            </a:xfrm>
            <a:prstGeom prst="rect">
              <a:avLst/>
            </a:prstGeom>
          </p:spPr>
        </p:pic>
        <p:pic>
          <p:nvPicPr>
            <p:cNvPr id="16" name="Graphic 15" descr="Power Plant with solid fill">
              <a:extLst>
                <a:ext uri="{FF2B5EF4-FFF2-40B4-BE49-F238E27FC236}">
                  <a16:creationId xmlns:a16="http://schemas.microsoft.com/office/drawing/2014/main" id="{EA12A5DF-4218-1289-87C6-7ECF30B9086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74466" y="3062627"/>
              <a:ext cx="720000" cy="720000"/>
            </a:xfrm>
            <a:prstGeom prst="rect">
              <a:avLst/>
            </a:prstGeom>
          </p:spPr>
        </p:pic>
      </p:grpSp>
      <p:sp>
        <p:nvSpPr>
          <p:cNvPr id="22" name="TextBox 21">
            <a:extLst>
              <a:ext uri="{FF2B5EF4-FFF2-40B4-BE49-F238E27FC236}">
                <a16:creationId xmlns:a16="http://schemas.microsoft.com/office/drawing/2014/main" id="{918EC6FA-28FF-65AD-DDCC-32016D9CFE1E}"/>
              </a:ext>
            </a:extLst>
          </p:cNvPr>
          <p:cNvSpPr txBox="1"/>
          <p:nvPr/>
        </p:nvSpPr>
        <p:spPr>
          <a:xfrm>
            <a:off x="1129605" y="4904585"/>
            <a:ext cx="4572000" cy="707886"/>
          </a:xfrm>
          <a:prstGeom prst="rect">
            <a:avLst/>
          </a:prstGeom>
          <a:noFill/>
        </p:spPr>
        <p:txBody>
          <a:bodyPr wrap="square">
            <a:spAutoFit/>
          </a:bodyPr>
          <a:lstStyle/>
          <a:p>
            <a:pPr algn="ctr"/>
            <a:r>
              <a:rPr lang="en-GB" sz="2000" b="1" dirty="0">
                <a:solidFill>
                  <a:schemeClr val="accent6">
                    <a:lumMod val="50000"/>
                  </a:schemeClr>
                </a:solidFill>
              </a:rPr>
              <a:t>A</a:t>
            </a:r>
            <a:r>
              <a:rPr lang="en-GB" sz="2000" b="1" i="0" u="none" strike="noStrike" dirty="0">
                <a:solidFill>
                  <a:schemeClr val="accent6">
                    <a:lumMod val="50000"/>
                  </a:schemeClr>
                </a:solidFill>
                <a:effectLst/>
              </a:rPr>
              <a:t>t least one third and probably more than 58% of all deaths globally</a:t>
            </a:r>
            <a:endParaRPr lang="en-GB" sz="2000" dirty="0">
              <a:solidFill>
                <a:schemeClr val="accent6">
                  <a:lumMod val="50000"/>
                </a:schemeClr>
              </a:solidFill>
            </a:endParaRPr>
          </a:p>
        </p:txBody>
      </p:sp>
      <p:sp>
        <p:nvSpPr>
          <p:cNvPr id="24" name="TextBox 23">
            <a:extLst>
              <a:ext uri="{FF2B5EF4-FFF2-40B4-BE49-F238E27FC236}">
                <a16:creationId xmlns:a16="http://schemas.microsoft.com/office/drawing/2014/main" id="{8569A471-8F3C-43E3-7539-A2DC646C08DE}"/>
              </a:ext>
            </a:extLst>
          </p:cNvPr>
          <p:cNvSpPr txBox="1"/>
          <p:nvPr/>
        </p:nvSpPr>
        <p:spPr>
          <a:xfrm>
            <a:off x="6639478" y="4888855"/>
            <a:ext cx="4143236" cy="1015663"/>
          </a:xfrm>
          <a:prstGeom prst="rect">
            <a:avLst/>
          </a:prstGeom>
          <a:noFill/>
        </p:spPr>
        <p:txBody>
          <a:bodyPr wrap="square">
            <a:spAutoFit/>
          </a:bodyPr>
          <a:lstStyle/>
          <a:p>
            <a:pPr algn="ctr"/>
            <a:r>
              <a:rPr lang="en-GB" sz="2000" b="1" i="0" u="none" strike="noStrike" dirty="0">
                <a:solidFill>
                  <a:schemeClr val="accent6">
                    <a:lumMod val="50000"/>
                  </a:schemeClr>
                </a:solidFill>
                <a:effectLst/>
              </a:rPr>
              <a:t>At least 41% and probably more than 78% of deaths </a:t>
            </a:r>
          </a:p>
          <a:p>
            <a:pPr algn="ctr"/>
            <a:r>
              <a:rPr lang="en-GB" sz="2000" b="1" i="0" u="none" strike="noStrike" dirty="0">
                <a:solidFill>
                  <a:schemeClr val="accent6">
                    <a:lumMod val="50000"/>
                  </a:schemeClr>
                </a:solidFill>
                <a:effectLst/>
              </a:rPr>
              <a:t>from non-communicable disease </a:t>
            </a:r>
            <a:endParaRPr lang="en-GB" sz="2000" dirty="0">
              <a:solidFill>
                <a:schemeClr val="accent6">
                  <a:lumMod val="50000"/>
                </a:schemeClr>
              </a:solidFill>
            </a:endParaRPr>
          </a:p>
        </p:txBody>
      </p:sp>
      <p:grpSp>
        <p:nvGrpSpPr>
          <p:cNvPr id="35" name="Group 34">
            <a:extLst>
              <a:ext uri="{FF2B5EF4-FFF2-40B4-BE49-F238E27FC236}">
                <a16:creationId xmlns:a16="http://schemas.microsoft.com/office/drawing/2014/main" id="{D89AE37F-617C-CA5D-52A7-D749FCD4266C}"/>
              </a:ext>
            </a:extLst>
          </p:cNvPr>
          <p:cNvGrpSpPr/>
          <p:nvPr/>
        </p:nvGrpSpPr>
        <p:grpSpPr>
          <a:xfrm>
            <a:off x="5981615" y="905205"/>
            <a:ext cx="5359485" cy="4085895"/>
            <a:chOff x="6483055" y="905205"/>
            <a:chExt cx="5908655" cy="4491099"/>
          </a:xfrm>
        </p:grpSpPr>
        <p:graphicFrame>
          <p:nvGraphicFramePr>
            <p:cNvPr id="26" name="Chart 25">
              <a:extLst>
                <a:ext uri="{FF2B5EF4-FFF2-40B4-BE49-F238E27FC236}">
                  <a16:creationId xmlns:a16="http://schemas.microsoft.com/office/drawing/2014/main" id="{26A024F2-106D-12E0-8672-49CFFE9A1CA4}"/>
                </a:ext>
              </a:extLst>
            </p:cNvPr>
            <p:cNvGraphicFramePr>
              <a:graphicFrameLocks/>
            </p:cNvGraphicFramePr>
            <p:nvPr>
              <p:extLst>
                <p:ext uri="{D42A27DB-BD31-4B8C-83A1-F6EECF244321}">
                  <p14:modId xmlns:p14="http://schemas.microsoft.com/office/powerpoint/2010/main" val="1728364755"/>
                </p:ext>
              </p:extLst>
            </p:nvPr>
          </p:nvGraphicFramePr>
          <p:xfrm>
            <a:off x="6483055" y="905205"/>
            <a:ext cx="5908655" cy="4491099"/>
          </p:xfrm>
          <a:graphic>
            <a:graphicData uri="http://schemas.openxmlformats.org/drawingml/2006/chart">
              <c:chart xmlns:c="http://schemas.openxmlformats.org/drawingml/2006/chart" xmlns:r="http://schemas.openxmlformats.org/officeDocument/2006/relationships" r:id="rId14"/>
            </a:graphicData>
          </a:graphic>
        </p:graphicFrame>
        <p:pic>
          <p:nvPicPr>
            <p:cNvPr id="27" name="Graphic 26" descr="Wine with solid fill">
              <a:extLst>
                <a:ext uri="{FF2B5EF4-FFF2-40B4-BE49-F238E27FC236}">
                  <a16:creationId xmlns:a16="http://schemas.microsoft.com/office/drawing/2014/main" id="{626B84AD-56E3-FFD6-0D4D-DEB3403EFE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37383" y="2393025"/>
              <a:ext cx="720000" cy="720000"/>
            </a:xfrm>
            <a:prstGeom prst="rect">
              <a:avLst/>
            </a:prstGeom>
          </p:spPr>
        </p:pic>
        <p:grpSp>
          <p:nvGrpSpPr>
            <p:cNvPr id="28" name="Group 27">
              <a:extLst>
                <a:ext uri="{FF2B5EF4-FFF2-40B4-BE49-F238E27FC236}">
                  <a16:creationId xmlns:a16="http://schemas.microsoft.com/office/drawing/2014/main" id="{942D6E4E-1DE0-1B6D-0A0B-247ED84BC0C8}"/>
                </a:ext>
              </a:extLst>
            </p:cNvPr>
            <p:cNvGrpSpPr/>
            <p:nvPr/>
          </p:nvGrpSpPr>
          <p:grpSpPr>
            <a:xfrm>
              <a:off x="8772217" y="3105651"/>
              <a:ext cx="720000" cy="720000"/>
              <a:chOff x="7799780" y="2878453"/>
              <a:chExt cx="914400" cy="975510"/>
            </a:xfrm>
          </p:grpSpPr>
          <p:pic>
            <p:nvPicPr>
              <p:cNvPr id="29" name="Graphic 28" descr="Candy with solid fill">
                <a:extLst>
                  <a:ext uri="{FF2B5EF4-FFF2-40B4-BE49-F238E27FC236}">
                    <a16:creationId xmlns:a16="http://schemas.microsoft.com/office/drawing/2014/main" id="{FE7CB51A-52B3-35B3-16CE-F5846FEEA6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766952">
                <a:off x="7846142" y="2878453"/>
                <a:ext cx="471948" cy="471948"/>
              </a:xfrm>
              <a:prstGeom prst="rect">
                <a:avLst/>
              </a:prstGeom>
            </p:spPr>
          </p:pic>
          <p:pic>
            <p:nvPicPr>
              <p:cNvPr id="30" name="Graphic 29" descr="Burger and drink with solid fill">
                <a:extLst>
                  <a:ext uri="{FF2B5EF4-FFF2-40B4-BE49-F238E27FC236}">
                    <a16:creationId xmlns:a16="http://schemas.microsoft.com/office/drawing/2014/main" id="{77D56A2B-59E7-A942-48ED-508AC1E125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9780" y="2939563"/>
                <a:ext cx="914400" cy="914400"/>
              </a:xfrm>
              <a:prstGeom prst="rect">
                <a:avLst/>
              </a:prstGeom>
            </p:spPr>
          </p:pic>
        </p:grpSp>
        <p:pic>
          <p:nvPicPr>
            <p:cNvPr id="31" name="Graphic 30" descr="No smoking with solid fill">
              <a:extLst>
                <a:ext uri="{FF2B5EF4-FFF2-40B4-BE49-F238E27FC236}">
                  <a16:creationId xmlns:a16="http://schemas.microsoft.com/office/drawing/2014/main" id="{7E396F02-155E-1420-F00D-8BAB32C2C4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72217" y="2393025"/>
              <a:ext cx="720000" cy="720000"/>
            </a:xfrm>
            <a:prstGeom prst="rect">
              <a:avLst/>
            </a:prstGeom>
          </p:spPr>
        </p:pic>
        <p:pic>
          <p:nvPicPr>
            <p:cNvPr id="32" name="Graphic 31" descr="Power Plant with solid fill">
              <a:extLst>
                <a:ext uri="{FF2B5EF4-FFF2-40B4-BE49-F238E27FC236}">
                  <a16:creationId xmlns:a16="http://schemas.microsoft.com/office/drawing/2014/main" id="{A72FDB78-DB4A-75E0-25CA-79D665DBE1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37383" y="3068857"/>
              <a:ext cx="720000" cy="720000"/>
            </a:xfrm>
            <a:prstGeom prst="rect">
              <a:avLst/>
            </a:prstGeom>
          </p:spPr>
        </p:pic>
      </p:grpSp>
      <p:sp>
        <p:nvSpPr>
          <p:cNvPr id="33" name="TextBox 32">
            <a:extLst>
              <a:ext uri="{FF2B5EF4-FFF2-40B4-BE49-F238E27FC236}">
                <a16:creationId xmlns:a16="http://schemas.microsoft.com/office/drawing/2014/main" id="{AB19DFAC-64DE-E2ED-1079-D74F4242FD24}"/>
              </a:ext>
            </a:extLst>
          </p:cNvPr>
          <p:cNvSpPr txBox="1"/>
          <p:nvPr/>
        </p:nvSpPr>
        <p:spPr>
          <a:xfrm>
            <a:off x="-16700" y="172325"/>
            <a:ext cx="12208700" cy="584775"/>
          </a:xfrm>
          <a:prstGeom prst="rect">
            <a:avLst/>
          </a:prstGeom>
          <a:noFill/>
        </p:spPr>
        <p:txBody>
          <a:bodyPr wrap="square">
            <a:spAutoFit/>
          </a:bodyPr>
          <a:lstStyle/>
          <a:p>
            <a:pPr algn="ctr"/>
            <a:r>
              <a:rPr lang="en-GB" sz="3200" b="1" dirty="0">
                <a:solidFill>
                  <a:schemeClr val="accent6">
                    <a:lumMod val="50000"/>
                  </a:schemeClr>
                </a:solidFill>
              </a:rPr>
              <a:t>Estimated contribution of commercial determinants globally</a:t>
            </a:r>
            <a:endParaRPr lang="en-GB" sz="3200" dirty="0">
              <a:solidFill>
                <a:schemeClr val="accent6">
                  <a:lumMod val="50000"/>
                </a:schemeClr>
              </a:solidFill>
            </a:endParaRPr>
          </a:p>
        </p:txBody>
      </p:sp>
      <p:sp>
        <p:nvSpPr>
          <p:cNvPr id="34" name="TextBox 33">
            <a:extLst>
              <a:ext uri="{FF2B5EF4-FFF2-40B4-BE49-F238E27FC236}">
                <a16:creationId xmlns:a16="http://schemas.microsoft.com/office/drawing/2014/main" id="{EA6E0E95-E72F-8738-C007-0619FB8B9975}"/>
              </a:ext>
            </a:extLst>
          </p:cNvPr>
          <p:cNvSpPr txBox="1"/>
          <p:nvPr/>
        </p:nvSpPr>
        <p:spPr>
          <a:xfrm>
            <a:off x="8139400" y="6088181"/>
            <a:ext cx="4052600" cy="276999"/>
          </a:xfrm>
          <a:prstGeom prst="rect">
            <a:avLst/>
          </a:prstGeom>
          <a:noFill/>
        </p:spPr>
        <p:txBody>
          <a:bodyPr wrap="square" rtlCol="0">
            <a:spAutoFit/>
          </a:bodyPr>
          <a:lstStyle/>
          <a:p>
            <a:pPr algn="r"/>
            <a:r>
              <a:rPr lang="en-GB" sz="1200" dirty="0"/>
              <a:t>Reference for data: Lancet Commission Gilmore et al 2023</a:t>
            </a:r>
          </a:p>
        </p:txBody>
      </p:sp>
      <p:sp>
        <p:nvSpPr>
          <p:cNvPr id="2" name="Rectangle 1">
            <a:extLst>
              <a:ext uri="{FF2B5EF4-FFF2-40B4-BE49-F238E27FC236}">
                <a16:creationId xmlns:a16="http://schemas.microsoft.com/office/drawing/2014/main" id="{88BEDD7C-BCEC-B19C-4395-D31C77363BEB}"/>
              </a:ext>
            </a:extLst>
          </p:cNvPr>
          <p:cNvSpPr/>
          <p:nvPr/>
        </p:nvSpPr>
        <p:spPr>
          <a:xfrm>
            <a:off x="0" y="6548843"/>
            <a:ext cx="12192000" cy="13063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000" dirty="0">
                <a:solidFill>
                  <a:schemeClr val="accent6">
                    <a:lumMod val="50000"/>
                  </a:schemeClr>
                </a:solidFill>
                <a:effectLst/>
                <a:ea typeface="DengXian" panose="02010600030101010101" pitchFamily="2" charset="-122"/>
                <a:cs typeface="Times New Roman" panose="02020603050405020304" pitchFamily="18" charset="0"/>
              </a:rPr>
              <a:t>This document is part of CDoH Essentials (2024) Brook et al</a:t>
            </a:r>
          </a:p>
        </p:txBody>
      </p:sp>
    </p:spTree>
    <p:extLst>
      <p:ext uri="{BB962C8B-B14F-4D97-AF65-F5344CB8AC3E}">
        <p14:creationId xmlns:p14="http://schemas.microsoft.com/office/powerpoint/2010/main" val="61682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2082</TotalTime>
  <Words>9217</Words>
  <Application>Microsoft Office PowerPoint</Application>
  <PresentationFormat>Widescreen</PresentationFormat>
  <Paragraphs>466</Paragraphs>
  <Slides>15</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BellMT</vt:lpstr>
      <vt:lpstr>GDS Transport</vt:lpstr>
      <vt:lpstr>ScalaLancetPro</vt:lpstr>
      <vt:lpstr>Shaker 2 Lancet</vt:lpstr>
      <vt:lpstr>TestTiemposText-Regular</vt:lpstr>
      <vt:lpstr>Arial</vt:lpstr>
      <vt:lpstr>Calibri</vt:lpstr>
      <vt:lpstr>Calibri Light</vt:lpstr>
      <vt:lpstr>Garamond</vt:lpstr>
      <vt:lpstr>open sans</vt:lpstr>
      <vt:lpstr>Segoe UI</vt:lpstr>
      <vt:lpstr>Times New Roman</vt:lpstr>
      <vt:lpstr>Office Theme</vt:lpstr>
      <vt:lpstr>      Commercial Determinants of Health: overview</vt:lpstr>
      <vt:lpstr>      Definitions</vt:lpstr>
      <vt:lpstr>      Why is this important?</vt:lpstr>
      <vt:lpstr>PowerPoint Presentation</vt:lpstr>
      <vt:lpstr>PowerPoint Presentation</vt:lpstr>
      <vt:lpstr>PowerPoint Presentation</vt:lpstr>
      <vt:lpstr>      What is causing this?</vt:lpstr>
      <vt:lpstr>PowerPoint Presentation</vt:lpstr>
      <vt:lpstr>PowerPoint Presentation</vt:lpstr>
      <vt:lpstr>PowerPoint Presentation</vt:lpstr>
      <vt:lpstr>How do Commercial Determinants affect health?  – an example</vt:lpstr>
      <vt:lpstr>How do Commercial Determinants affect health?</vt:lpstr>
      <vt:lpstr>Cycle of actions favouring commercial profits</vt:lpstr>
      <vt:lpstr>Prioritising public interest over commercial profits</vt:lpstr>
      <vt:lpstr>      Commercial Determinants of Health: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Commercial Determinants affect health, case study exercise</dc:title>
  <dc:creator>Anna Brook</dc:creator>
  <cp:lastModifiedBy>Anna Brook</cp:lastModifiedBy>
  <cp:revision>40</cp:revision>
  <dcterms:created xsi:type="dcterms:W3CDTF">2023-05-09T11:15:55Z</dcterms:created>
  <dcterms:modified xsi:type="dcterms:W3CDTF">2024-03-17T16:17:30Z</dcterms:modified>
</cp:coreProperties>
</file>