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95" r:id="rId2"/>
    <p:sldId id="286" r:id="rId3"/>
    <p:sldId id="317" r:id="rId4"/>
    <p:sldId id="259" r:id="rId5"/>
    <p:sldId id="290" r:id="rId6"/>
    <p:sldId id="308" r:id="rId7"/>
    <p:sldId id="296" r:id="rId8"/>
    <p:sldId id="313" r:id="rId9"/>
    <p:sldId id="302" r:id="rId10"/>
    <p:sldId id="315" r:id="rId11"/>
    <p:sldId id="285" r:id="rId12"/>
    <p:sldId id="316" r:id="rId13"/>
    <p:sldId id="312" r:id="rId14"/>
    <p:sldId id="288" r:id="rId15"/>
    <p:sldId id="292" r:id="rId16"/>
    <p:sldId id="287" r:id="rId17"/>
    <p:sldId id="273" r:id="rId18"/>
    <p:sldId id="267" r:id="rId19"/>
    <p:sldId id="276" r:id="rId20"/>
    <p:sldId id="291" r:id="rId21"/>
    <p:sldId id="264" r:id="rId22"/>
    <p:sldId id="265" r:id="rId23"/>
    <p:sldId id="268" r:id="rId24"/>
    <p:sldId id="270" r:id="rId25"/>
    <p:sldId id="269" r:id="rId26"/>
    <p:sldId id="275" r:id="rId27"/>
    <p:sldId id="274" r:id="rId28"/>
    <p:sldId id="303" r:id="rId29"/>
    <p:sldId id="310" r:id="rId30"/>
    <p:sldId id="314" r:id="rId31"/>
    <p:sldId id="311" r:id="rId32"/>
    <p:sldId id="289" r:id="rId33"/>
    <p:sldId id="29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Beadle" userId="cc7c65fe-6fe1-45d0-bdf4-7bd4b76affde" providerId="ADAL" clId="{9E90EE7A-EFBB-4F59-BDF3-7C9332CDAC2C}"/>
    <pc:docChg chg="custSel modSld delMainMaster">
      <pc:chgData name="Alice Beadle" userId="cc7c65fe-6fe1-45d0-bdf4-7bd4b76affde" providerId="ADAL" clId="{9E90EE7A-EFBB-4F59-BDF3-7C9332CDAC2C}" dt="2024-03-20T09:44:10.906" v="8" actId="1076"/>
      <pc:docMkLst>
        <pc:docMk/>
      </pc:docMkLst>
      <pc:sldChg chg="modSp mod modClrScheme chgLayout">
        <pc:chgData name="Alice Beadle" userId="cc7c65fe-6fe1-45d0-bdf4-7bd4b76affde" providerId="ADAL" clId="{9E90EE7A-EFBB-4F59-BDF3-7C9332CDAC2C}" dt="2024-03-20T09:43:24.769" v="1" actId="700"/>
        <pc:sldMkLst>
          <pc:docMk/>
          <pc:sldMk cId="2363902357" sldId="289"/>
        </pc:sldMkLst>
        <pc:spChg chg="mod ord">
          <ac:chgData name="Alice Beadle" userId="cc7c65fe-6fe1-45d0-bdf4-7bd4b76affde" providerId="ADAL" clId="{9E90EE7A-EFBB-4F59-BDF3-7C9332CDAC2C}" dt="2024-03-20T09:43:24.769" v="1" actId="700"/>
          <ac:spMkLst>
            <pc:docMk/>
            <pc:sldMk cId="2363902357" sldId="289"/>
            <ac:spMk id="2" creationId="{6E6D2D93-BE0B-3911-71E4-871064384C31}"/>
          </ac:spMkLst>
        </pc:spChg>
        <pc:spChg chg="mod ord">
          <ac:chgData name="Alice Beadle" userId="cc7c65fe-6fe1-45d0-bdf4-7bd4b76affde" providerId="ADAL" clId="{9E90EE7A-EFBB-4F59-BDF3-7C9332CDAC2C}" dt="2024-03-20T09:43:24.769" v="1" actId="700"/>
          <ac:spMkLst>
            <pc:docMk/>
            <pc:sldMk cId="2363902357" sldId="289"/>
            <ac:spMk id="3" creationId="{45521A69-CC1B-D461-55E4-6B5B0AB1944C}"/>
          </ac:spMkLst>
        </pc:spChg>
      </pc:sldChg>
      <pc:sldChg chg="modSp mod modClrScheme chgLayout">
        <pc:chgData name="Alice Beadle" userId="cc7c65fe-6fe1-45d0-bdf4-7bd4b76affde" providerId="ADAL" clId="{9E90EE7A-EFBB-4F59-BDF3-7C9332CDAC2C}" dt="2024-03-20T09:44:10.906" v="8" actId="1076"/>
        <pc:sldMkLst>
          <pc:docMk/>
          <pc:sldMk cId="2721517727" sldId="293"/>
        </pc:sldMkLst>
        <pc:spChg chg="mod ord">
          <ac:chgData name="Alice Beadle" userId="cc7c65fe-6fe1-45d0-bdf4-7bd4b76affde" providerId="ADAL" clId="{9E90EE7A-EFBB-4F59-BDF3-7C9332CDAC2C}" dt="2024-03-20T09:44:03.668" v="7" actId="1076"/>
          <ac:spMkLst>
            <pc:docMk/>
            <pc:sldMk cId="2721517727" sldId="293"/>
            <ac:spMk id="2" creationId="{8AFDDF1C-A9B7-FFF3-B750-D712ABE17784}"/>
          </ac:spMkLst>
        </pc:spChg>
        <pc:spChg chg="mod ord">
          <ac:chgData name="Alice Beadle" userId="cc7c65fe-6fe1-45d0-bdf4-7bd4b76affde" providerId="ADAL" clId="{9E90EE7A-EFBB-4F59-BDF3-7C9332CDAC2C}" dt="2024-03-20T09:44:10.906" v="8" actId="1076"/>
          <ac:spMkLst>
            <pc:docMk/>
            <pc:sldMk cId="2721517727" sldId="293"/>
            <ac:spMk id="4" creationId="{75406001-C22E-CBAA-A13D-322639C61F45}"/>
          </ac:spMkLst>
        </pc:spChg>
      </pc:sldChg>
      <pc:sldChg chg="modSp mod">
        <pc:chgData name="Alice Beadle" userId="cc7c65fe-6fe1-45d0-bdf4-7bd4b76affde" providerId="ADAL" clId="{9E90EE7A-EFBB-4F59-BDF3-7C9332CDAC2C}" dt="2024-03-20T09:41:56.354" v="0" actId="20577"/>
        <pc:sldMkLst>
          <pc:docMk/>
          <pc:sldMk cId="4005979361" sldId="317"/>
        </pc:sldMkLst>
        <pc:spChg chg="mod">
          <ac:chgData name="Alice Beadle" userId="cc7c65fe-6fe1-45d0-bdf4-7bd4b76affde" providerId="ADAL" clId="{9E90EE7A-EFBB-4F59-BDF3-7C9332CDAC2C}" dt="2024-03-20T09:41:56.354" v="0" actId="20577"/>
          <ac:spMkLst>
            <pc:docMk/>
            <pc:sldMk cId="4005979361" sldId="317"/>
            <ac:spMk id="3" creationId="{B9C67E04-7DA0-1565-793E-C4EFD395C8B9}"/>
          </ac:spMkLst>
        </pc:spChg>
      </pc:sldChg>
      <pc:sldMasterChg chg="del delSldLayout">
        <pc:chgData name="Alice Beadle" userId="cc7c65fe-6fe1-45d0-bdf4-7bd4b76affde" providerId="ADAL" clId="{9E90EE7A-EFBB-4F59-BDF3-7C9332CDAC2C}" dt="2024-03-20T09:43:39.334" v="2" actId="700"/>
        <pc:sldMasterMkLst>
          <pc:docMk/>
          <pc:sldMasterMk cId="931457343" sldId="2147483672"/>
        </pc:sldMasterMkLst>
        <pc:sldLayoutChg chg="del">
          <pc:chgData name="Alice Beadle" userId="cc7c65fe-6fe1-45d0-bdf4-7bd4b76affde" providerId="ADAL" clId="{9E90EE7A-EFBB-4F59-BDF3-7C9332CDAC2C}" dt="2024-03-20T09:43:39.334" v="2" actId="700"/>
          <pc:sldLayoutMkLst>
            <pc:docMk/>
            <pc:sldMasterMk cId="931457343" sldId="2147483672"/>
            <pc:sldLayoutMk cId="2683435879" sldId="2147483673"/>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3244936458" sldId="2147483674"/>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1517737217" sldId="2147483675"/>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3755711017" sldId="2147483676"/>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213671014" sldId="2147483677"/>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1229209076" sldId="2147483678"/>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1271462452" sldId="2147483679"/>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438846022" sldId="2147483680"/>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1110723844" sldId="2147483681"/>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2165498887" sldId="2147483682"/>
          </pc:sldLayoutMkLst>
        </pc:sldLayoutChg>
        <pc:sldLayoutChg chg="del">
          <pc:chgData name="Alice Beadle" userId="cc7c65fe-6fe1-45d0-bdf4-7bd4b76affde" providerId="ADAL" clId="{9E90EE7A-EFBB-4F59-BDF3-7C9332CDAC2C}" dt="2024-03-20T09:43:39.334" v="2" actId="700"/>
          <pc:sldLayoutMkLst>
            <pc:docMk/>
            <pc:sldMasterMk cId="931457343" sldId="2147483672"/>
            <pc:sldLayoutMk cId="562399046" sldId="2147483683"/>
          </pc:sldLayoutMkLst>
        </pc:sldLayoutChg>
      </pc:sldMasterChg>
    </pc:docChg>
  </pc:docChgLst>
  <pc:docChgLst>
    <pc:chgData name="Alice Beadle" userId="cc7c65fe-6fe1-45d0-bdf4-7bd4b76affde" providerId="ADAL" clId="{B00FF0C9-7137-4055-B6FD-BD2B6384324A}"/>
    <pc:docChg chg="undo custSel modSld sldOrd">
      <pc:chgData name="Alice Beadle" userId="cc7c65fe-6fe1-45d0-bdf4-7bd4b76affde" providerId="ADAL" clId="{B00FF0C9-7137-4055-B6FD-BD2B6384324A}" dt="2024-03-13T23:50:20.923" v="4167" actId="20577"/>
      <pc:docMkLst>
        <pc:docMk/>
      </pc:docMkLst>
      <pc:sldChg chg="modSp mod">
        <pc:chgData name="Alice Beadle" userId="cc7c65fe-6fe1-45d0-bdf4-7bd4b76affde" providerId="ADAL" clId="{B00FF0C9-7137-4055-B6FD-BD2B6384324A}" dt="2024-03-13T22:00:29.106" v="2130" actId="255"/>
        <pc:sldMkLst>
          <pc:docMk/>
          <pc:sldMk cId="564789997" sldId="296"/>
        </pc:sldMkLst>
        <pc:spChg chg="mod">
          <ac:chgData name="Alice Beadle" userId="cc7c65fe-6fe1-45d0-bdf4-7bd4b76affde" providerId="ADAL" clId="{B00FF0C9-7137-4055-B6FD-BD2B6384324A}" dt="2024-03-13T22:00:29.106" v="2130" actId="255"/>
          <ac:spMkLst>
            <pc:docMk/>
            <pc:sldMk cId="564789997" sldId="296"/>
            <ac:spMk id="3" creationId="{7346673E-FABE-41C6-7B37-A4415CFFDE64}"/>
          </ac:spMkLst>
        </pc:spChg>
      </pc:sldChg>
      <pc:sldChg chg="ord">
        <pc:chgData name="Alice Beadle" userId="cc7c65fe-6fe1-45d0-bdf4-7bd4b76affde" providerId="ADAL" clId="{B00FF0C9-7137-4055-B6FD-BD2B6384324A}" dt="2024-03-13T21:58:11.493" v="2123"/>
        <pc:sldMkLst>
          <pc:docMk/>
          <pc:sldMk cId="1493218322" sldId="302"/>
        </pc:sldMkLst>
      </pc:sldChg>
      <pc:sldChg chg="modSp mod">
        <pc:chgData name="Alice Beadle" userId="cc7c65fe-6fe1-45d0-bdf4-7bd4b76affde" providerId="ADAL" clId="{B00FF0C9-7137-4055-B6FD-BD2B6384324A}" dt="2024-03-13T23:20:20.683" v="4127" actId="20577"/>
        <pc:sldMkLst>
          <pc:docMk/>
          <pc:sldMk cId="162203214" sldId="303"/>
        </pc:sldMkLst>
        <pc:spChg chg="mod">
          <ac:chgData name="Alice Beadle" userId="cc7c65fe-6fe1-45d0-bdf4-7bd4b76affde" providerId="ADAL" clId="{B00FF0C9-7137-4055-B6FD-BD2B6384324A}" dt="2024-03-13T23:20:20.683" v="4127" actId="20577"/>
          <ac:spMkLst>
            <pc:docMk/>
            <pc:sldMk cId="162203214" sldId="303"/>
            <ac:spMk id="3" creationId="{5B4F0FAB-62DE-A6F4-6A85-23EB22146431}"/>
          </ac:spMkLst>
        </pc:spChg>
      </pc:sldChg>
      <pc:sldChg chg="modSp">
        <pc:chgData name="Alice Beadle" userId="cc7c65fe-6fe1-45d0-bdf4-7bd4b76affde" providerId="ADAL" clId="{B00FF0C9-7137-4055-B6FD-BD2B6384324A}" dt="2024-03-13T21:18:28.847" v="471" actId="20577"/>
        <pc:sldMkLst>
          <pc:docMk/>
          <pc:sldMk cId="1092750432" sldId="310"/>
        </pc:sldMkLst>
        <pc:graphicFrameChg chg="mod">
          <ac:chgData name="Alice Beadle" userId="cc7c65fe-6fe1-45d0-bdf4-7bd4b76affde" providerId="ADAL" clId="{B00FF0C9-7137-4055-B6FD-BD2B6384324A}" dt="2024-03-13T21:18:28.847" v="471" actId="20577"/>
          <ac:graphicFrameMkLst>
            <pc:docMk/>
            <pc:sldMk cId="1092750432" sldId="310"/>
            <ac:graphicFrameMk id="6" creationId="{A5A4AE5E-12B5-2014-041B-353788EC4B0D}"/>
          </ac:graphicFrameMkLst>
        </pc:graphicFrameChg>
      </pc:sldChg>
      <pc:sldChg chg="modSp mod">
        <pc:chgData name="Alice Beadle" userId="cc7c65fe-6fe1-45d0-bdf4-7bd4b76affde" providerId="ADAL" clId="{B00FF0C9-7137-4055-B6FD-BD2B6384324A}" dt="2024-03-13T22:46:44.131" v="4105" actId="113"/>
        <pc:sldMkLst>
          <pc:docMk/>
          <pc:sldMk cId="2889655976" sldId="313"/>
        </pc:sldMkLst>
        <pc:spChg chg="mod">
          <ac:chgData name="Alice Beadle" userId="cc7c65fe-6fe1-45d0-bdf4-7bd4b76affde" providerId="ADAL" clId="{B00FF0C9-7137-4055-B6FD-BD2B6384324A}" dt="2024-03-13T22:11:01.454" v="2627" actId="20577"/>
          <ac:spMkLst>
            <pc:docMk/>
            <pc:sldMk cId="2889655976" sldId="313"/>
            <ac:spMk id="2" creationId="{A095BB25-C6A0-065F-9BC6-066F72BE9CC5}"/>
          </ac:spMkLst>
        </pc:spChg>
        <pc:spChg chg="mod">
          <ac:chgData name="Alice Beadle" userId="cc7c65fe-6fe1-45d0-bdf4-7bd4b76affde" providerId="ADAL" clId="{B00FF0C9-7137-4055-B6FD-BD2B6384324A}" dt="2024-03-13T22:46:44.131" v="4105" actId="113"/>
          <ac:spMkLst>
            <pc:docMk/>
            <pc:sldMk cId="2889655976" sldId="313"/>
            <ac:spMk id="3" creationId="{384F4EE9-C6A9-23BA-9FA5-E5F1E92C7A7A}"/>
          </ac:spMkLst>
        </pc:spChg>
      </pc:sldChg>
      <pc:sldChg chg="addSp delSp modSp mod">
        <pc:chgData name="Alice Beadle" userId="cc7c65fe-6fe1-45d0-bdf4-7bd4b76affde" providerId="ADAL" clId="{B00FF0C9-7137-4055-B6FD-BD2B6384324A}" dt="2024-03-13T21:41:50.460" v="1711" actId="20577"/>
        <pc:sldMkLst>
          <pc:docMk/>
          <pc:sldMk cId="1088419475" sldId="314"/>
        </pc:sldMkLst>
        <pc:spChg chg="mod">
          <ac:chgData name="Alice Beadle" userId="cc7c65fe-6fe1-45d0-bdf4-7bd4b76affde" providerId="ADAL" clId="{B00FF0C9-7137-4055-B6FD-BD2B6384324A}" dt="2024-03-13T21:20:06.206" v="508" actId="20577"/>
          <ac:spMkLst>
            <pc:docMk/>
            <pc:sldMk cId="1088419475" sldId="314"/>
            <ac:spMk id="2" creationId="{50B4FDD5-0B20-A0B6-18F0-DBC50ECAE8CC}"/>
          </ac:spMkLst>
        </pc:spChg>
        <pc:spChg chg="del mod">
          <ac:chgData name="Alice Beadle" userId="cc7c65fe-6fe1-45d0-bdf4-7bd4b76affde" providerId="ADAL" clId="{B00FF0C9-7137-4055-B6FD-BD2B6384324A}" dt="2024-03-13T21:20:49.560" v="532" actId="1032"/>
          <ac:spMkLst>
            <pc:docMk/>
            <pc:sldMk cId="1088419475" sldId="314"/>
            <ac:spMk id="3" creationId="{C959F688-F501-04EC-7ADA-BFE1D2DB1EF5}"/>
          </ac:spMkLst>
        </pc:spChg>
        <pc:graphicFrameChg chg="add mod modGraphic">
          <ac:chgData name="Alice Beadle" userId="cc7c65fe-6fe1-45d0-bdf4-7bd4b76affde" providerId="ADAL" clId="{B00FF0C9-7137-4055-B6FD-BD2B6384324A}" dt="2024-03-13T21:41:50.460" v="1711" actId="20577"/>
          <ac:graphicFrameMkLst>
            <pc:docMk/>
            <pc:sldMk cId="1088419475" sldId="314"/>
            <ac:graphicFrameMk id="6" creationId="{9D67A7B4-90B1-B42E-D2BB-326EF0C332B6}"/>
          </ac:graphicFrameMkLst>
        </pc:graphicFrameChg>
      </pc:sldChg>
      <pc:sldChg chg="modSp mod">
        <pc:chgData name="Alice Beadle" userId="cc7c65fe-6fe1-45d0-bdf4-7bd4b76affde" providerId="ADAL" clId="{B00FF0C9-7137-4055-B6FD-BD2B6384324A}" dt="2024-03-13T23:50:20.923" v="4167" actId="20577"/>
        <pc:sldMkLst>
          <pc:docMk/>
          <pc:sldMk cId="2840526633" sldId="315"/>
        </pc:sldMkLst>
        <pc:spChg chg="mod">
          <ac:chgData name="Alice Beadle" userId="cc7c65fe-6fe1-45d0-bdf4-7bd4b76affde" providerId="ADAL" clId="{B00FF0C9-7137-4055-B6FD-BD2B6384324A}" dt="2024-03-13T23:50:20.923" v="4167" actId="20577"/>
          <ac:spMkLst>
            <pc:docMk/>
            <pc:sldMk cId="2840526633" sldId="315"/>
            <ac:spMk id="3" creationId="{8729D7DB-085C-D456-B540-2C5E996E4441}"/>
          </ac:spMkLst>
        </pc:spChg>
      </pc:sldChg>
      <pc:sldChg chg="modSp mod">
        <pc:chgData name="Alice Beadle" userId="cc7c65fe-6fe1-45d0-bdf4-7bd4b76affde" providerId="ADAL" clId="{B00FF0C9-7137-4055-B6FD-BD2B6384324A}" dt="2024-03-13T21:18:03.032" v="468" actId="113"/>
        <pc:sldMkLst>
          <pc:docMk/>
          <pc:sldMk cId="362741269" sldId="316"/>
        </pc:sldMkLst>
        <pc:spChg chg="mod">
          <ac:chgData name="Alice Beadle" userId="cc7c65fe-6fe1-45d0-bdf4-7bd4b76affde" providerId="ADAL" clId="{B00FF0C9-7137-4055-B6FD-BD2B6384324A}" dt="2024-03-13T21:18:03.032" v="468" actId="113"/>
          <ac:spMkLst>
            <pc:docMk/>
            <pc:sldMk cId="362741269" sldId="316"/>
            <ac:spMk id="3" creationId="{5736080C-3FF7-C0A9-5019-37F01D8138A4}"/>
          </ac:spMkLst>
        </pc:spChg>
      </pc:sldChg>
    </pc:docChg>
  </pc:docChgLst>
  <pc:docChgLst>
    <pc:chgData name="Alice Beadle" userId="cc7c65fe-6fe1-45d0-bdf4-7bd4b76affde" providerId="ADAL" clId="{9FC2535E-B9F0-4E1D-AC29-71651066DB9C}"/>
    <pc:docChg chg="custSel addSld modSld">
      <pc:chgData name="Alice Beadle" userId="cc7c65fe-6fe1-45d0-bdf4-7bd4b76affde" providerId="ADAL" clId="{9FC2535E-B9F0-4E1D-AC29-71651066DB9C}" dt="2024-03-19T16:18:26.244" v="2352" actId="1076"/>
      <pc:docMkLst>
        <pc:docMk/>
      </pc:docMkLst>
      <pc:sldChg chg="modSp mod">
        <pc:chgData name="Alice Beadle" userId="cc7c65fe-6fe1-45d0-bdf4-7bd4b76affde" providerId="ADAL" clId="{9FC2535E-B9F0-4E1D-AC29-71651066DB9C}" dt="2024-03-19T14:11:24.866" v="360" actId="20577"/>
        <pc:sldMkLst>
          <pc:docMk/>
          <pc:sldMk cId="2347750792" sldId="267"/>
        </pc:sldMkLst>
        <pc:spChg chg="mod">
          <ac:chgData name="Alice Beadle" userId="cc7c65fe-6fe1-45d0-bdf4-7bd4b76affde" providerId="ADAL" clId="{9FC2535E-B9F0-4E1D-AC29-71651066DB9C}" dt="2024-03-19T14:11:24.866" v="360" actId="20577"/>
          <ac:spMkLst>
            <pc:docMk/>
            <pc:sldMk cId="2347750792" sldId="267"/>
            <ac:spMk id="3" creationId="{E5F6FAF8-0030-B9FA-1868-CE4B703FB275}"/>
          </ac:spMkLst>
        </pc:spChg>
      </pc:sldChg>
      <pc:sldChg chg="addSp modSp mod">
        <pc:chgData name="Alice Beadle" userId="cc7c65fe-6fe1-45d0-bdf4-7bd4b76affde" providerId="ADAL" clId="{9FC2535E-B9F0-4E1D-AC29-71651066DB9C}" dt="2024-03-19T16:18:26.244" v="2352" actId="1076"/>
        <pc:sldMkLst>
          <pc:docMk/>
          <pc:sldMk cId="2363902357" sldId="289"/>
        </pc:sldMkLst>
        <pc:spChg chg="mod">
          <ac:chgData name="Alice Beadle" userId="cc7c65fe-6fe1-45d0-bdf4-7bd4b76affde" providerId="ADAL" clId="{9FC2535E-B9F0-4E1D-AC29-71651066DB9C}" dt="2024-03-19T16:18:26.244" v="2352" actId="1076"/>
          <ac:spMkLst>
            <pc:docMk/>
            <pc:sldMk cId="2363902357" sldId="289"/>
            <ac:spMk id="2" creationId="{6E6D2D93-BE0B-3911-71E4-871064384C31}"/>
          </ac:spMkLst>
        </pc:spChg>
        <pc:spChg chg="mod">
          <ac:chgData name="Alice Beadle" userId="cc7c65fe-6fe1-45d0-bdf4-7bd4b76affde" providerId="ADAL" clId="{9FC2535E-B9F0-4E1D-AC29-71651066DB9C}" dt="2024-03-19T16:16:03.839" v="2290" actId="20577"/>
          <ac:spMkLst>
            <pc:docMk/>
            <pc:sldMk cId="2363902357" sldId="289"/>
            <ac:spMk id="3" creationId="{45521A69-CC1B-D461-55E4-6B5B0AB1944C}"/>
          </ac:spMkLst>
        </pc:spChg>
        <pc:picChg chg="add mod">
          <ac:chgData name="Alice Beadle" userId="cc7c65fe-6fe1-45d0-bdf4-7bd4b76affde" providerId="ADAL" clId="{9FC2535E-B9F0-4E1D-AC29-71651066DB9C}" dt="2024-03-19T16:16:25.625" v="2294" actId="1076"/>
          <ac:picMkLst>
            <pc:docMk/>
            <pc:sldMk cId="2363902357" sldId="289"/>
            <ac:picMk id="5" creationId="{9FCB1EBE-E8F6-BB2E-E2F1-CC03729D1184}"/>
          </ac:picMkLst>
        </pc:picChg>
      </pc:sldChg>
      <pc:sldChg chg="modSp">
        <pc:chgData name="Alice Beadle" userId="cc7c65fe-6fe1-45d0-bdf4-7bd4b76affde" providerId="ADAL" clId="{9FC2535E-B9F0-4E1D-AC29-71651066DB9C}" dt="2024-03-19T14:10:56.844" v="332" actId="20577"/>
        <pc:sldMkLst>
          <pc:docMk/>
          <pc:sldMk cId="182606478" sldId="291"/>
        </pc:sldMkLst>
        <pc:graphicFrameChg chg="mod">
          <ac:chgData name="Alice Beadle" userId="cc7c65fe-6fe1-45d0-bdf4-7bd4b76affde" providerId="ADAL" clId="{9FC2535E-B9F0-4E1D-AC29-71651066DB9C}" dt="2024-03-19T14:10:56.844" v="332" actId="20577"/>
          <ac:graphicFrameMkLst>
            <pc:docMk/>
            <pc:sldMk cId="182606478" sldId="291"/>
            <ac:graphicFrameMk id="5" creationId="{6DD22A79-ABB6-545E-A53B-97E5CB7AF413}"/>
          </ac:graphicFrameMkLst>
        </pc:graphicFrameChg>
      </pc:sldChg>
      <pc:sldChg chg="modSp mod">
        <pc:chgData name="Alice Beadle" userId="cc7c65fe-6fe1-45d0-bdf4-7bd4b76affde" providerId="ADAL" clId="{9FC2535E-B9F0-4E1D-AC29-71651066DB9C}" dt="2024-03-19T15:32:07.169" v="1921" actId="14100"/>
        <pc:sldMkLst>
          <pc:docMk/>
          <pc:sldMk cId="2721517727" sldId="293"/>
        </pc:sldMkLst>
        <pc:spChg chg="mod">
          <ac:chgData name="Alice Beadle" userId="cc7c65fe-6fe1-45d0-bdf4-7bd4b76affde" providerId="ADAL" clId="{9FC2535E-B9F0-4E1D-AC29-71651066DB9C}" dt="2024-03-19T15:32:07.169" v="1921" actId="14100"/>
          <ac:spMkLst>
            <pc:docMk/>
            <pc:sldMk cId="2721517727" sldId="293"/>
            <ac:spMk id="2" creationId="{8AFDDF1C-A9B7-FFF3-B750-D712ABE17784}"/>
          </ac:spMkLst>
        </pc:spChg>
        <pc:spChg chg="mod">
          <ac:chgData name="Alice Beadle" userId="cc7c65fe-6fe1-45d0-bdf4-7bd4b76affde" providerId="ADAL" clId="{9FC2535E-B9F0-4E1D-AC29-71651066DB9C}" dt="2024-03-19T15:31:57.433" v="1918" actId="20577"/>
          <ac:spMkLst>
            <pc:docMk/>
            <pc:sldMk cId="2721517727" sldId="293"/>
            <ac:spMk id="4" creationId="{75406001-C22E-CBAA-A13D-322639C61F45}"/>
          </ac:spMkLst>
        </pc:spChg>
      </pc:sldChg>
      <pc:sldChg chg="modSp">
        <pc:chgData name="Alice Beadle" userId="cc7c65fe-6fe1-45d0-bdf4-7bd4b76affde" providerId="ADAL" clId="{9FC2535E-B9F0-4E1D-AC29-71651066DB9C}" dt="2024-03-19T13:13:27.832" v="319" actId="20577"/>
        <pc:sldMkLst>
          <pc:docMk/>
          <pc:sldMk cId="700456735" sldId="311"/>
        </pc:sldMkLst>
        <pc:graphicFrameChg chg="mod">
          <ac:chgData name="Alice Beadle" userId="cc7c65fe-6fe1-45d0-bdf4-7bd4b76affde" providerId="ADAL" clId="{9FC2535E-B9F0-4E1D-AC29-71651066DB9C}" dt="2024-03-19T13:13:27.832" v="319" actId="20577"/>
          <ac:graphicFrameMkLst>
            <pc:docMk/>
            <pc:sldMk cId="700456735" sldId="311"/>
            <ac:graphicFrameMk id="6" creationId="{8AB67591-5F5C-48C5-C81E-B1B8D61BA168}"/>
          </ac:graphicFrameMkLst>
        </pc:graphicFrameChg>
      </pc:sldChg>
      <pc:sldChg chg="modSp mod">
        <pc:chgData name="Alice Beadle" userId="cc7c65fe-6fe1-45d0-bdf4-7bd4b76affde" providerId="ADAL" clId="{9FC2535E-B9F0-4E1D-AC29-71651066DB9C}" dt="2024-03-19T15:03:38.047" v="1824" actId="20577"/>
        <pc:sldMkLst>
          <pc:docMk/>
          <pc:sldMk cId="3226363412" sldId="312"/>
        </pc:sldMkLst>
        <pc:spChg chg="mod">
          <ac:chgData name="Alice Beadle" userId="cc7c65fe-6fe1-45d0-bdf4-7bd4b76affde" providerId="ADAL" clId="{9FC2535E-B9F0-4E1D-AC29-71651066DB9C}" dt="2024-03-19T15:03:38.047" v="1824" actId="20577"/>
          <ac:spMkLst>
            <pc:docMk/>
            <pc:sldMk cId="3226363412" sldId="312"/>
            <ac:spMk id="3" creationId="{9EE7B086-EC4D-241C-90CB-D8EA5D4C75E6}"/>
          </ac:spMkLst>
        </pc:spChg>
      </pc:sldChg>
      <pc:sldChg chg="modSp mod">
        <pc:chgData name="Alice Beadle" userId="cc7c65fe-6fe1-45d0-bdf4-7bd4b76affde" providerId="ADAL" clId="{9FC2535E-B9F0-4E1D-AC29-71651066DB9C}" dt="2024-03-19T14:49:35.101" v="1818" actId="20577"/>
        <pc:sldMkLst>
          <pc:docMk/>
          <pc:sldMk cId="2889655976" sldId="313"/>
        </pc:sldMkLst>
        <pc:spChg chg="mod">
          <ac:chgData name="Alice Beadle" userId="cc7c65fe-6fe1-45d0-bdf4-7bd4b76affde" providerId="ADAL" clId="{9FC2535E-B9F0-4E1D-AC29-71651066DB9C}" dt="2024-03-19T14:49:35.101" v="1818" actId="20577"/>
          <ac:spMkLst>
            <pc:docMk/>
            <pc:sldMk cId="2889655976" sldId="313"/>
            <ac:spMk id="3" creationId="{384F4EE9-C6A9-23BA-9FA5-E5F1E92C7A7A}"/>
          </ac:spMkLst>
        </pc:spChg>
      </pc:sldChg>
      <pc:sldChg chg="modSp mod">
        <pc:chgData name="Alice Beadle" userId="cc7c65fe-6fe1-45d0-bdf4-7bd4b76affde" providerId="ADAL" clId="{9FC2535E-B9F0-4E1D-AC29-71651066DB9C}" dt="2024-03-19T15:25:36.537" v="1872" actId="20577"/>
        <pc:sldMkLst>
          <pc:docMk/>
          <pc:sldMk cId="362741269" sldId="316"/>
        </pc:sldMkLst>
        <pc:spChg chg="mod">
          <ac:chgData name="Alice Beadle" userId="cc7c65fe-6fe1-45d0-bdf4-7bd4b76affde" providerId="ADAL" clId="{9FC2535E-B9F0-4E1D-AC29-71651066DB9C}" dt="2024-03-19T15:25:36.537" v="1872" actId="20577"/>
          <ac:spMkLst>
            <pc:docMk/>
            <pc:sldMk cId="362741269" sldId="316"/>
            <ac:spMk id="3" creationId="{5736080C-3FF7-C0A9-5019-37F01D8138A4}"/>
          </ac:spMkLst>
        </pc:spChg>
      </pc:sldChg>
      <pc:sldChg chg="delSp modSp new mod">
        <pc:chgData name="Alice Beadle" userId="cc7c65fe-6fe1-45d0-bdf4-7bd4b76affde" providerId="ADAL" clId="{9FC2535E-B9F0-4E1D-AC29-71651066DB9C}" dt="2024-03-19T14:42:10.269" v="1792" actId="20577"/>
        <pc:sldMkLst>
          <pc:docMk/>
          <pc:sldMk cId="4005979361" sldId="317"/>
        </pc:sldMkLst>
        <pc:spChg chg="mod">
          <ac:chgData name="Alice Beadle" userId="cc7c65fe-6fe1-45d0-bdf4-7bd4b76affde" providerId="ADAL" clId="{9FC2535E-B9F0-4E1D-AC29-71651066DB9C}" dt="2024-03-19T14:15:51.525" v="451" actId="20577"/>
          <ac:spMkLst>
            <pc:docMk/>
            <pc:sldMk cId="4005979361" sldId="317"/>
            <ac:spMk id="2" creationId="{4DC64826-2512-1BEA-33B2-7F9347FFB675}"/>
          </ac:spMkLst>
        </pc:spChg>
        <pc:spChg chg="mod">
          <ac:chgData name="Alice Beadle" userId="cc7c65fe-6fe1-45d0-bdf4-7bd4b76affde" providerId="ADAL" clId="{9FC2535E-B9F0-4E1D-AC29-71651066DB9C}" dt="2024-03-19T14:42:10.269" v="1792" actId="20577"/>
          <ac:spMkLst>
            <pc:docMk/>
            <pc:sldMk cId="4005979361" sldId="317"/>
            <ac:spMk id="3" creationId="{B9C67E04-7DA0-1565-793E-C4EFD395C8B9}"/>
          </ac:spMkLst>
        </pc:spChg>
        <pc:spChg chg="del mod">
          <ac:chgData name="Alice Beadle" userId="cc7c65fe-6fe1-45d0-bdf4-7bd4b76affde" providerId="ADAL" clId="{9FC2535E-B9F0-4E1D-AC29-71651066DB9C}" dt="2024-03-19T13:27:57.076" v="324" actId="478"/>
          <ac:spMkLst>
            <pc:docMk/>
            <pc:sldMk cId="4005979361" sldId="317"/>
            <ac:spMk id="4" creationId="{D0E1A6F1-788C-7A6B-823E-74C453CA9216}"/>
          </ac:spMkLst>
        </pc:spChg>
      </pc:sldChg>
    </pc:docChg>
  </pc:docChgLst>
  <pc:docChgLst>
    <pc:chgData name="Alice Beadle" userId="cc7c65fe-6fe1-45d0-bdf4-7bd4b76affde" providerId="ADAL" clId="{5E86ABA9-C07A-428B-BF51-445190C3670C}"/>
    <pc:docChg chg="custSel modSld">
      <pc:chgData name="Alice Beadle" userId="cc7c65fe-6fe1-45d0-bdf4-7bd4b76affde" providerId="ADAL" clId="{5E86ABA9-C07A-428B-BF51-445190C3670C}" dt="2024-03-21T08:59:53.363" v="108" actId="20577"/>
      <pc:docMkLst>
        <pc:docMk/>
      </pc:docMkLst>
      <pc:sldChg chg="modSp mod">
        <pc:chgData name="Alice Beadle" userId="cc7c65fe-6fe1-45d0-bdf4-7bd4b76affde" providerId="ADAL" clId="{5E86ABA9-C07A-428B-BF51-445190C3670C}" dt="2024-03-20T21:19:10.229" v="75" actId="27636"/>
        <pc:sldMkLst>
          <pc:docMk/>
          <pc:sldMk cId="2247748056" sldId="276"/>
        </pc:sldMkLst>
        <pc:spChg chg="mod">
          <ac:chgData name="Alice Beadle" userId="cc7c65fe-6fe1-45d0-bdf4-7bd4b76affde" providerId="ADAL" clId="{5E86ABA9-C07A-428B-BF51-445190C3670C}" dt="2024-03-20T21:19:10.229" v="75" actId="27636"/>
          <ac:spMkLst>
            <pc:docMk/>
            <pc:sldMk cId="2247748056" sldId="276"/>
            <ac:spMk id="3" creationId="{DC158DE7-E3A2-DCA7-3FB3-C20408AA9FAE}"/>
          </ac:spMkLst>
        </pc:spChg>
      </pc:sldChg>
      <pc:sldChg chg="modSp mod">
        <pc:chgData name="Alice Beadle" userId="cc7c65fe-6fe1-45d0-bdf4-7bd4b76affde" providerId="ADAL" clId="{5E86ABA9-C07A-428B-BF51-445190C3670C}" dt="2024-03-20T21:16:47.888" v="59" actId="27636"/>
        <pc:sldMkLst>
          <pc:docMk/>
          <pc:sldMk cId="3783080285" sldId="285"/>
        </pc:sldMkLst>
        <pc:spChg chg="mod">
          <ac:chgData name="Alice Beadle" userId="cc7c65fe-6fe1-45d0-bdf4-7bd4b76affde" providerId="ADAL" clId="{5E86ABA9-C07A-428B-BF51-445190C3670C}" dt="2024-03-20T21:16:47.888" v="59" actId="27636"/>
          <ac:spMkLst>
            <pc:docMk/>
            <pc:sldMk cId="3783080285" sldId="285"/>
            <ac:spMk id="3" creationId="{8820A348-2454-55DC-C1D6-86A5E1717711}"/>
          </ac:spMkLst>
        </pc:spChg>
      </pc:sldChg>
      <pc:sldChg chg="modSp mod">
        <pc:chgData name="Alice Beadle" userId="cc7c65fe-6fe1-45d0-bdf4-7bd4b76affde" providerId="ADAL" clId="{5E86ABA9-C07A-428B-BF51-445190C3670C}" dt="2024-03-20T21:18:43.313" v="73" actId="1076"/>
        <pc:sldMkLst>
          <pc:docMk/>
          <pc:sldMk cId="432997406" sldId="287"/>
        </pc:sldMkLst>
        <pc:spChg chg="mod">
          <ac:chgData name="Alice Beadle" userId="cc7c65fe-6fe1-45d0-bdf4-7bd4b76affde" providerId="ADAL" clId="{5E86ABA9-C07A-428B-BF51-445190C3670C}" dt="2024-03-20T21:18:35.423" v="72" actId="5793"/>
          <ac:spMkLst>
            <pc:docMk/>
            <pc:sldMk cId="432997406" sldId="287"/>
            <ac:spMk id="6" creationId="{8D918F1E-D0DF-9DE2-6F3F-B5AC4328FD83}"/>
          </ac:spMkLst>
        </pc:spChg>
        <pc:graphicFrameChg chg="mod">
          <ac:chgData name="Alice Beadle" userId="cc7c65fe-6fe1-45d0-bdf4-7bd4b76affde" providerId="ADAL" clId="{5E86ABA9-C07A-428B-BF51-445190C3670C}" dt="2024-03-20T21:18:43.313" v="73" actId="1076"/>
          <ac:graphicFrameMkLst>
            <pc:docMk/>
            <pc:sldMk cId="432997406" sldId="287"/>
            <ac:graphicFrameMk id="17" creationId="{E7330FB0-4985-13DD-6349-2364D553A994}"/>
          </ac:graphicFrameMkLst>
        </pc:graphicFrameChg>
      </pc:sldChg>
      <pc:sldChg chg="modSp">
        <pc:chgData name="Alice Beadle" userId="cc7c65fe-6fe1-45d0-bdf4-7bd4b76affde" providerId="ADAL" clId="{5E86ABA9-C07A-428B-BF51-445190C3670C}" dt="2024-03-21T08:59:53.363" v="108" actId="20577"/>
        <pc:sldMkLst>
          <pc:docMk/>
          <pc:sldMk cId="182606478" sldId="291"/>
        </pc:sldMkLst>
        <pc:graphicFrameChg chg="mod">
          <ac:chgData name="Alice Beadle" userId="cc7c65fe-6fe1-45d0-bdf4-7bd4b76affde" providerId="ADAL" clId="{5E86ABA9-C07A-428B-BF51-445190C3670C}" dt="2024-03-21T08:59:53.363" v="108" actId="20577"/>
          <ac:graphicFrameMkLst>
            <pc:docMk/>
            <pc:sldMk cId="182606478" sldId="291"/>
            <ac:graphicFrameMk id="5" creationId="{6DD22A79-ABB6-545E-A53B-97E5CB7AF413}"/>
          </ac:graphicFrameMkLst>
        </pc:graphicFrameChg>
      </pc:sldChg>
      <pc:sldChg chg="modSp mod">
        <pc:chgData name="Alice Beadle" userId="cc7c65fe-6fe1-45d0-bdf4-7bd4b76affde" providerId="ADAL" clId="{5E86ABA9-C07A-428B-BF51-445190C3670C}" dt="2024-03-20T21:13:51.783" v="32" actId="27636"/>
        <pc:sldMkLst>
          <pc:docMk/>
          <pc:sldMk cId="1493218322" sldId="302"/>
        </pc:sldMkLst>
        <pc:spChg chg="mod">
          <ac:chgData name="Alice Beadle" userId="cc7c65fe-6fe1-45d0-bdf4-7bd4b76affde" providerId="ADAL" clId="{5E86ABA9-C07A-428B-BF51-445190C3670C}" dt="2024-03-20T21:13:51.783" v="32" actId="27636"/>
          <ac:spMkLst>
            <pc:docMk/>
            <pc:sldMk cId="1493218322" sldId="302"/>
            <ac:spMk id="3" creationId="{A7DA3570-A814-FFEA-495B-385F1C851435}"/>
          </ac:spMkLst>
        </pc:spChg>
      </pc:sldChg>
      <pc:sldChg chg="modSp mod">
        <pc:chgData name="Alice Beadle" userId="cc7c65fe-6fe1-45d0-bdf4-7bd4b76affde" providerId="ADAL" clId="{5E86ABA9-C07A-428B-BF51-445190C3670C}" dt="2024-03-20T21:19:39.739" v="79" actId="27636"/>
        <pc:sldMkLst>
          <pc:docMk/>
          <pc:sldMk cId="2639340208" sldId="308"/>
        </pc:sldMkLst>
        <pc:spChg chg="mod">
          <ac:chgData name="Alice Beadle" userId="cc7c65fe-6fe1-45d0-bdf4-7bd4b76affde" providerId="ADAL" clId="{5E86ABA9-C07A-428B-BF51-445190C3670C}" dt="2024-03-20T21:19:39.739" v="79" actId="27636"/>
          <ac:spMkLst>
            <pc:docMk/>
            <pc:sldMk cId="2639340208" sldId="308"/>
            <ac:spMk id="3" creationId="{4A5C1A81-E6CE-C217-6F27-C78E90BFD169}"/>
          </ac:spMkLst>
        </pc:spChg>
      </pc:sldChg>
      <pc:sldChg chg="modSp mod">
        <pc:chgData name="Alice Beadle" userId="cc7c65fe-6fe1-45d0-bdf4-7bd4b76affde" providerId="ADAL" clId="{5E86ABA9-C07A-428B-BF51-445190C3670C}" dt="2024-03-20T21:12:58.208" v="30" actId="27636"/>
        <pc:sldMkLst>
          <pc:docMk/>
          <pc:sldMk cId="3226363412" sldId="312"/>
        </pc:sldMkLst>
        <pc:spChg chg="mod">
          <ac:chgData name="Alice Beadle" userId="cc7c65fe-6fe1-45d0-bdf4-7bd4b76affde" providerId="ADAL" clId="{5E86ABA9-C07A-428B-BF51-445190C3670C}" dt="2024-03-20T21:12:58.208" v="30" actId="27636"/>
          <ac:spMkLst>
            <pc:docMk/>
            <pc:sldMk cId="3226363412" sldId="312"/>
            <ac:spMk id="3" creationId="{9EE7B086-EC4D-241C-90CB-D8EA5D4C75E6}"/>
          </ac:spMkLst>
        </pc:spChg>
      </pc:sldChg>
      <pc:sldChg chg="modSp mod">
        <pc:chgData name="Alice Beadle" userId="cc7c65fe-6fe1-45d0-bdf4-7bd4b76affde" providerId="ADAL" clId="{5E86ABA9-C07A-428B-BF51-445190C3670C}" dt="2024-03-20T21:14:06.127" v="34" actId="27636"/>
        <pc:sldMkLst>
          <pc:docMk/>
          <pc:sldMk cId="2889655976" sldId="313"/>
        </pc:sldMkLst>
        <pc:spChg chg="mod">
          <ac:chgData name="Alice Beadle" userId="cc7c65fe-6fe1-45d0-bdf4-7bd4b76affde" providerId="ADAL" clId="{5E86ABA9-C07A-428B-BF51-445190C3670C}" dt="2024-03-20T21:14:06.127" v="34" actId="27636"/>
          <ac:spMkLst>
            <pc:docMk/>
            <pc:sldMk cId="2889655976" sldId="313"/>
            <ac:spMk id="3" creationId="{384F4EE9-C6A9-23BA-9FA5-E5F1E92C7A7A}"/>
          </ac:spMkLst>
        </pc:spChg>
      </pc:sldChg>
      <pc:sldChg chg="modSp mod">
        <pc:chgData name="Alice Beadle" userId="cc7c65fe-6fe1-45d0-bdf4-7bd4b76affde" providerId="ADAL" clId="{5E86ABA9-C07A-428B-BF51-445190C3670C}" dt="2024-03-20T21:11:20.965" v="19" actId="255"/>
        <pc:sldMkLst>
          <pc:docMk/>
          <pc:sldMk cId="2840526633" sldId="315"/>
        </pc:sldMkLst>
        <pc:spChg chg="mod">
          <ac:chgData name="Alice Beadle" userId="cc7c65fe-6fe1-45d0-bdf4-7bd4b76affde" providerId="ADAL" clId="{5E86ABA9-C07A-428B-BF51-445190C3670C}" dt="2024-03-20T21:11:20.965" v="19" actId="255"/>
          <ac:spMkLst>
            <pc:docMk/>
            <pc:sldMk cId="2840526633" sldId="315"/>
            <ac:spMk id="3" creationId="{8729D7DB-085C-D456-B540-2C5E996E4441}"/>
          </ac:spMkLst>
        </pc:spChg>
      </pc:sldChg>
      <pc:sldChg chg="modSp mod">
        <pc:chgData name="Alice Beadle" userId="cc7c65fe-6fe1-45d0-bdf4-7bd4b76affde" providerId="ADAL" clId="{5E86ABA9-C07A-428B-BF51-445190C3670C}" dt="2024-03-20T21:17:21.160" v="68" actId="20577"/>
        <pc:sldMkLst>
          <pc:docMk/>
          <pc:sldMk cId="362741269" sldId="316"/>
        </pc:sldMkLst>
        <pc:spChg chg="mod">
          <ac:chgData name="Alice Beadle" userId="cc7c65fe-6fe1-45d0-bdf4-7bd4b76affde" providerId="ADAL" clId="{5E86ABA9-C07A-428B-BF51-445190C3670C}" dt="2024-03-20T21:17:21.160" v="68" actId="20577"/>
          <ac:spMkLst>
            <pc:docMk/>
            <pc:sldMk cId="362741269" sldId="316"/>
            <ac:spMk id="3" creationId="{5736080C-3FF7-C0A9-5019-37F01D8138A4}"/>
          </ac:spMkLst>
        </pc:spChg>
      </pc:sldChg>
      <pc:sldChg chg="modSp mod">
        <pc:chgData name="Alice Beadle" userId="cc7c65fe-6fe1-45d0-bdf4-7bd4b76affde" providerId="ADAL" clId="{5E86ABA9-C07A-428B-BF51-445190C3670C}" dt="2024-03-20T21:16:21.618" v="57" actId="255"/>
        <pc:sldMkLst>
          <pc:docMk/>
          <pc:sldMk cId="4005979361" sldId="317"/>
        </pc:sldMkLst>
        <pc:spChg chg="mod">
          <ac:chgData name="Alice Beadle" userId="cc7c65fe-6fe1-45d0-bdf4-7bd4b76affde" providerId="ADAL" clId="{5E86ABA9-C07A-428B-BF51-445190C3670C}" dt="2024-03-20T21:16:21.618" v="57" actId="255"/>
          <ac:spMkLst>
            <pc:docMk/>
            <pc:sldMk cId="4005979361" sldId="317"/>
            <ac:spMk id="3" creationId="{B9C67E04-7DA0-1565-793E-C4EFD395C8B9}"/>
          </ac:spMkLst>
        </pc:spChg>
      </pc:sldChg>
    </pc:docChg>
  </pc:docChgLst>
  <pc:docChgLst>
    <pc:chgData name="Alice Beadle" userId="cc7c65fe-6fe1-45d0-bdf4-7bd4b76affde" providerId="ADAL" clId="{B5A46580-3E79-4A3F-8BEE-B0363785E21E}"/>
    <pc:docChg chg="modSld">
      <pc:chgData name="Alice Beadle" userId="cc7c65fe-6fe1-45d0-bdf4-7bd4b76affde" providerId="ADAL" clId="{B5A46580-3E79-4A3F-8BEE-B0363785E21E}" dt="2024-03-20T09:52:29.241" v="10" actId="404"/>
      <pc:docMkLst>
        <pc:docMk/>
      </pc:docMkLst>
      <pc:sldChg chg="modSp mod">
        <pc:chgData name="Alice Beadle" userId="cc7c65fe-6fe1-45d0-bdf4-7bd4b76affde" providerId="ADAL" clId="{B5A46580-3E79-4A3F-8BEE-B0363785E21E}" dt="2024-03-20T09:52:29.241" v="10" actId="404"/>
        <pc:sldMkLst>
          <pc:docMk/>
          <pc:sldMk cId="1092750432" sldId="310"/>
        </pc:sldMkLst>
        <pc:graphicFrameChg chg="mod modGraphic">
          <ac:chgData name="Alice Beadle" userId="cc7c65fe-6fe1-45d0-bdf4-7bd4b76affde" providerId="ADAL" clId="{B5A46580-3E79-4A3F-8BEE-B0363785E21E}" dt="2024-03-20T09:52:29.241" v="10" actId="404"/>
          <ac:graphicFrameMkLst>
            <pc:docMk/>
            <pc:sldMk cId="1092750432" sldId="310"/>
            <ac:graphicFrameMk id="6" creationId="{A5A4AE5E-12B5-2014-041B-353788EC4B0D}"/>
          </ac:graphicFrameMkLst>
        </pc:graphicFrameChg>
      </pc:sldChg>
    </pc:docChg>
  </pc:docChgLst>
  <pc:docChgLst>
    <pc:chgData name="Alice Beadle" userId="cc7c65fe-6fe1-45d0-bdf4-7bd4b76affde" providerId="ADAL" clId="{85337EB8-E531-4E87-9959-27888F8FD3A0}"/>
    <pc:docChg chg="delSld">
      <pc:chgData name="Alice Beadle" userId="cc7c65fe-6fe1-45d0-bdf4-7bd4b76affde" providerId="ADAL" clId="{85337EB8-E531-4E87-9959-27888F8FD3A0}" dt="2024-04-10T07:42:25.906" v="0" actId="47"/>
      <pc:docMkLst>
        <pc:docMk/>
      </pc:docMkLst>
      <pc:sldChg chg="del">
        <pc:chgData name="Alice Beadle" userId="cc7c65fe-6fe1-45d0-bdf4-7bd4b76affde" providerId="ADAL" clId="{85337EB8-E531-4E87-9959-27888F8FD3A0}" dt="2024-04-10T07:42:25.906" v="0" actId="47"/>
        <pc:sldMkLst>
          <pc:docMk/>
          <pc:sldMk cId="225381881" sldId="304"/>
        </pc:sldMkLst>
      </pc:sldChg>
    </pc:docChg>
  </pc:docChgLst>
</pc:chgInfo>
</file>

<file path=ppt/diagrams/_rels/data8.xml.rels><?xml version="1.0" encoding="UTF-8" standalone="yes"?>
<Relationships xmlns="http://schemas.openxmlformats.org/package/2006/relationships"><Relationship Id="rId2" Type="http://schemas.openxmlformats.org/officeDocument/2006/relationships/hyperlink" Target="https://www.meccgateway.co.uk/nenc/services/Gambling%20Harms" TargetMode="External"/><Relationship Id="rId1" Type="http://schemas.openxmlformats.org/officeDocument/2006/relationships/hyperlink" Target="mailto:gambling.northeast@neca.co.uk"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www.meccgateway.co.uk/nenc/services/Gambling%20Harms" TargetMode="External"/></Relationships>
</file>

<file path=ppt/diagrams/_rels/drawing8.xml.rels><?xml version="1.0" encoding="UTF-8" standalone="yes"?>
<Relationships xmlns="http://schemas.openxmlformats.org/package/2006/relationships"><Relationship Id="rId2" Type="http://schemas.openxmlformats.org/officeDocument/2006/relationships/hyperlink" Target="https://www.meccgateway.co.uk/nenc/services/Gambling%20Harms" TargetMode="External"/><Relationship Id="rId1" Type="http://schemas.openxmlformats.org/officeDocument/2006/relationships/hyperlink" Target="mailto:gambling.northeast@neca.co.uk"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meccgateway.co.uk/nenc/services/Gambling%20Harm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838AC-CA8F-437E-8CD3-5ECABA72F8F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734D25D-A5AC-47C9-A965-DCD75FAE78EB}">
      <dgm:prSet custT="1"/>
      <dgm:spPr/>
      <dgm:t>
        <a:bodyPr/>
        <a:lstStyle/>
        <a:p>
          <a:r>
            <a:rPr lang="en-GB" sz="2100" dirty="0"/>
            <a:t>Gambling is staking money, or something of value, on the outcome of something involving chance </a:t>
          </a:r>
          <a:r>
            <a:rPr lang="en-GB" sz="2100" b="0" dirty="0"/>
            <a:t>(</a:t>
          </a:r>
          <a:r>
            <a:rPr lang="en-GB" sz="2100" b="0" dirty="0" err="1"/>
            <a:t>Lostutter</a:t>
          </a:r>
          <a:r>
            <a:rPr lang="en-GB" sz="2100" b="0" dirty="0"/>
            <a:t>, et al., 2013).</a:t>
          </a:r>
          <a:endParaRPr lang="en-US" sz="2100" dirty="0"/>
        </a:p>
      </dgm:t>
    </dgm:pt>
    <dgm:pt modelId="{9BE7ACDB-7E7A-4E96-897F-BFE12428EBB0}" type="parTrans" cxnId="{BFEE6D1D-3C92-4908-AA88-FC0FB6A4AC60}">
      <dgm:prSet/>
      <dgm:spPr/>
      <dgm:t>
        <a:bodyPr/>
        <a:lstStyle/>
        <a:p>
          <a:endParaRPr lang="en-US"/>
        </a:p>
      </dgm:t>
    </dgm:pt>
    <dgm:pt modelId="{4B4FBC63-0C84-4543-95AB-EB0996527D13}" type="sibTrans" cxnId="{BFEE6D1D-3C92-4908-AA88-FC0FB6A4AC60}">
      <dgm:prSet/>
      <dgm:spPr/>
      <dgm:t>
        <a:bodyPr/>
        <a:lstStyle/>
        <a:p>
          <a:endParaRPr lang="en-US"/>
        </a:p>
      </dgm:t>
    </dgm:pt>
    <dgm:pt modelId="{3B08F989-F34F-4EC7-86A3-B9E3F01751E3}">
      <dgm:prSet custT="1"/>
      <dgm:spPr/>
      <dgm:t>
        <a:bodyPr/>
        <a:lstStyle/>
        <a:p>
          <a:r>
            <a:rPr lang="en-GB" sz="2100" dirty="0"/>
            <a:t>It can include the following:</a:t>
          </a:r>
          <a:endParaRPr lang="en-US" sz="2100" dirty="0"/>
        </a:p>
      </dgm:t>
    </dgm:pt>
    <dgm:pt modelId="{DB9DA2E4-EBF4-4E10-BB29-6B6B7786C0DE}" type="parTrans" cxnId="{4FAC86CB-9C74-4389-AEC9-AB2F8E2242A2}">
      <dgm:prSet/>
      <dgm:spPr/>
      <dgm:t>
        <a:bodyPr/>
        <a:lstStyle/>
        <a:p>
          <a:endParaRPr lang="en-US"/>
        </a:p>
      </dgm:t>
    </dgm:pt>
    <dgm:pt modelId="{A4D0EA55-370B-46DE-B155-7383F0E07816}" type="sibTrans" cxnId="{4FAC86CB-9C74-4389-AEC9-AB2F8E2242A2}">
      <dgm:prSet/>
      <dgm:spPr/>
      <dgm:t>
        <a:bodyPr/>
        <a:lstStyle/>
        <a:p>
          <a:endParaRPr lang="en-US"/>
        </a:p>
      </dgm:t>
    </dgm:pt>
    <dgm:pt modelId="{328E1C23-389D-4A06-A02F-483FE34E195F}">
      <dgm:prSet custT="1"/>
      <dgm:spPr/>
      <dgm:t>
        <a:bodyPr/>
        <a:lstStyle/>
        <a:p>
          <a:r>
            <a:rPr lang="en-GB" sz="2100" dirty="0"/>
            <a:t>Arcades</a:t>
          </a:r>
          <a:endParaRPr lang="en-US" sz="2100" dirty="0"/>
        </a:p>
      </dgm:t>
    </dgm:pt>
    <dgm:pt modelId="{FDD6A132-AFC6-469F-96C0-D293496B3861}" type="parTrans" cxnId="{D5410BC1-635F-44C1-B0EA-E2A70585F1E6}">
      <dgm:prSet/>
      <dgm:spPr/>
      <dgm:t>
        <a:bodyPr/>
        <a:lstStyle/>
        <a:p>
          <a:endParaRPr lang="en-US"/>
        </a:p>
      </dgm:t>
    </dgm:pt>
    <dgm:pt modelId="{2C28027C-DC4B-4449-818E-EE636A0E742A}" type="sibTrans" cxnId="{D5410BC1-635F-44C1-B0EA-E2A70585F1E6}">
      <dgm:prSet/>
      <dgm:spPr/>
      <dgm:t>
        <a:bodyPr/>
        <a:lstStyle/>
        <a:p>
          <a:endParaRPr lang="en-US"/>
        </a:p>
      </dgm:t>
    </dgm:pt>
    <dgm:pt modelId="{62F05AE7-22CA-4F09-B43E-058BCDBE3BC7}">
      <dgm:prSet custT="1"/>
      <dgm:spPr/>
      <dgm:t>
        <a:bodyPr/>
        <a:lstStyle/>
        <a:p>
          <a:r>
            <a:rPr lang="en-GB" sz="2100" dirty="0"/>
            <a:t>Betting (online, at an event or in a high street bookmakers)</a:t>
          </a:r>
          <a:endParaRPr lang="en-US" sz="2100" dirty="0"/>
        </a:p>
      </dgm:t>
    </dgm:pt>
    <dgm:pt modelId="{C48BA787-9BA3-4064-B4E2-8F530CACFB11}" type="parTrans" cxnId="{67A6226C-75BB-4E82-9B50-00AE332A4317}">
      <dgm:prSet/>
      <dgm:spPr/>
      <dgm:t>
        <a:bodyPr/>
        <a:lstStyle/>
        <a:p>
          <a:endParaRPr lang="en-US"/>
        </a:p>
      </dgm:t>
    </dgm:pt>
    <dgm:pt modelId="{50F5662F-806E-4476-80F5-65B08BE5CDF4}" type="sibTrans" cxnId="{67A6226C-75BB-4E82-9B50-00AE332A4317}">
      <dgm:prSet/>
      <dgm:spPr/>
      <dgm:t>
        <a:bodyPr/>
        <a:lstStyle/>
        <a:p>
          <a:endParaRPr lang="en-US"/>
        </a:p>
      </dgm:t>
    </dgm:pt>
    <dgm:pt modelId="{1D019585-1320-4187-B21F-B0D8CF547BFA}">
      <dgm:prSet custT="1"/>
      <dgm:spPr/>
      <dgm:t>
        <a:bodyPr/>
        <a:lstStyle/>
        <a:p>
          <a:r>
            <a:rPr lang="en-GB" sz="2100" dirty="0"/>
            <a:t>Bingo (online or in a bingo hall)</a:t>
          </a:r>
          <a:endParaRPr lang="en-US" sz="2100" dirty="0"/>
        </a:p>
      </dgm:t>
    </dgm:pt>
    <dgm:pt modelId="{C6F3D3AB-8AAE-4080-8654-F98A41BC6CC9}" type="parTrans" cxnId="{813F47B1-787B-4606-9767-3D609B13F0C1}">
      <dgm:prSet/>
      <dgm:spPr/>
      <dgm:t>
        <a:bodyPr/>
        <a:lstStyle/>
        <a:p>
          <a:endParaRPr lang="en-US"/>
        </a:p>
      </dgm:t>
    </dgm:pt>
    <dgm:pt modelId="{49CA2DAD-7E20-4E2D-A2F9-82990D66DA3D}" type="sibTrans" cxnId="{813F47B1-787B-4606-9767-3D609B13F0C1}">
      <dgm:prSet/>
      <dgm:spPr/>
      <dgm:t>
        <a:bodyPr/>
        <a:lstStyle/>
        <a:p>
          <a:endParaRPr lang="en-US"/>
        </a:p>
      </dgm:t>
    </dgm:pt>
    <dgm:pt modelId="{A96EB2F4-E729-4EBB-9D4E-3E7826D233C7}">
      <dgm:prSet custT="1"/>
      <dgm:spPr/>
      <dgm:t>
        <a:bodyPr/>
        <a:lstStyle/>
        <a:p>
          <a:r>
            <a:rPr lang="en-GB" sz="2100" dirty="0"/>
            <a:t>Casino (online or in a casino)</a:t>
          </a:r>
          <a:endParaRPr lang="en-US" sz="2100" dirty="0"/>
        </a:p>
      </dgm:t>
    </dgm:pt>
    <dgm:pt modelId="{552DE78D-258A-494A-ADA7-BD93F2B56F81}" type="parTrans" cxnId="{A9C233C9-EE18-4AFB-8306-C4CBDE63F254}">
      <dgm:prSet/>
      <dgm:spPr/>
      <dgm:t>
        <a:bodyPr/>
        <a:lstStyle/>
        <a:p>
          <a:endParaRPr lang="en-US"/>
        </a:p>
      </dgm:t>
    </dgm:pt>
    <dgm:pt modelId="{B4376DAF-7BCA-4943-BBFB-375EB1E02B30}" type="sibTrans" cxnId="{A9C233C9-EE18-4AFB-8306-C4CBDE63F254}">
      <dgm:prSet/>
      <dgm:spPr/>
      <dgm:t>
        <a:bodyPr/>
        <a:lstStyle/>
        <a:p>
          <a:endParaRPr lang="en-US"/>
        </a:p>
      </dgm:t>
    </dgm:pt>
    <dgm:pt modelId="{C71FECAC-E318-4B05-9794-008381BCCCB6}">
      <dgm:prSet custT="1"/>
      <dgm:spPr/>
      <dgm:t>
        <a:bodyPr/>
        <a:lstStyle/>
        <a:p>
          <a:r>
            <a:rPr lang="en-GB" sz="2100" dirty="0"/>
            <a:t>Lotteries (raffles, </a:t>
          </a:r>
          <a:r>
            <a:rPr lang="en-GB" sz="2100" dirty="0" err="1"/>
            <a:t>tombolas</a:t>
          </a:r>
          <a:r>
            <a:rPr lang="en-GB" sz="2100" dirty="0"/>
            <a:t>, sweepstakes etc)</a:t>
          </a:r>
          <a:endParaRPr lang="en-US" sz="2100" dirty="0"/>
        </a:p>
      </dgm:t>
    </dgm:pt>
    <dgm:pt modelId="{C09C22ED-7415-4556-8657-5CA68D9DF25E}" type="parTrans" cxnId="{90328584-572D-4F73-9163-A315EE1BE55B}">
      <dgm:prSet/>
      <dgm:spPr/>
      <dgm:t>
        <a:bodyPr/>
        <a:lstStyle/>
        <a:p>
          <a:endParaRPr lang="en-US"/>
        </a:p>
      </dgm:t>
    </dgm:pt>
    <dgm:pt modelId="{CF1EF722-2DE0-4F62-A186-20F09548B4E5}" type="sibTrans" cxnId="{90328584-572D-4F73-9163-A315EE1BE55B}">
      <dgm:prSet/>
      <dgm:spPr/>
      <dgm:t>
        <a:bodyPr/>
        <a:lstStyle/>
        <a:p>
          <a:endParaRPr lang="en-US"/>
        </a:p>
      </dgm:t>
    </dgm:pt>
    <dgm:pt modelId="{59BAC831-9576-4589-8E74-3977C2307A88}">
      <dgm:prSet custT="1"/>
      <dgm:spPr/>
      <dgm:t>
        <a:bodyPr/>
        <a:lstStyle/>
        <a:p>
          <a:r>
            <a:rPr lang="en-GB" sz="2100" dirty="0"/>
            <a:t>Gaming machines (fruit machines, fixed odds betting terminals)</a:t>
          </a:r>
          <a:endParaRPr lang="en-US" sz="2100" dirty="0"/>
        </a:p>
      </dgm:t>
    </dgm:pt>
    <dgm:pt modelId="{71351043-DEC8-4830-A55F-3242F547B053}" type="parTrans" cxnId="{120902C4-01B7-4530-BFFE-11801EC8CC49}">
      <dgm:prSet/>
      <dgm:spPr/>
      <dgm:t>
        <a:bodyPr/>
        <a:lstStyle/>
        <a:p>
          <a:endParaRPr lang="en-US"/>
        </a:p>
      </dgm:t>
    </dgm:pt>
    <dgm:pt modelId="{B71B9B90-8AF1-40B5-89EB-8266D52E89F0}" type="sibTrans" cxnId="{120902C4-01B7-4530-BFFE-11801EC8CC49}">
      <dgm:prSet/>
      <dgm:spPr/>
      <dgm:t>
        <a:bodyPr/>
        <a:lstStyle/>
        <a:p>
          <a:endParaRPr lang="en-US"/>
        </a:p>
      </dgm:t>
    </dgm:pt>
    <dgm:pt modelId="{0C992686-0280-4D0A-9DB8-4F08D8B4CB44}" type="pres">
      <dgm:prSet presAssocID="{1B2838AC-CA8F-437E-8CD3-5ECABA72F8FE}" presName="vert0" presStyleCnt="0">
        <dgm:presLayoutVars>
          <dgm:dir/>
          <dgm:animOne val="branch"/>
          <dgm:animLvl val="lvl"/>
        </dgm:presLayoutVars>
      </dgm:prSet>
      <dgm:spPr/>
    </dgm:pt>
    <dgm:pt modelId="{57077F4C-C2E5-4076-848B-1891DD87B865}" type="pres">
      <dgm:prSet presAssocID="{C734D25D-A5AC-47C9-A965-DCD75FAE78EB}" presName="thickLine" presStyleLbl="alignNode1" presStyleIdx="0" presStyleCnt="2"/>
      <dgm:spPr/>
    </dgm:pt>
    <dgm:pt modelId="{D95E5D70-ED0F-410E-898A-6B81A4BDA45A}" type="pres">
      <dgm:prSet presAssocID="{C734D25D-A5AC-47C9-A965-DCD75FAE78EB}" presName="horz1" presStyleCnt="0"/>
      <dgm:spPr/>
    </dgm:pt>
    <dgm:pt modelId="{6F1B3AD7-C06F-40F6-A343-4DAAC8BFBCCC}" type="pres">
      <dgm:prSet presAssocID="{C734D25D-A5AC-47C9-A965-DCD75FAE78EB}" presName="tx1" presStyleLbl="revTx" presStyleIdx="0" presStyleCnt="8" custScaleX="500000" custScaleY="23429"/>
      <dgm:spPr/>
    </dgm:pt>
    <dgm:pt modelId="{A4E923FC-3E77-4CBA-8FC8-DB7B0C5FC862}" type="pres">
      <dgm:prSet presAssocID="{C734D25D-A5AC-47C9-A965-DCD75FAE78EB}" presName="vert1" presStyleCnt="0"/>
      <dgm:spPr/>
    </dgm:pt>
    <dgm:pt modelId="{616BB25B-49FB-4A2F-A020-89213E9FD568}" type="pres">
      <dgm:prSet presAssocID="{3B08F989-F34F-4EC7-86A3-B9E3F01751E3}" presName="thickLine" presStyleLbl="alignNode1" presStyleIdx="1" presStyleCnt="2"/>
      <dgm:spPr/>
    </dgm:pt>
    <dgm:pt modelId="{8ACF485D-02F2-49BE-9B52-CD73C8B3371A}" type="pres">
      <dgm:prSet presAssocID="{3B08F989-F34F-4EC7-86A3-B9E3F01751E3}" presName="horz1" presStyleCnt="0"/>
      <dgm:spPr/>
    </dgm:pt>
    <dgm:pt modelId="{DE94F4FA-B4AC-446A-B786-F3154632B267}" type="pres">
      <dgm:prSet presAssocID="{3B08F989-F34F-4EC7-86A3-B9E3F01751E3}" presName="tx1" presStyleLbl="revTx" presStyleIdx="1" presStyleCnt="8"/>
      <dgm:spPr/>
    </dgm:pt>
    <dgm:pt modelId="{BD0D12CA-78EF-4543-BEBE-BC9B02FE2899}" type="pres">
      <dgm:prSet presAssocID="{3B08F989-F34F-4EC7-86A3-B9E3F01751E3}" presName="vert1" presStyleCnt="0"/>
      <dgm:spPr/>
    </dgm:pt>
    <dgm:pt modelId="{F570C39F-55DE-4F31-9CB6-0E1F610AC842}" type="pres">
      <dgm:prSet presAssocID="{328E1C23-389D-4A06-A02F-483FE34E195F}" presName="vertSpace2a" presStyleCnt="0"/>
      <dgm:spPr/>
    </dgm:pt>
    <dgm:pt modelId="{82FAA20B-9C06-4135-BDC2-BEA6C5EE720D}" type="pres">
      <dgm:prSet presAssocID="{328E1C23-389D-4A06-A02F-483FE34E195F}" presName="horz2" presStyleCnt="0"/>
      <dgm:spPr/>
    </dgm:pt>
    <dgm:pt modelId="{90F4FB9C-EF3B-4D4A-9D0F-FD432759E5FF}" type="pres">
      <dgm:prSet presAssocID="{328E1C23-389D-4A06-A02F-483FE34E195F}" presName="horzSpace2" presStyleCnt="0"/>
      <dgm:spPr/>
    </dgm:pt>
    <dgm:pt modelId="{A8337752-8611-4AA3-8913-599B5B887A7A}" type="pres">
      <dgm:prSet presAssocID="{328E1C23-389D-4A06-A02F-483FE34E195F}" presName="tx2" presStyleLbl="revTx" presStyleIdx="2" presStyleCnt="8"/>
      <dgm:spPr/>
    </dgm:pt>
    <dgm:pt modelId="{881436D8-7EA0-43EF-AEEA-363CCD907573}" type="pres">
      <dgm:prSet presAssocID="{328E1C23-389D-4A06-A02F-483FE34E195F}" presName="vert2" presStyleCnt="0"/>
      <dgm:spPr/>
    </dgm:pt>
    <dgm:pt modelId="{EC02B1F0-E3B3-4E15-9609-19AA656D099D}" type="pres">
      <dgm:prSet presAssocID="{328E1C23-389D-4A06-A02F-483FE34E195F}" presName="thinLine2b" presStyleLbl="callout" presStyleIdx="0" presStyleCnt="6"/>
      <dgm:spPr/>
    </dgm:pt>
    <dgm:pt modelId="{F882A179-D856-4091-B0DC-7916B1E5E4B0}" type="pres">
      <dgm:prSet presAssocID="{328E1C23-389D-4A06-A02F-483FE34E195F}" presName="vertSpace2b" presStyleCnt="0"/>
      <dgm:spPr/>
    </dgm:pt>
    <dgm:pt modelId="{0FF7273D-15CC-4ABB-B9B6-340612A0468D}" type="pres">
      <dgm:prSet presAssocID="{62F05AE7-22CA-4F09-B43E-058BCDBE3BC7}" presName="horz2" presStyleCnt="0"/>
      <dgm:spPr/>
    </dgm:pt>
    <dgm:pt modelId="{B2DB1120-2D21-43BC-900C-14BAC26FC2D6}" type="pres">
      <dgm:prSet presAssocID="{62F05AE7-22CA-4F09-B43E-058BCDBE3BC7}" presName="horzSpace2" presStyleCnt="0"/>
      <dgm:spPr/>
    </dgm:pt>
    <dgm:pt modelId="{92B91EB4-6E9C-4249-BAA9-F115D12A9488}" type="pres">
      <dgm:prSet presAssocID="{62F05AE7-22CA-4F09-B43E-058BCDBE3BC7}" presName="tx2" presStyleLbl="revTx" presStyleIdx="3" presStyleCnt="8"/>
      <dgm:spPr/>
    </dgm:pt>
    <dgm:pt modelId="{59789EAC-415D-405F-9725-1FE305954548}" type="pres">
      <dgm:prSet presAssocID="{62F05AE7-22CA-4F09-B43E-058BCDBE3BC7}" presName="vert2" presStyleCnt="0"/>
      <dgm:spPr/>
    </dgm:pt>
    <dgm:pt modelId="{1BE58D36-63C4-4D19-9014-18C632145F62}" type="pres">
      <dgm:prSet presAssocID="{62F05AE7-22CA-4F09-B43E-058BCDBE3BC7}" presName="thinLine2b" presStyleLbl="callout" presStyleIdx="1" presStyleCnt="6"/>
      <dgm:spPr/>
    </dgm:pt>
    <dgm:pt modelId="{C68A742B-920A-4764-9E51-58D03964A02D}" type="pres">
      <dgm:prSet presAssocID="{62F05AE7-22CA-4F09-B43E-058BCDBE3BC7}" presName="vertSpace2b" presStyleCnt="0"/>
      <dgm:spPr/>
    </dgm:pt>
    <dgm:pt modelId="{33926D4F-5A1A-4BB9-958A-BE6855EB0123}" type="pres">
      <dgm:prSet presAssocID="{1D019585-1320-4187-B21F-B0D8CF547BFA}" presName="horz2" presStyleCnt="0"/>
      <dgm:spPr/>
    </dgm:pt>
    <dgm:pt modelId="{88109250-79E8-4FF4-B4CA-B7081B13816B}" type="pres">
      <dgm:prSet presAssocID="{1D019585-1320-4187-B21F-B0D8CF547BFA}" presName="horzSpace2" presStyleCnt="0"/>
      <dgm:spPr/>
    </dgm:pt>
    <dgm:pt modelId="{7AA1E661-9E5D-4021-ADB2-565A046AFBBD}" type="pres">
      <dgm:prSet presAssocID="{1D019585-1320-4187-B21F-B0D8CF547BFA}" presName="tx2" presStyleLbl="revTx" presStyleIdx="4" presStyleCnt="8"/>
      <dgm:spPr/>
    </dgm:pt>
    <dgm:pt modelId="{2C3DC06C-1996-46D8-A53D-AF8AED83EAF4}" type="pres">
      <dgm:prSet presAssocID="{1D019585-1320-4187-B21F-B0D8CF547BFA}" presName="vert2" presStyleCnt="0"/>
      <dgm:spPr/>
    </dgm:pt>
    <dgm:pt modelId="{EE07B7FA-6635-46DD-8814-94C9FACCFB5E}" type="pres">
      <dgm:prSet presAssocID="{1D019585-1320-4187-B21F-B0D8CF547BFA}" presName="thinLine2b" presStyleLbl="callout" presStyleIdx="2" presStyleCnt="6"/>
      <dgm:spPr/>
    </dgm:pt>
    <dgm:pt modelId="{B4DE969B-0FD9-43A3-8F43-4EBB42D5C449}" type="pres">
      <dgm:prSet presAssocID="{1D019585-1320-4187-B21F-B0D8CF547BFA}" presName="vertSpace2b" presStyleCnt="0"/>
      <dgm:spPr/>
    </dgm:pt>
    <dgm:pt modelId="{C842DCD2-7A32-44DC-BA43-E332B9553860}" type="pres">
      <dgm:prSet presAssocID="{A96EB2F4-E729-4EBB-9D4E-3E7826D233C7}" presName="horz2" presStyleCnt="0"/>
      <dgm:spPr/>
    </dgm:pt>
    <dgm:pt modelId="{7597EB6B-A993-4DB4-9672-CD472A626FEB}" type="pres">
      <dgm:prSet presAssocID="{A96EB2F4-E729-4EBB-9D4E-3E7826D233C7}" presName="horzSpace2" presStyleCnt="0"/>
      <dgm:spPr/>
    </dgm:pt>
    <dgm:pt modelId="{3B685E56-D2BA-42B9-BF56-5494E5C48485}" type="pres">
      <dgm:prSet presAssocID="{A96EB2F4-E729-4EBB-9D4E-3E7826D233C7}" presName="tx2" presStyleLbl="revTx" presStyleIdx="5" presStyleCnt="8"/>
      <dgm:spPr/>
    </dgm:pt>
    <dgm:pt modelId="{8252E001-4BE6-44FC-A263-FE21A57A9367}" type="pres">
      <dgm:prSet presAssocID="{A96EB2F4-E729-4EBB-9D4E-3E7826D233C7}" presName="vert2" presStyleCnt="0"/>
      <dgm:spPr/>
    </dgm:pt>
    <dgm:pt modelId="{FAE69ED9-1C4B-4259-A3FB-634A8E4DB790}" type="pres">
      <dgm:prSet presAssocID="{A96EB2F4-E729-4EBB-9D4E-3E7826D233C7}" presName="thinLine2b" presStyleLbl="callout" presStyleIdx="3" presStyleCnt="6"/>
      <dgm:spPr/>
    </dgm:pt>
    <dgm:pt modelId="{BAE63349-236D-474E-BF73-D33CDE805F67}" type="pres">
      <dgm:prSet presAssocID="{A96EB2F4-E729-4EBB-9D4E-3E7826D233C7}" presName="vertSpace2b" presStyleCnt="0"/>
      <dgm:spPr/>
    </dgm:pt>
    <dgm:pt modelId="{B56E62A7-E404-4A8D-B266-A92F457E5662}" type="pres">
      <dgm:prSet presAssocID="{C71FECAC-E318-4B05-9794-008381BCCCB6}" presName="horz2" presStyleCnt="0"/>
      <dgm:spPr/>
    </dgm:pt>
    <dgm:pt modelId="{25F25037-6747-42A2-95D2-68745A16120F}" type="pres">
      <dgm:prSet presAssocID="{C71FECAC-E318-4B05-9794-008381BCCCB6}" presName="horzSpace2" presStyleCnt="0"/>
      <dgm:spPr/>
    </dgm:pt>
    <dgm:pt modelId="{E5E207B2-7D74-4203-AF31-67C9152F82C2}" type="pres">
      <dgm:prSet presAssocID="{C71FECAC-E318-4B05-9794-008381BCCCB6}" presName="tx2" presStyleLbl="revTx" presStyleIdx="6" presStyleCnt="8"/>
      <dgm:spPr/>
    </dgm:pt>
    <dgm:pt modelId="{84B8CE1B-43EB-439A-8445-FFB8C7DC0165}" type="pres">
      <dgm:prSet presAssocID="{C71FECAC-E318-4B05-9794-008381BCCCB6}" presName="vert2" presStyleCnt="0"/>
      <dgm:spPr/>
    </dgm:pt>
    <dgm:pt modelId="{9958FF26-A83B-4848-A28C-47C01EC1A75E}" type="pres">
      <dgm:prSet presAssocID="{C71FECAC-E318-4B05-9794-008381BCCCB6}" presName="thinLine2b" presStyleLbl="callout" presStyleIdx="4" presStyleCnt="6"/>
      <dgm:spPr/>
    </dgm:pt>
    <dgm:pt modelId="{19E544BF-2BF4-4CAF-AC7D-48510A6FE3FA}" type="pres">
      <dgm:prSet presAssocID="{C71FECAC-E318-4B05-9794-008381BCCCB6}" presName="vertSpace2b" presStyleCnt="0"/>
      <dgm:spPr/>
    </dgm:pt>
    <dgm:pt modelId="{4E34CE55-4FF7-470F-A6D6-4808E293815D}" type="pres">
      <dgm:prSet presAssocID="{59BAC831-9576-4589-8E74-3977C2307A88}" presName="horz2" presStyleCnt="0"/>
      <dgm:spPr/>
    </dgm:pt>
    <dgm:pt modelId="{189FC233-D054-4068-96E8-6940CC4EF235}" type="pres">
      <dgm:prSet presAssocID="{59BAC831-9576-4589-8E74-3977C2307A88}" presName="horzSpace2" presStyleCnt="0"/>
      <dgm:spPr/>
    </dgm:pt>
    <dgm:pt modelId="{5DBAE44F-BCFE-4640-9D29-96854A686815}" type="pres">
      <dgm:prSet presAssocID="{59BAC831-9576-4589-8E74-3977C2307A88}" presName="tx2" presStyleLbl="revTx" presStyleIdx="7" presStyleCnt="8"/>
      <dgm:spPr/>
    </dgm:pt>
    <dgm:pt modelId="{E1A9199C-A719-4B17-8A06-E1D608BAC90B}" type="pres">
      <dgm:prSet presAssocID="{59BAC831-9576-4589-8E74-3977C2307A88}" presName="vert2" presStyleCnt="0"/>
      <dgm:spPr/>
    </dgm:pt>
    <dgm:pt modelId="{3554BBC6-74F6-4ACB-9620-42BD662E88C0}" type="pres">
      <dgm:prSet presAssocID="{59BAC831-9576-4589-8E74-3977C2307A88}" presName="thinLine2b" presStyleLbl="callout" presStyleIdx="5" presStyleCnt="6"/>
      <dgm:spPr/>
    </dgm:pt>
    <dgm:pt modelId="{4AF3790F-BE27-4F5B-AFA3-FF5FB9BA1D63}" type="pres">
      <dgm:prSet presAssocID="{59BAC831-9576-4589-8E74-3977C2307A88}" presName="vertSpace2b" presStyleCnt="0"/>
      <dgm:spPr/>
    </dgm:pt>
  </dgm:ptLst>
  <dgm:cxnLst>
    <dgm:cxn modelId="{4A730D02-6525-49CC-8F4D-8BE076CFF1C0}" type="presOf" srcId="{3B08F989-F34F-4EC7-86A3-B9E3F01751E3}" destId="{DE94F4FA-B4AC-446A-B786-F3154632B267}" srcOrd="0" destOrd="0" presId="urn:microsoft.com/office/officeart/2008/layout/LinedList"/>
    <dgm:cxn modelId="{7DE04312-44F7-44BB-BCBC-509CA1488045}" type="presOf" srcId="{328E1C23-389D-4A06-A02F-483FE34E195F}" destId="{A8337752-8611-4AA3-8913-599B5B887A7A}" srcOrd="0" destOrd="0" presId="urn:microsoft.com/office/officeart/2008/layout/LinedList"/>
    <dgm:cxn modelId="{BFEE6D1D-3C92-4908-AA88-FC0FB6A4AC60}" srcId="{1B2838AC-CA8F-437E-8CD3-5ECABA72F8FE}" destId="{C734D25D-A5AC-47C9-A965-DCD75FAE78EB}" srcOrd="0" destOrd="0" parTransId="{9BE7ACDB-7E7A-4E96-897F-BFE12428EBB0}" sibTransId="{4B4FBC63-0C84-4543-95AB-EB0996527D13}"/>
    <dgm:cxn modelId="{57D88824-D4EA-4654-966F-60934ED02446}" type="presOf" srcId="{C71FECAC-E318-4B05-9794-008381BCCCB6}" destId="{E5E207B2-7D74-4203-AF31-67C9152F82C2}" srcOrd="0" destOrd="0" presId="urn:microsoft.com/office/officeart/2008/layout/LinedList"/>
    <dgm:cxn modelId="{D4C6D933-7D75-46B3-B2A8-174F8010FF13}" type="presOf" srcId="{A96EB2F4-E729-4EBB-9D4E-3E7826D233C7}" destId="{3B685E56-D2BA-42B9-BF56-5494E5C48485}" srcOrd="0" destOrd="0" presId="urn:microsoft.com/office/officeart/2008/layout/LinedList"/>
    <dgm:cxn modelId="{67A6226C-75BB-4E82-9B50-00AE332A4317}" srcId="{3B08F989-F34F-4EC7-86A3-B9E3F01751E3}" destId="{62F05AE7-22CA-4F09-B43E-058BCDBE3BC7}" srcOrd="1" destOrd="0" parTransId="{C48BA787-9BA3-4064-B4E2-8F530CACFB11}" sibTransId="{50F5662F-806E-4476-80F5-65B08BE5CDF4}"/>
    <dgm:cxn modelId="{B1AA6682-5F9C-490E-885B-59B56088F8F9}" type="presOf" srcId="{62F05AE7-22CA-4F09-B43E-058BCDBE3BC7}" destId="{92B91EB4-6E9C-4249-BAA9-F115D12A9488}" srcOrd="0" destOrd="0" presId="urn:microsoft.com/office/officeart/2008/layout/LinedList"/>
    <dgm:cxn modelId="{90328584-572D-4F73-9163-A315EE1BE55B}" srcId="{3B08F989-F34F-4EC7-86A3-B9E3F01751E3}" destId="{C71FECAC-E318-4B05-9794-008381BCCCB6}" srcOrd="4" destOrd="0" parTransId="{C09C22ED-7415-4556-8657-5CA68D9DF25E}" sibTransId="{CF1EF722-2DE0-4F62-A186-20F09548B4E5}"/>
    <dgm:cxn modelId="{BDBCA8A0-2EF2-4E5F-A20C-74DED98A80B5}" type="presOf" srcId="{1D019585-1320-4187-B21F-B0D8CF547BFA}" destId="{7AA1E661-9E5D-4021-ADB2-565A046AFBBD}" srcOrd="0" destOrd="0" presId="urn:microsoft.com/office/officeart/2008/layout/LinedList"/>
    <dgm:cxn modelId="{813F47B1-787B-4606-9767-3D609B13F0C1}" srcId="{3B08F989-F34F-4EC7-86A3-B9E3F01751E3}" destId="{1D019585-1320-4187-B21F-B0D8CF547BFA}" srcOrd="2" destOrd="0" parTransId="{C6F3D3AB-8AAE-4080-8654-F98A41BC6CC9}" sibTransId="{49CA2DAD-7E20-4E2D-A2F9-82990D66DA3D}"/>
    <dgm:cxn modelId="{D5410BC1-635F-44C1-B0EA-E2A70585F1E6}" srcId="{3B08F989-F34F-4EC7-86A3-B9E3F01751E3}" destId="{328E1C23-389D-4A06-A02F-483FE34E195F}" srcOrd="0" destOrd="0" parTransId="{FDD6A132-AFC6-469F-96C0-D293496B3861}" sibTransId="{2C28027C-DC4B-4449-818E-EE636A0E742A}"/>
    <dgm:cxn modelId="{120902C4-01B7-4530-BFFE-11801EC8CC49}" srcId="{3B08F989-F34F-4EC7-86A3-B9E3F01751E3}" destId="{59BAC831-9576-4589-8E74-3977C2307A88}" srcOrd="5" destOrd="0" parTransId="{71351043-DEC8-4830-A55F-3242F547B053}" sibTransId="{B71B9B90-8AF1-40B5-89EB-8266D52E89F0}"/>
    <dgm:cxn modelId="{3B1425C5-70FB-407B-B126-6C66931782BB}" type="presOf" srcId="{C734D25D-A5AC-47C9-A965-DCD75FAE78EB}" destId="{6F1B3AD7-C06F-40F6-A343-4DAAC8BFBCCC}" srcOrd="0" destOrd="0" presId="urn:microsoft.com/office/officeart/2008/layout/LinedList"/>
    <dgm:cxn modelId="{A9C233C9-EE18-4AFB-8306-C4CBDE63F254}" srcId="{3B08F989-F34F-4EC7-86A3-B9E3F01751E3}" destId="{A96EB2F4-E729-4EBB-9D4E-3E7826D233C7}" srcOrd="3" destOrd="0" parTransId="{552DE78D-258A-494A-ADA7-BD93F2B56F81}" sibTransId="{B4376DAF-7BCA-4943-BBFB-375EB1E02B30}"/>
    <dgm:cxn modelId="{4FAC86CB-9C74-4389-AEC9-AB2F8E2242A2}" srcId="{1B2838AC-CA8F-437E-8CD3-5ECABA72F8FE}" destId="{3B08F989-F34F-4EC7-86A3-B9E3F01751E3}" srcOrd="1" destOrd="0" parTransId="{DB9DA2E4-EBF4-4E10-BB29-6B6B7786C0DE}" sibTransId="{A4D0EA55-370B-46DE-B155-7383F0E07816}"/>
    <dgm:cxn modelId="{B55BC2DE-C28F-4C3E-AE35-76EF2DAD4B6B}" type="presOf" srcId="{1B2838AC-CA8F-437E-8CD3-5ECABA72F8FE}" destId="{0C992686-0280-4D0A-9DB8-4F08D8B4CB44}" srcOrd="0" destOrd="0" presId="urn:microsoft.com/office/officeart/2008/layout/LinedList"/>
    <dgm:cxn modelId="{D5779BED-8F35-4CB3-94F5-0E5D8ACF6CBC}" type="presOf" srcId="{59BAC831-9576-4589-8E74-3977C2307A88}" destId="{5DBAE44F-BCFE-4640-9D29-96854A686815}" srcOrd="0" destOrd="0" presId="urn:microsoft.com/office/officeart/2008/layout/LinedList"/>
    <dgm:cxn modelId="{EDAAAADD-6803-4351-B85C-97904BD9D818}" type="presParOf" srcId="{0C992686-0280-4D0A-9DB8-4F08D8B4CB44}" destId="{57077F4C-C2E5-4076-848B-1891DD87B865}" srcOrd="0" destOrd="0" presId="urn:microsoft.com/office/officeart/2008/layout/LinedList"/>
    <dgm:cxn modelId="{46FD9CC9-A0BC-480A-992A-3937A68F0EC5}" type="presParOf" srcId="{0C992686-0280-4D0A-9DB8-4F08D8B4CB44}" destId="{D95E5D70-ED0F-410E-898A-6B81A4BDA45A}" srcOrd="1" destOrd="0" presId="urn:microsoft.com/office/officeart/2008/layout/LinedList"/>
    <dgm:cxn modelId="{FF13BB98-A789-4590-9AB2-963454A2D8A4}" type="presParOf" srcId="{D95E5D70-ED0F-410E-898A-6B81A4BDA45A}" destId="{6F1B3AD7-C06F-40F6-A343-4DAAC8BFBCCC}" srcOrd="0" destOrd="0" presId="urn:microsoft.com/office/officeart/2008/layout/LinedList"/>
    <dgm:cxn modelId="{353A27CB-2774-467C-8C46-B29705842331}" type="presParOf" srcId="{D95E5D70-ED0F-410E-898A-6B81A4BDA45A}" destId="{A4E923FC-3E77-4CBA-8FC8-DB7B0C5FC862}" srcOrd="1" destOrd="0" presId="urn:microsoft.com/office/officeart/2008/layout/LinedList"/>
    <dgm:cxn modelId="{271C5936-6A34-4F98-BF18-3C6BA1768E43}" type="presParOf" srcId="{0C992686-0280-4D0A-9DB8-4F08D8B4CB44}" destId="{616BB25B-49FB-4A2F-A020-89213E9FD568}" srcOrd="2" destOrd="0" presId="urn:microsoft.com/office/officeart/2008/layout/LinedList"/>
    <dgm:cxn modelId="{AAEA808B-BCDB-48CE-86DC-7ACE548565FE}" type="presParOf" srcId="{0C992686-0280-4D0A-9DB8-4F08D8B4CB44}" destId="{8ACF485D-02F2-49BE-9B52-CD73C8B3371A}" srcOrd="3" destOrd="0" presId="urn:microsoft.com/office/officeart/2008/layout/LinedList"/>
    <dgm:cxn modelId="{CF6BA1E9-4DAF-4968-B7E1-3F915045FB54}" type="presParOf" srcId="{8ACF485D-02F2-49BE-9B52-CD73C8B3371A}" destId="{DE94F4FA-B4AC-446A-B786-F3154632B267}" srcOrd="0" destOrd="0" presId="urn:microsoft.com/office/officeart/2008/layout/LinedList"/>
    <dgm:cxn modelId="{952160FA-2794-4866-B70E-03BCBFCECAAB}" type="presParOf" srcId="{8ACF485D-02F2-49BE-9B52-CD73C8B3371A}" destId="{BD0D12CA-78EF-4543-BEBE-BC9B02FE2899}" srcOrd="1" destOrd="0" presId="urn:microsoft.com/office/officeart/2008/layout/LinedList"/>
    <dgm:cxn modelId="{F27D31A3-9BD8-4B25-957E-640A9898F82F}" type="presParOf" srcId="{BD0D12CA-78EF-4543-BEBE-BC9B02FE2899}" destId="{F570C39F-55DE-4F31-9CB6-0E1F610AC842}" srcOrd="0" destOrd="0" presId="urn:microsoft.com/office/officeart/2008/layout/LinedList"/>
    <dgm:cxn modelId="{ABFC1E74-81B3-4902-984D-85A06EF21C1E}" type="presParOf" srcId="{BD0D12CA-78EF-4543-BEBE-BC9B02FE2899}" destId="{82FAA20B-9C06-4135-BDC2-BEA6C5EE720D}" srcOrd="1" destOrd="0" presId="urn:microsoft.com/office/officeart/2008/layout/LinedList"/>
    <dgm:cxn modelId="{E32379A3-7559-403A-8353-E6E312C15561}" type="presParOf" srcId="{82FAA20B-9C06-4135-BDC2-BEA6C5EE720D}" destId="{90F4FB9C-EF3B-4D4A-9D0F-FD432759E5FF}" srcOrd="0" destOrd="0" presId="urn:microsoft.com/office/officeart/2008/layout/LinedList"/>
    <dgm:cxn modelId="{88F5E379-954B-4F79-827A-07947499B8D7}" type="presParOf" srcId="{82FAA20B-9C06-4135-BDC2-BEA6C5EE720D}" destId="{A8337752-8611-4AA3-8913-599B5B887A7A}" srcOrd="1" destOrd="0" presId="urn:microsoft.com/office/officeart/2008/layout/LinedList"/>
    <dgm:cxn modelId="{0EBA07C8-ABA1-4AAB-8F32-0F0B54CF3146}" type="presParOf" srcId="{82FAA20B-9C06-4135-BDC2-BEA6C5EE720D}" destId="{881436D8-7EA0-43EF-AEEA-363CCD907573}" srcOrd="2" destOrd="0" presId="urn:microsoft.com/office/officeart/2008/layout/LinedList"/>
    <dgm:cxn modelId="{411F1B91-70C3-4BCF-8C61-4F6407105F06}" type="presParOf" srcId="{BD0D12CA-78EF-4543-BEBE-BC9B02FE2899}" destId="{EC02B1F0-E3B3-4E15-9609-19AA656D099D}" srcOrd="2" destOrd="0" presId="urn:microsoft.com/office/officeart/2008/layout/LinedList"/>
    <dgm:cxn modelId="{9C1C6D56-BA4C-4D33-8B4C-85B1C6EC0738}" type="presParOf" srcId="{BD0D12CA-78EF-4543-BEBE-BC9B02FE2899}" destId="{F882A179-D856-4091-B0DC-7916B1E5E4B0}" srcOrd="3" destOrd="0" presId="urn:microsoft.com/office/officeart/2008/layout/LinedList"/>
    <dgm:cxn modelId="{BF2E93D1-C095-4CC5-8E73-0EEBDAEE2975}" type="presParOf" srcId="{BD0D12CA-78EF-4543-BEBE-BC9B02FE2899}" destId="{0FF7273D-15CC-4ABB-B9B6-340612A0468D}" srcOrd="4" destOrd="0" presId="urn:microsoft.com/office/officeart/2008/layout/LinedList"/>
    <dgm:cxn modelId="{EB8DE23C-BE8E-42B4-89B7-12818C19E471}" type="presParOf" srcId="{0FF7273D-15CC-4ABB-B9B6-340612A0468D}" destId="{B2DB1120-2D21-43BC-900C-14BAC26FC2D6}" srcOrd="0" destOrd="0" presId="urn:microsoft.com/office/officeart/2008/layout/LinedList"/>
    <dgm:cxn modelId="{0426EDC5-72BE-4A86-A608-5FCF2873CB15}" type="presParOf" srcId="{0FF7273D-15CC-4ABB-B9B6-340612A0468D}" destId="{92B91EB4-6E9C-4249-BAA9-F115D12A9488}" srcOrd="1" destOrd="0" presId="urn:microsoft.com/office/officeart/2008/layout/LinedList"/>
    <dgm:cxn modelId="{151ACF7C-A335-4288-9A0F-101617AFC0AF}" type="presParOf" srcId="{0FF7273D-15CC-4ABB-B9B6-340612A0468D}" destId="{59789EAC-415D-405F-9725-1FE305954548}" srcOrd="2" destOrd="0" presId="urn:microsoft.com/office/officeart/2008/layout/LinedList"/>
    <dgm:cxn modelId="{7238C679-45F2-41D3-8734-B0832FE70D02}" type="presParOf" srcId="{BD0D12CA-78EF-4543-BEBE-BC9B02FE2899}" destId="{1BE58D36-63C4-4D19-9014-18C632145F62}" srcOrd="5" destOrd="0" presId="urn:microsoft.com/office/officeart/2008/layout/LinedList"/>
    <dgm:cxn modelId="{7BBFF32A-80E8-4CA1-BB7A-FEF411F51690}" type="presParOf" srcId="{BD0D12CA-78EF-4543-BEBE-BC9B02FE2899}" destId="{C68A742B-920A-4764-9E51-58D03964A02D}" srcOrd="6" destOrd="0" presId="urn:microsoft.com/office/officeart/2008/layout/LinedList"/>
    <dgm:cxn modelId="{2047D875-85BF-418A-85C7-0BCA43A4EF63}" type="presParOf" srcId="{BD0D12CA-78EF-4543-BEBE-BC9B02FE2899}" destId="{33926D4F-5A1A-4BB9-958A-BE6855EB0123}" srcOrd="7" destOrd="0" presId="urn:microsoft.com/office/officeart/2008/layout/LinedList"/>
    <dgm:cxn modelId="{1DF4B5FB-47E8-4AB7-8B8F-CE6118372EFA}" type="presParOf" srcId="{33926D4F-5A1A-4BB9-958A-BE6855EB0123}" destId="{88109250-79E8-4FF4-B4CA-B7081B13816B}" srcOrd="0" destOrd="0" presId="urn:microsoft.com/office/officeart/2008/layout/LinedList"/>
    <dgm:cxn modelId="{B431F6DB-802A-4B7B-B1C4-719B3775D6FF}" type="presParOf" srcId="{33926D4F-5A1A-4BB9-958A-BE6855EB0123}" destId="{7AA1E661-9E5D-4021-ADB2-565A046AFBBD}" srcOrd="1" destOrd="0" presId="urn:microsoft.com/office/officeart/2008/layout/LinedList"/>
    <dgm:cxn modelId="{ED054409-0E95-4A1D-A2B3-CAE0DA02E8DF}" type="presParOf" srcId="{33926D4F-5A1A-4BB9-958A-BE6855EB0123}" destId="{2C3DC06C-1996-46D8-A53D-AF8AED83EAF4}" srcOrd="2" destOrd="0" presId="urn:microsoft.com/office/officeart/2008/layout/LinedList"/>
    <dgm:cxn modelId="{B36C986D-B164-4156-A204-B3D8E4E4D10D}" type="presParOf" srcId="{BD0D12CA-78EF-4543-BEBE-BC9B02FE2899}" destId="{EE07B7FA-6635-46DD-8814-94C9FACCFB5E}" srcOrd="8" destOrd="0" presId="urn:microsoft.com/office/officeart/2008/layout/LinedList"/>
    <dgm:cxn modelId="{C0651475-00C5-441D-AF27-A1927D2000E5}" type="presParOf" srcId="{BD0D12CA-78EF-4543-BEBE-BC9B02FE2899}" destId="{B4DE969B-0FD9-43A3-8F43-4EBB42D5C449}" srcOrd="9" destOrd="0" presId="urn:microsoft.com/office/officeart/2008/layout/LinedList"/>
    <dgm:cxn modelId="{53C3FBFB-775E-44F9-8560-934047176D6F}" type="presParOf" srcId="{BD0D12CA-78EF-4543-BEBE-BC9B02FE2899}" destId="{C842DCD2-7A32-44DC-BA43-E332B9553860}" srcOrd="10" destOrd="0" presId="urn:microsoft.com/office/officeart/2008/layout/LinedList"/>
    <dgm:cxn modelId="{4E9FFD51-13F6-4285-918D-912200D0B7C6}" type="presParOf" srcId="{C842DCD2-7A32-44DC-BA43-E332B9553860}" destId="{7597EB6B-A993-4DB4-9672-CD472A626FEB}" srcOrd="0" destOrd="0" presId="urn:microsoft.com/office/officeart/2008/layout/LinedList"/>
    <dgm:cxn modelId="{B27BC21E-66A3-469C-864C-5E7AD618E8CE}" type="presParOf" srcId="{C842DCD2-7A32-44DC-BA43-E332B9553860}" destId="{3B685E56-D2BA-42B9-BF56-5494E5C48485}" srcOrd="1" destOrd="0" presId="urn:microsoft.com/office/officeart/2008/layout/LinedList"/>
    <dgm:cxn modelId="{B41A3EDB-FBA2-4C28-8644-E55A154C0880}" type="presParOf" srcId="{C842DCD2-7A32-44DC-BA43-E332B9553860}" destId="{8252E001-4BE6-44FC-A263-FE21A57A9367}" srcOrd="2" destOrd="0" presId="urn:microsoft.com/office/officeart/2008/layout/LinedList"/>
    <dgm:cxn modelId="{AC586E2B-1D19-4968-A227-2367CE8D880F}" type="presParOf" srcId="{BD0D12CA-78EF-4543-BEBE-BC9B02FE2899}" destId="{FAE69ED9-1C4B-4259-A3FB-634A8E4DB790}" srcOrd="11" destOrd="0" presId="urn:microsoft.com/office/officeart/2008/layout/LinedList"/>
    <dgm:cxn modelId="{0DA95D92-118D-48A7-A599-8AF112E9F6D5}" type="presParOf" srcId="{BD0D12CA-78EF-4543-BEBE-BC9B02FE2899}" destId="{BAE63349-236D-474E-BF73-D33CDE805F67}" srcOrd="12" destOrd="0" presId="urn:microsoft.com/office/officeart/2008/layout/LinedList"/>
    <dgm:cxn modelId="{B4973757-DA23-40A7-A360-91A715C15968}" type="presParOf" srcId="{BD0D12CA-78EF-4543-BEBE-BC9B02FE2899}" destId="{B56E62A7-E404-4A8D-B266-A92F457E5662}" srcOrd="13" destOrd="0" presId="urn:microsoft.com/office/officeart/2008/layout/LinedList"/>
    <dgm:cxn modelId="{BE2B77DC-B6A3-4C01-8BF1-D07EE76655A9}" type="presParOf" srcId="{B56E62A7-E404-4A8D-B266-A92F457E5662}" destId="{25F25037-6747-42A2-95D2-68745A16120F}" srcOrd="0" destOrd="0" presId="urn:microsoft.com/office/officeart/2008/layout/LinedList"/>
    <dgm:cxn modelId="{0FF6E148-4493-4DC8-8446-F432F1096FE6}" type="presParOf" srcId="{B56E62A7-E404-4A8D-B266-A92F457E5662}" destId="{E5E207B2-7D74-4203-AF31-67C9152F82C2}" srcOrd="1" destOrd="0" presId="urn:microsoft.com/office/officeart/2008/layout/LinedList"/>
    <dgm:cxn modelId="{8FF7BC83-4A05-4ADD-8582-BC199FC1A56E}" type="presParOf" srcId="{B56E62A7-E404-4A8D-B266-A92F457E5662}" destId="{84B8CE1B-43EB-439A-8445-FFB8C7DC0165}" srcOrd="2" destOrd="0" presId="urn:microsoft.com/office/officeart/2008/layout/LinedList"/>
    <dgm:cxn modelId="{32C7BA45-A371-4954-AA20-E77428EE67B9}" type="presParOf" srcId="{BD0D12CA-78EF-4543-BEBE-BC9B02FE2899}" destId="{9958FF26-A83B-4848-A28C-47C01EC1A75E}" srcOrd="14" destOrd="0" presId="urn:microsoft.com/office/officeart/2008/layout/LinedList"/>
    <dgm:cxn modelId="{0684D793-A96D-4E65-A17A-2A0D91AEBF20}" type="presParOf" srcId="{BD0D12CA-78EF-4543-BEBE-BC9B02FE2899}" destId="{19E544BF-2BF4-4CAF-AC7D-48510A6FE3FA}" srcOrd="15" destOrd="0" presId="urn:microsoft.com/office/officeart/2008/layout/LinedList"/>
    <dgm:cxn modelId="{15996315-BC54-456E-9EC8-D5BB71C7E36B}" type="presParOf" srcId="{BD0D12CA-78EF-4543-BEBE-BC9B02FE2899}" destId="{4E34CE55-4FF7-470F-A6D6-4808E293815D}" srcOrd="16" destOrd="0" presId="urn:microsoft.com/office/officeart/2008/layout/LinedList"/>
    <dgm:cxn modelId="{0D9471BE-0B15-4878-8EFA-727AEE00D8EF}" type="presParOf" srcId="{4E34CE55-4FF7-470F-A6D6-4808E293815D}" destId="{189FC233-D054-4068-96E8-6940CC4EF235}" srcOrd="0" destOrd="0" presId="urn:microsoft.com/office/officeart/2008/layout/LinedList"/>
    <dgm:cxn modelId="{6BA72C21-EE01-45A3-BE80-67CBBD572AB1}" type="presParOf" srcId="{4E34CE55-4FF7-470F-A6D6-4808E293815D}" destId="{5DBAE44F-BCFE-4640-9D29-96854A686815}" srcOrd="1" destOrd="0" presId="urn:microsoft.com/office/officeart/2008/layout/LinedList"/>
    <dgm:cxn modelId="{5EFE9F25-9B0C-4658-A11B-3C972B905E41}" type="presParOf" srcId="{4E34CE55-4FF7-470F-A6D6-4808E293815D}" destId="{E1A9199C-A719-4B17-8A06-E1D608BAC90B}" srcOrd="2" destOrd="0" presId="urn:microsoft.com/office/officeart/2008/layout/LinedList"/>
    <dgm:cxn modelId="{7B20C8FF-6E51-4996-A0A0-56594BE7CFD2}" type="presParOf" srcId="{BD0D12CA-78EF-4543-BEBE-BC9B02FE2899}" destId="{3554BBC6-74F6-4ACB-9620-42BD662E88C0}" srcOrd="17" destOrd="0" presId="urn:microsoft.com/office/officeart/2008/layout/LinedList"/>
    <dgm:cxn modelId="{E36D45C2-094F-4CE6-9B93-3DC2908F508D}" type="presParOf" srcId="{BD0D12CA-78EF-4543-BEBE-BC9B02FE2899}" destId="{4AF3790F-BE27-4F5B-AFA3-FF5FB9BA1D63}"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04D53A-EC7C-4915-B78C-1707523780D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D7822018-0300-4D51-8864-CFC77DF66DFB}">
      <dgm:prSet phldrT="[Text]"/>
      <dgm:spPr/>
      <dgm:t>
        <a:bodyPr/>
        <a:lstStyle/>
        <a:p>
          <a:r>
            <a:rPr lang="en-GB" dirty="0"/>
            <a:t>Conduct a health needs assessment</a:t>
          </a:r>
        </a:p>
      </dgm:t>
    </dgm:pt>
    <dgm:pt modelId="{BA5CEFCB-5D01-4108-9782-5909199CBC41}" type="parTrans" cxnId="{4848D711-2A8B-44F6-95EE-435B2655983D}">
      <dgm:prSet/>
      <dgm:spPr/>
      <dgm:t>
        <a:bodyPr/>
        <a:lstStyle/>
        <a:p>
          <a:endParaRPr lang="en-GB"/>
        </a:p>
      </dgm:t>
    </dgm:pt>
    <dgm:pt modelId="{F4FD6412-294B-4A53-8EF9-01357AA1AA74}" type="sibTrans" cxnId="{4848D711-2A8B-44F6-95EE-435B2655983D}">
      <dgm:prSet/>
      <dgm:spPr/>
      <dgm:t>
        <a:bodyPr/>
        <a:lstStyle/>
        <a:p>
          <a:endParaRPr lang="en-GB"/>
        </a:p>
      </dgm:t>
    </dgm:pt>
    <dgm:pt modelId="{EA7E7317-93B0-47BC-85C7-20992096CD94}">
      <dgm:prSet phldrT="[Text]"/>
      <dgm:spPr/>
      <dgm:t>
        <a:bodyPr/>
        <a:lstStyle/>
        <a:p>
          <a:r>
            <a:rPr lang="en-GB" dirty="0"/>
            <a:t>Create a steering group for gambling harms in your local authority</a:t>
          </a:r>
        </a:p>
      </dgm:t>
    </dgm:pt>
    <dgm:pt modelId="{22276834-3E35-47AD-A149-FEDD186E0BC2}" type="parTrans" cxnId="{C5FF124B-F6B4-4725-BCE8-3CBB47E1B8B9}">
      <dgm:prSet/>
      <dgm:spPr/>
      <dgm:t>
        <a:bodyPr/>
        <a:lstStyle/>
        <a:p>
          <a:endParaRPr lang="en-GB"/>
        </a:p>
      </dgm:t>
    </dgm:pt>
    <dgm:pt modelId="{F48DA6BB-5A60-406B-9FA8-86B2E46AF4FF}" type="sibTrans" cxnId="{C5FF124B-F6B4-4725-BCE8-3CBB47E1B8B9}">
      <dgm:prSet/>
      <dgm:spPr/>
      <dgm:t>
        <a:bodyPr/>
        <a:lstStyle/>
        <a:p>
          <a:endParaRPr lang="en-GB"/>
        </a:p>
      </dgm:t>
    </dgm:pt>
    <dgm:pt modelId="{741CFEC6-EEBB-4FC4-B91D-35E8A30651FC}">
      <dgm:prSet phldrT="[Text]"/>
      <dgm:spPr/>
      <dgm:t>
        <a:bodyPr/>
        <a:lstStyle/>
        <a:p>
          <a:r>
            <a:rPr lang="en-GB" dirty="0"/>
            <a:t>Engage with lived experience</a:t>
          </a:r>
        </a:p>
      </dgm:t>
    </dgm:pt>
    <dgm:pt modelId="{F2A8A5F3-193D-4308-8C07-9C03E1F9AA14}" type="parTrans" cxnId="{73E52FCD-E13E-4823-A4E4-30ABC556755F}">
      <dgm:prSet/>
      <dgm:spPr/>
      <dgm:t>
        <a:bodyPr/>
        <a:lstStyle/>
        <a:p>
          <a:endParaRPr lang="en-GB"/>
        </a:p>
      </dgm:t>
    </dgm:pt>
    <dgm:pt modelId="{BCBE1685-770B-42E5-87D3-DD6DDC77DEC2}" type="sibTrans" cxnId="{73E52FCD-E13E-4823-A4E4-30ABC556755F}">
      <dgm:prSet/>
      <dgm:spPr/>
      <dgm:t>
        <a:bodyPr/>
        <a:lstStyle/>
        <a:p>
          <a:endParaRPr lang="en-GB"/>
        </a:p>
      </dgm:t>
    </dgm:pt>
    <dgm:pt modelId="{A14A0210-0DEC-470A-A205-971D4572612C}">
      <dgm:prSet/>
      <dgm:spPr/>
      <dgm:t>
        <a:bodyPr/>
        <a:lstStyle/>
        <a:p>
          <a:r>
            <a:rPr lang="en-GB" dirty="0"/>
            <a:t>Collaborate with colleagues across your local authority</a:t>
          </a:r>
        </a:p>
      </dgm:t>
    </dgm:pt>
    <dgm:pt modelId="{5A84E6CF-9DAF-4A3A-BCC2-2C230B528C18}" type="parTrans" cxnId="{510315E0-C28D-441F-90C8-3993E4841F9A}">
      <dgm:prSet/>
      <dgm:spPr/>
      <dgm:t>
        <a:bodyPr/>
        <a:lstStyle/>
        <a:p>
          <a:endParaRPr lang="en-GB"/>
        </a:p>
      </dgm:t>
    </dgm:pt>
    <dgm:pt modelId="{E2908897-43EB-497B-815F-C01FBC0BBDF1}" type="sibTrans" cxnId="{510315E0-C28D-441F-90C8-3993E4841F9A}">
      <dgm:prSet/>
      <dgm:spPr/>
      <dgm:t>
        <a:bodyPr/>
        <a:lstStyle/>
        <a:p>
          <a:endParaRPr lang="en-GB"/>
        </a:p>
      </dgm:t>
    </dgm:pt>
    <dgm:pt modelId="{261CB9D7-5175-4AA6-BF86-8B668EAA1584}">
      <dgm:prSet/>
      <dgm:spPr/>
      <dgm:t>
        <a:bodyPr/>
        <a:lstStyle/>
        <a:p>
          <a:r>
            <a:rPr lang="en-GB" dirty="0"/>
            <a:t>Attend the regional network</a:t>
          </a:r>
        </a:p>
      </dgm:t>
    </dgm:pt>
    <dgm:pt modelId="{E7302217-91BF-40C0-B260-BACC3B81B641}" type="parTrans" cxnId="{126DDC11-6B77-4A6B-8379-4EEFA4720722}">
      <dgm:prSet/>
      <dgm:spPr/>
      <dgm:t>
        <a:bodyPr/>
        <a:lstStyle/>
        <a:p>
          <a:endParaRPr lang="en-GB"/>
        </a:p>
      </dgm:t>
    </dgm:pt>
    <dgm:pt modelId="{3888B672-533C-4631-BC40-894805DCBBEB}" type="sibTrans" cxnId="{126DDC11-6B77-4A6B-8379-4EEFA4720722}">
      <dgm:prSet/>
      <dgm:spPr/>
      <dgm:t>
        <a:bodyPr/>
        <a:lstStyle/>
        <a:p>
          <a:endParaRPr lang="en-GB"/>
        </a:p>
      </dgm:t>
    </dgm:pt>
    <dgm:pt modelId="{BFDA1CE9-E2CB-4ADF-A795-F18CEF6E6725}">
      <dgm:prSet/>
      <dgm:spPr/>
      <dgm:t>
        <a:bodyPr/>
        <a:lstStyle/>
        <a:p>
          <a:r>
            <a:rPr lang="en-GB" dirty="0"/>
            <a:t>Build your Action Plan</a:t>
          </a:r>
        </a:p>
      </dgm:t>
    </dgm:pt>
    <dgm:pt modelId="{4938A3C6-4264-4949-B7CA-442DF1A0A2AD}" type="parTrans" cxnId="{C6BB2FE3-D7D9-4539-9E20-9F294418FC4B}">
      <dgm:prSet/>
      <dgm:spPr/>
    </dgm:pt>
    <dgm:pt modelId="{9A03BC13-9728-420B-ADC8-4163FF107CE6}" type="sibTrans" cxnId="{C6BB2FE3-D7D9-4539-9E20-9F294418FC4B}">
      <dgm:prSet/>
      <dgm:spPr/>
    </dgm:pt>
    <dgm:pt modelId="{5E8D67F1-C0B4-4515-A6A9-6BAD11CA4AC0}">
      <dgm:prSet/>
      <dgm:spPr/>
      <dgm:t>
        <a:bodyPr/>
        <a:lstStyle/>
        <a:p>
          <a:r>
            <a:rPr lang="en-GB" dirty="0"/>
            <a:t>Update your website to signpost clearly to gambling harms support services</a:t>
          </a:r>
        </a:p>
      </dgm:t>
    </dgm:pt>
    <dgm:pt modelId="{6DD47968-EA1C-494A-981E-80C914BA271A}" type="parTrans" cxnId="{CD85682B-56EE-4167-9C9B-DF06CD498F7F}">
      <dgm:prSet/>
      <dgm:spPr/>
    </dgm:pt>
    <dgm:pt modelId="{E6D20855-D3DC-4BA5-90E0-CD7E6C8794A2}" type="sibTrans" cxnId="{CD85682B-56EE-4167-9C9B-DF06CD498F7F}">
      <dgm:prSet/>
      <dgm:spPr/>
    </dgm:pt>
    <dgm:pt modelId="{5B3C60D7-B26F-4C2A-83FC-3E1E538E412C}" type="pres">
      <dgm:prSet presAssocID="{C704D53A-EC7C-4915-B78C-1707523780D5}" presName="Name0" presStyleCnt="0">
        <dgm:presLayoutVars>
          <dgm:chMax val="7"/>
          <dgm:chPref val="7"/>
          <dgm:dir/>
        </dgm:presLayoutVars>
      </dgm:prSet>
      <dgm:spPr/>
    </dgm:pt>
    <dgm:pt modelId="{44751FA5-8835-4AB5-B3A5-CD9EA39F84EA}" type="pres">
      <dgm:prSet presAssocID="{C704D53A-EC7C-4915-B78C-1707523780D5}" presName="Name1" presStyleCnt="0"/>
      <dgm:spPr/>
    </dgm:pt>
    <dgm:pt modelId="{90DF5580-CE79-4C98-8861-848DC9A20837}" type="pres">
      <dgm:prSet presAssocID="{C704D53A-EC7C-4915-B78C-1707523780D5}" presName="cycle" presStyleCnt="0"/>
      <dgm:spPr/>
    </dgm:pt>
    <dgm:pt modelId="{9E44F6BB-C357-4126-9F27-9FABC1CDDC93}" type="pres">
      <dgm:prSet presAssocID="{C704D53A-EC7C-4915-B78C-1707523780D5}" presName="srcNode" presStyleLbl="node1" presStyleIdx="0" presStyleCnt="7"/>
      <dgm:spPr/>
    </dgm:pt>
    <dgm:pt modelId="{DC447E5F-BAA3-43E3-AAC9-7D41C606A840}" type="pres">
      <dgm:prSet presAssocID="{C704D53A-EC7C-4915-B78C-1707523780D5}" presName="conn" presStyleLbl="parChTrans1D2" presStyleIdx="0" presStyleCnt="1"/>
      <dgm:spPr/>
    </dgm:pt>
    <dgm:pt modelId="{EC64F577-2012-41C3-9B4D-26DB2F51B293}" type="pres">
      <dgm:prSet presAssocID="{C704D53A-EC7C-4915-B78C-1707523780D5}" presName="extraNode" presStyleLbl="node1" presStyleIdx="0" presStyleCnt="7"/>
      <dgm:spPr/>
    </dgm:pt>
    <dgm:pt modelId="{C5CD267E-1A73-47E3-A128-1D873FEABE24}" type="pres">
      <dgm:prSet presAssocID="{C704D53A-EC7C-4915-B78C-1707523780D5}" presName="dstNode" presStyleLbl="node1" presStyleIdx="0" presStyleCnt="7"/>
      <dgm:spPr/>
    </dgm:pt>
    <dgm:pt modelId="{50CB7A13-642C-4CFB-A16A-AB2BEE12F8B2}" type="pres">
      <dgm:prSet presAssocID="{D7822018-0300-4D51-8864-CFC77DF66DFB}" presName="text_1" presStyleLbl="node1" presStyleIdx="0" presStyleCnt="7">
        <dgm:presLayoutVars>
          <dgm:bulletEnabled val="1"/>
        </dgm:presLayoutVars>
      </dgm:prSet>
      <dgm:spPr/>
    </dgm:pt>
    <dgm:pt modelId="{3E5A58A7-9854-461A-9DA9-AF94B21A0C0A}" type="pres">
      <dgm:prSet presAssocID="{D7822018-0300-4D51-8864-CFC77DF66DFB}" presName="accent_1" presStyleCnt="0"/>
      <dgm:spPr/>
    </dgm:pt>
    <dgm:pt modelId="{77DA57A6-1EFB-4119-BE4F-407C0282F814}" type="pres">
      <dgm:prSet presAssocID="{D7822018-0300-4D51-8864-CFC77DF66DFB}" presName="accentRepeatNode" presStyleLbl="solidFgAcc1" presStyleIdx="0" presStyleCnt="7"/>
      <dgm:spPr/>
    </dgm:pt>
    <dgm:pt modelId="{4BE1EF88-6CA7-4D10-B02E-AB6CA7B36E2F}" type="pres">
      <dgm:prSet presAssocID="{A14A0210-0DEC-470A-A205-971D4572612C}" presName="text_2" presStyleLbl="node1" presStyleIdx="1" presStyleCnt="7" custLinFactNeighborX="593">
        <dgm:presLayoutVars>
          <dgm:bulletEnabled val="1"/>
        </dgm:presLayoutVars>
      </dgm:prSet>
      <dgm:spPr/>
    </dgm:pt>
    <dgm:pt modelId="{85B56B49-DDEE-4AA6-81D3-E0001AB732A3}" type="pres">
      <dgm:prSet presAssocID="{A14A0210-0DEC-470A-A205-971D4572612C}" presName="accent_2" presStyleCnt="0"/>
      <dgm:spPr/>
    </dgm:pt>
    <dgm:pt modelId="{465211A6-F336-43C8-8CA3-A0EDE15D9E0B}" type="pres">
      <dgm:prSet presAssocID="{A14A0210-0DEC-470A-A205-971D4572612C}" presName="accentRepeatNode" presStyleLbl="solidFgAcc1" presStyleIdx="1" presStyleCnt="7"/>
      <dgm:spPr/>
    </dgm:pt>
    <dgm:pt modelId="{D8BB8891-9F86-48CF-8291-538379F18E36}" type="pres">
      <dgm:prSet presAssocID="{5E8D67F1-C0B4-4515-A6A9-6BAD11CA4AC0}" presName="text_3" presStyleLbl="node1" presStyleIdx="2" presStyleCnt="7">
        <dgm:presLayoutVars>
          <dgm:bulletEnabled val="1"/>
        </dgm:presLayoutVars>
      </dgm:prSet>
      <dgm:spPr/>
    </dgm:pt>
    <dgm:pt modelId="{4F5072BF-1A86-4DD3-9945-1F78C228ED6D}" type="pres">
      <dgm:prSet presAssocID="{5E8D67F1-C0B4-4515-A6A9-6BAD11CA4AC0}" presName="accent_3" presStyleCnt="0"/>
      <dgm:spPr/>
    </dgm:pt>
    <dgm:pt modelId="{4FD69E53-25C0-47A0-9E0B-213D2013B91A}" type="pres">
      <dgm:prSet presAssocID="{5E8D67F1-C0B4-4515-A6A9-6BAD11CA4AC0}" presName="accentRepeatNode" presStyleLbl="solidFgAcc1" presStyleIdx="2" presStyleCnt="7"/>
      <dgm:spPr/>
    </dgm:pt>
    <dgm:pt modelId="{55968284-B727-4F96-9733-F43809AAAFA1}" type="pres">
      <dgm:prSet presAssocID="{EA7E7317-93B0-47BC-85C7-20992096CD94}" presName="text_4" presStyleLbl="node1" presStyleIdx="3" presStyleCnt="7">
        <dgm:presLayoutVars>
          <dgm:bulletEnabled val="1"/>
        </dgm:presLayoutVars>
      </dgm:prSet>
      <dgm:spPr/>
    </dgm:pt>
    <dgm:pt modelId="{257F1CBA-CFF0-4AC8-B51E-D4C50171315B}" type="pres">
      <dgm:prSet presAssocID="{EA7E7317-93B0-47BC-85C7-20992096CD94}" presName="accent_4" presStyleCnt="0"/>
      <dgm:spPr/>
    </dgm:pt>
    <dgm:pt modelId="{FB08B6A7-B563-4F1C-8159-435BC6750F58}" type="pres">
      <dgm:prSet presAssocID="{EA7E7317-93B0-47BC-85C7-20992096CD94}" presName="accentRepeatNode" presStyleLbl="solidFgAcc1" presStyleIdx="3" presStyleCnt="7"/>
      <dgm:spPr/>
    </dgm:pt>
    <dgm:pt modelId="{B6D5AACF-27A7-48EB-B40D-C94EE8339093}" type="pres">
      <dgm:prSet presAssocID="{BFDA1CE9-E2CB-4ADF-A795-F18CEF6E6725}" presName="text_5" presStyleLbl="node1" presStyleIdx="4" presStyleCnt="7">
        <dgm:presLayoutVars>
          <dgm:bulletEnabled val="1"/>
        </dgm:presLayoutVars>
      </dgm:prSet>
      <dgm:spPr/>
    </dgm:pt>
    <dgm:pt modelId="{D9472585-C819-4F4D-92D1-70A47BD6758B}" type="pres">
      <dgm:prSet presAssocID="{BFDA1CE9-E2CB-4ADF-A795-F18CEF6E6725}" presName="accent_5" presStyleCnt="0"/>
      <dgm:spPr/>
    </dgm:pt>
    <dgm:pt modelId="{002B64A8-3F43-4D65-86AB-11046BB982C4}" type="pres">
      <dgm:prSet presAssocID="{BFDA1CE9-E2CB-4ADF-A795-F18CEF6E6725}" presName="accentRepeatNode" presStyleLbl="solidFgAcc1" presStyleIdx="4" presStyleCnt="7"/>
      <dgm:spPr/>
    </dgm:pt>
    <dgm:pt modelId="{D843AD48-82BA-4AE6-8468-9DCD995DBFE6}" type="pres">
      <dgm:prSet presAssocID="{741CFEC6-EEBB-4FC4-B91D-35E8A30651FC}" presName="text_6" presStyleLbl="node1" presStyleIdx="5" presStyleCnt="7">
        <dgm:presLayoutVars>
          <dgm:bulletEnabled val="1"/>
        </dgm:presLayoutVars>
      </dgm:prSet>
      <dgm:spPr/>
    </dgm:pt>
    <dgm:pt modelId="{0034A401-0E13-43C1-8293-D2875E5D791E}" type="pres">
      <dgm:prSet presAssocID="{741CFEC6-EEBB-4FC4-B91D-35E8A30651FC}" presName="accent_6" presStyleCnt="0"/>
      <dgm:spPr/>
    </dgm:pt>
    <dgm:pt modelId="{F6F8C0C4-9471-409D-BCE8-203D093FEDE9}" type="pres">
      <dgm:prSet presAssocID="{741CFEC6-EEBB-4FC4-B91D-35E8A30651FC}" presName="accentRepeatNode" presStyleLbl="solidFgAcc1" presStyleIdx="5" presStyleCnt="7"/>
      <dgm:spPr/>
    </dgm:pt>
    <dgm:pt modelId="{0C4C6003-DA90-47E4-BCE1-D0B5141776FD}" type="pres">
      <dgm:prSet presAssocID="{261CB9D7-5175-4AA6-BF86-8B668EAA1584}" presName="text_7" presStyleLbl="node1" presStyleIdx="6" presStyleCnt="7">
        <dgm:presLayoutVars>
          <dgm:bulletEnabled val="1"/>
        </dgm:presLayoutVars>
      </dgm:prSet>
      <dgm:spPr/>
    </dgm:pt>
    <dgm:pt modelId="{0B0C01FF-6AEB-410E-8490-20EFDE42E78C}" type="pres">
      <dgm:prSet presAssocID="{261CB9D7-5175-4AA6-BF86-8B668EAA1584}" presName="accent_7" presStyleCnt="0"/>
      <dgm:spPr/>
    </dgm:pt>
    <dgm:pt modelId="{83FF9AC7-2133-4114-858E-72282FC0BA1B}" type="pres">
      <dgm:prSet presAssocID="{261CB9D7-5175-4AA6-BF86-8B668EAA1584}" presName="accentRepeatNode" presStyleLbl="solidFgAcc1" presStyleIdx="6" presStyleCnt="7"/>
      <dgm:spPr/>
    </dgm:pt>
  </dgm:ptLst>
  <dgm:cxnLst>
    <dgm:cxn modelId="{4848D711-2A8B-44F6-95EE-435B2655983D}" srcId="{C704D53A-EC7C-4915-B78C-1707523780D5}" destId="{D7822018-0300-4D51-8864-CFC77DF66DFB}" srcOrd="0" destOrd="0" parTransId="{BA5CEFCB-5D01-4108-9782-5909199CBC41}" sibTransId="{F4FD6412-294B-4A53-8EF9-01357AA1AA74}"/>
    <dgm:cxn modelId="{126DDC11-6B77-4A6B-8379-4EEFA4720722}" srcId="{C704D53A-EC7C-4915-B78C-1707523780D5}" destId="{261CB9D7-5175-4AA6-BF86-8B668EAA1584}" srcOrd="6" destOrd="0" parTransId="{E7302217-91BF-40C0-B260-BACC3B81B641}" sibTransId="{3888B672-533C-4631-BC40-894805DCBBEB}"/>
    <dgm:cxn modelId="{F5E88212-8974-42F5-B871-DBBC923CBBF6}" type="presOf" srcId="{5E8D67F1-C0B4-4515-A6A9-6BAD11CA4AC0}" destId="{D8BB8891-9F86-48CF-8291-538379F18E36}" srcOrd="0" destOrd="0" presId="urn:microsoft.com/office/officeart/2008/layout/VerticalCurvedList"/>
    <dgm:cxn modelId="{00842521-DE34-4AFB-A210-8761E6E6E090}" type="presOf" srcId="{D7822018-0300-4D51-8864-CFC77DF66DFB}" destId="{50CB7A13-642C-4CFB-A16A-AB2BEE12F8B2}" srcOrd="0" destOrd="0" presId="urn:microsoft.com/office/officeart/2008/layout/VerticalCurvedList"/>
    <dgm:cxn modelId="{CD85682B-56EE-4167-9C9B-DF06CD498F7F}" srcId="{C704D53A-EC7C-4915-B78C-1707523780D5}" destId="{5E8D67F1-C0B4-4515-A6A9-6BAD11CA4AC0}" srcOrd="2" destOrd="0" parTransId="{6DD47968-EA1C-494A-981E-80C914BA271A}" sibTransId="{E6D20855-D3DC-4BA5-90E0-CD7E6C8794A2}"/>
    <dgm:cxn modelId="{C5FF124B-F6B4-4725-BCE8-3CBB47E1B8B9}" srcId="{C704D53A-EC7C-4915-B78C-1707523780D5}" destId="{EA7E7317-93B0-47BC-85C7-20992096CD94}" srcOrd="3" destOrd="0" parTransId="{22276834-3E35-47AD-A149-FEDD186E0BC2}" sibTransId="{F48DA6BB-5A60-406B-9FA8-86B2E46AF4FF}"/>
    <dgm:cxn modelId="{511FD370-F60A-4899-A6F6-641690354156}" type="presOf" srcId="{A14A0210-0DEC-470A-A205-971D4572612C}" destId="{4BE1EF88-6CA7-4D10-B02E-AB6CA7B36E2F}" srcOrd="0" destOrd="0" presId="urn:microsoft.com/office/officeart/2008/layout/VerticalCurvedList"/>
    <dgm:cxn modelId="{7049E372-8AE1-4865-B302-5E0B0D78F620}" type="presOf" srcId="{261CB9D7-5175-4AA6-BF86-8B668EAA1584}" destId="{0C4C6003-DA90-47E4-BCE1-D0B5141776FD}" srcOrd="0" destOrd="0" presId="urn:microsoft.com/office/officeart/2008/layout/VerticalCurvedList"/>
    <dgm:cxn modelId="{3C20A176-8E3F-45DE-9CD5-402F580A54DE}" type="presOf" srcId="{C704D53A-EC7C-4915-B78C-1707523780D5}" destId="{5B3C60D7-B26F-4C2A-83FC-3E1E538E412C}" srcOrd="0" destOrd="0" presId="urn:microsoft.com/office/officeart/2008/layout/VerticalCurvedList"/>
    <dgm:cxn modelId="{A52F097E-8311-4686-AC59-CFFEFA05A515}" type="presOf" srcId="{F4FD6412-294B-4A53-8EF9-01357AA1AA74}" destId="{DC447E5F-BAA3-43E3-AAC9-7D41C606A840}" srcOrd="0" destOrd="0" presId="urn:microsoft.com/office/officeart/2008/layout/VerticalCurvedList"/>
    <dgm:cxn modelId="{9E1B119C-7573-47EF-9BB0-7CED821E6D08}" type="presOf" srcId="{741CFEC6-EEBB-4FC4-B91D-35E8A30651FC}" destId="{D843AD48-82BA-4AE6-8468-9DCD995DBFE6}" srcOrd="0" destOrd="0" presId="urn:microsoft.com/office/officeart/2008/layout/VerticalCurvedList"/>
    <dgm:cxn modelId="{7480EFAB-1499-47E9-9112-136F88A29D81}" type="presOf" srcId="{EA7E7317-93B0-47BC-85C7-20992096CD94}" destId="{55968284-B727-4F96-9733-F43809AAAFA1}" srcOrd="0" destOrd="0" presId="urn:microsoft.com/office/officeart/2008/layout/VerticalCurvedList"/>
    <dgm:cxn modelId="{73E52FCD-E13E-4823-A4E4-30ABC556755F}" srcId="{C704D53A-EC7C-4915-B78C-1707523780D5}" destId="{741CFEC6-EEBB-4FC4-B91D-35E8A30651FC}" srcOrd="5" destOrd="0" parTransId="{F2A8A5F3-193D-4308-8C07-9C03E1F9AA14}" sibTransId="{BCBE1685-770B-42E5-87D3-DD6DDC77DEC2}"/>
    <dgm:cxn modelId="{B031CCCD-A909-443B-A6F7-1457AEC53D86}" type="presOf" srcId="{BFDA1CE9-E2CB-4ADF-A795-F18CEF6E6725}" destId="{B6D5AACF-27A7-48EB-B40D-C94EE8339093}" srcOrd="0" destOrd="0" presId="urn:microsoft.com/office/officeart/2008/layout/VerticalCurvedList"/>
    <dgm:cxn modelId="{510315E0-C28D-441F-90C8-3993E4841F9A}" srcId="{C704D53A-EC7C-4915-B78C-1707523780D5}" destId="{A14A0210-0DEC-470A-A205-971D4572612C}" srcOrd="1" destOrd="0" parTransId="{5A84E6CF-9DAF-4A3A-BCC2-2C230B528C18}" sibTransId="{E2908897-43EB-497B-815F-C01FBC0BBDF1}"/>
    <dgm:cxn modelId="{C6BB2FE3-D7D9-4539-9E20-9F294418FC4B}" srcId="{C704D53A-EC7C-4915-B78C-1707523780D5}" destId="{BFDA1CE9-E2CB-4ADF-A795-F18CEF6E6725}" srcOrd="4" destOrd="0" parTransId="{4938A3C6-4264-4949-B7CA-442DF1A0A2AD}" sibTransId="{9A03BC13-9728-420B-ADC8-4163FF107CE6}"/>
    <dgm:cxn modelId="{97081764-A012-4F1F-89E9-ABCC9CB9CE88}" type="presParOf" srcId="{5B3C60D7-B26F-4C2A-83FC-3E1E538E412C}" destId="{44751FA5-8835-4AB5-B3A5-CD9EA39F84EA}" srcOrd="0" destOrd="0" presId="urn:microsoft.com/office/officeart/2008/layout/VerticalCurvedList"/>
    <dgm:cxn modelId="{88DDB3EA-0E31-412B-9493-8617655D2CCD}" type="presParOf" srcId="{44751FA5-8835-4AB5-B3A5-CD9EA39F84EA}" destId="{90DF5580-CE79-4C98-8861-848DC9A20837}" srcOrd="0" destOrd="0" presId="urn:microsoft.com/office/officeart/2008/layout/VerticalCurvedList"/>
    <dgm:cxn modelId="{D84FAB20-40C0-4B13-8AFA-D17332B9F370}" type="presParOf" srcId="{90DF5580-CE79-4C98-8861-848DC9A20837}" destId="{9E44F6BB-C357-4126-9F27-9FABC1CDDC93}" srcOrd="0" destOrd="0" presId="urn:microsoft.com/office/officeart/2008/layout/VerticalCurvedList"/>
    <dgm:cxn modelId="{1F286DD4-94F0-4E20-93DF-BD495C1D0B56}" type="presParOf" srcId="{90DF5580-CE79-4C98-8861-848DC9A20837}" destId="{DC447E5F-BAA3-43E3-AAC9-7D41C606A840}" srcOrd="1" destOrd="0" presId="urn:microsoft.com/office/officeart/2008/layout/VerticalCurvedList"/>
    <dgm:cxn modelId="{CA167CAB-E5B6-4476-B69B-7370ECE6AF59}" type="presParOf" srcId="{90DF5580-CE79-4C98-8861-848DC9A20837}" destId="{EC64F577-2012-41C3-9B4D-26DB2F51B293}" srcOrd="2" destOrd="0" presId="urn:microsoft.com/office/officeart/2008/layout/VerticalCurvedList"/>
    <dgm:cxn modelId="{B2DC626E-7426-4D5C-8826-95214FF1BA9D}" type="presParOf" srcId="{90DF5580-CE79-4C98-8861-848DC9A20837}" destId="{C5CD267E-1A73-47E3-A128-1D873FEABE24}" srcOrd="3" destOrd="0" presId="urn:microsoft.com/office/officeart/2008/layout/VerticalCurvedList"/>
    <dgm:cxn modelId="{C26657A0-2B26-44F8-8915-48B3B422A58C}" type="presParOf" srcId="{44751FA5-8835-4AB5-B3A5-CD9EA39F84EA}" destId="{50CB7A13-642C-4CFB-A16A-AB2BEE12F8B2}" srcOrd="1" destOrd="0" presId="urn:microsoft.com/office/officeart/2008/layout/VerticalCurvedList"/>
    <dgm:cxn modelId="{BAC287E3-C510-481C-AFBF-056CEA3F4E9A}" type="presParOf" srcId="{44751FA5-8835-4AB5-B3A5-CD9EA39F84EA}" destId="{3E5A58A7-9854-461A-9DA9-AF94B21A0C0A}" srcOrd="2" destOrd="0" presId="urn:microsoft.com/office/officeart/2008/layout/VerticalCurvedList"/>
    <dgm:cxn modelId="{5420C2D1-8BE8-433F-80D4-945DF8848F1F}" type="presParOf" srcId="{3E5A58A7-9854-461A-9DA9-AF94B21A0C0A}" destId="{77DA57A6-1EFB-4119-BE4F-407C0282F814}" srcOrd="0" destOrd="0" presId="urn:microsoft.com/office/officeart/2008/layout/VerticalCurvedList"/>
    <dgm:cxn modelId="{E9B3112B-383F-453D-8C97-373021B03265}" type="presParOf" srcId="{44751FA5-8835-4AB5-B3A5-CD9EA39F84EA}" destId="{4BE1EF88-6CA7-4D10-B02E-AB6CA7B36E2F}" srcOrd="3" destOrd="0" presId="urn:microsoft.com/office/officeart/2008/layout/VerticalCurvedList"/>
    <dgm:cxn modelId="{C0960DDF-E561-4579-AAF2-D56C9D839E93}" type="presParOf" srcId="{44751FA5-8835-4AB5-B3A5-CD9EA39F84EA}" destId="{85B56B49-DDEE-4AA6-81D3-E0001AB732A3}" srcOrd="4" destOrd="0" presId="urn:microsoft.com/office/officeart/2008/layout/VerticalCurvedList"/>
    <dgm:cxn modelId="{D5F8B23D-9D3F-4FEA-93A5-78B63E840744}" type="presParOf" srcId="{85B56B49-DDEE-4AA6-81D3-E0001AB732A3}" destId="{465211A6-F336-43C8-8CA3-A0EDE15D9E0B}" srcOrd="0" destOrd="0" presId="urn:microsoft.com/office/officeart/2008/layout/VerticalCurvedList"/>
    <dgm:cxn modelId="{5CF97B5A-9AF5-43C2-961B-0B01EB61D75B}" type="presParOf" srcId="{44751FA5-8835-4AB5-B3A5-CD9EA39F84EA}" destId="{D8BB8891-9F86-48CF-8291-538379F18E36}" srcOrd="5" destOrd="0" presId="urn:microsoft.com/office/officeart/2008/layout/VerticalCurvedList"/>
    <dgm:cxn modelId="{F5985C25-8997-4D38-A87A-3837ABF83212}" type="presParOf" srcId="{44751FA5-8835-4AB5-B3A5-CD9EA39F84EA}" destId="{4F5072BF-1A86-4DD3-9945-1F78C228ED6D}" srcOrd="6" destOrd="0" presId="urn:microsoft.com/office/officeart/2008/layout/VerticalCurvedList"/>
    <dgm:cxn modelId="{CFF92C9D-5644-43D9-8518-AC9215E075D9}" type="presParOf" srcId="{4F5072BF-1A86-4DD3-9945-1F78C228ED6D}" destId="{4FD69E53-25C0-47A0-9E0B-213D2013B91A}" srcOrd="0" destOrd="0" presId="urn:microsoft.com/office/officeart/2008/layout/VerticalCurvedList"/>
    <dgm:cxn modelId="{51358701-3BDA-4679-8310-51B41CAD93CC}" type="presParOf" srcId="{44751FA5-8835-4AB5-B3A5-CD9EA39F84EA}" destId="{55968284-B727-4F96-9733-F43809AAAFA1}" srcOrd="7" destOrd="0" presId="urn:microsoft.com/office/officeart/2008/layout/VerticalCurvedList"/>
    <dgm:cxn modelId="{3A3A9CE4-CA47-4DFB-B7E1-1F7E1E0233D5}" type="presParOf" srcId="{44751FA5-8835-4AB5-B3A5-CD9EA39F84EA}" destId="{257F1CBA-CFF0-4AC8-B51E-D4C50171315B}" srcOrd="8" destOrd="0" presId="urn:microsoft.com/office/officeart/2008/layout/VerticalCurvedList"/>
    <dgm:cxn modelId="{43C8007F-4F64-4C5B-A069-57C2727ED446}" type="presParOf" srcId="{257F1CBA-CFF0-4AC8-B51E-D4C50171315B}" destId="{FB08B6A7-B563-4F1C-8159-435BC6750F58}" srcOrd="0" destOrd="0" presId="urn:microsoft.com/office/officeart/2008/layout/VerticalCurvedList"/>
    <dgm:cxn modelId="{A20754A5-F1E5-49D6-852C-D86698339D20}" type="presParOf" srcId="{44751FA5-8835-4AB5-B3A5-CD9EA39F84EA}" destId="{B6D5AACF-27A7-48EB-B40D-C94EE8339093}" srcOrd="9" destOrd="0" presId="urn:microsoft.com/office/officeart/2008/layout/VerticalCurvedList"/>
    <dgm:cxn modelId="{AA97B5FD-3A0A-48E9-8F6F-AFE68283DBF8}" type="presParOf" srcId="{44751FA5-8835-4AB5-B3A5-CD9EA39F84EA}" destId="{D9472585-C819-4F4D-92D1-70A47BD6758B}" srcOrd="10" destOrd="0" presId="urn:microsoft.com/office/officeart/2008/layout/VerticalCurvedList"/>
    <dgm:cxn modelId="{2CB1854B-AEFE-4B81-A1BD-0BC905D06459}" type="presParOf" srcId="{D9472585-C819-4F4D-92D1-70A47BD6758B}" destId="{002B64A8-3F43-4D65-86AB-11046BB982C4}" srcOrd="0" destOrd="0" presId="urn:microsoft.com/office/officeart/2008/layout/VerticalCurvedList"/>
    <dgm:cxn modelId="{3E5AAB9F-5B0C-4BFE-AAB3-8FEF7D80852C}" type="presParOf" srcId="{44751FA5-8835-4AB5-B3A5-CD9EA39F84EA}" destId="{D843AD48-82BA-4AE6-8468-9DCD995DBFE6}" srcOrd="11" destOrd="0" presId="urn:microsoft.com/office/officeart/2008/layout/VerticalCurvedList"/>
    <dgm:cxn modelId="{4D57D0C0-1AB8-4A42-9DD8-926F965E69C4}" type="presParOf" srcId="{44751FA5-8835-4AB5-B3A5-CD9EA39F84EA}" destId="{0034A401-0E13-43C1-8293-D2875E5D791E}" srcOrd="12" destOrd="0" presId="urn:microsoft.com/office/officeart/2008/layout/VerticalCurvedList"/>
    <dgm:cxn modelId="{3375AC19-5305-407A-B499-E1297C0AD83E}" type="presParOf" srcId="{0034A401-0E13-43C1-8293-D2875E5D791E}" destId="{F6F8C0C4-9471-409D-BCE8-203D093FEDE9}" srcOrd="0" destOrd="0" presId="urn:microsoft.com/office/officeart/2008/layout/VerticalCurvedList"/>
    <dgm:cxn modelId="{AD3F5369-8D56-4BC9-894E-2F1F23311974}" type="presParOf" srcId="{44751FA5-8835-4AB5-B3A5-CD9EA39F84EA}" destId="{0C4C6003-DA90-47E4-BCE1-D0B5141776FD}" srcOrd="13" destOrd="0" presId="urn:microsoft.com/office/officeart/2008/layout/VerticalCurvedList"/>
    <dgm:cxn modelId="{E4FBE6E6-67E2-40E3-B608-97AFAD867368}" type="presParOf" srcId="{44751FA5-8835-4AB5-B3A5-CD9EA39F84EA}" destId="{0B0C01FF-6AEB-410E-8490-20EFDE42E78C}" srcOrd="14" destOrd="0" presId="urn:microsoft.com/office/officeart/2008/layout/VerticalCurvedList"/>
    <dgm:cxn modelId="{6BBCCFD2-6C04-487B-9CEB-32230B9511A1}" type="presParOf" srcId="{0B0C01FF-6AEB-410E-8490-20EFDE42E78C}" destId="{83FF9AC7-2133-4114-858E-72282FC0BA1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AF3BE2-5501-4E90-A905-504C8EFBD131}" type="doc">
      <dgm:prSet loTypeId="urn:microsoft.com/office/officeart/2005/8/layout/default" loCatId="list" qsTypeId="urn:microsoft.com/office/officeart/2005/8/quickstyle/simple2" qsCatId="simple" csTypeId="urn:microsoft.com/office/officeart/2005/8/colors/accent1_5" csCatId="accent1" phldr="1"/>
      <dgm:spPr/>
      <dgm:t>
        <a:bodyPr/>
        <a:lstStyle/>
        <a:p>
          <a:endParaRPr lang="en-GB"/>
        </a:p>
      </dgm:t>
    </dgm:pt>
    <dgm:pt modelId="{26CD88D0-F320-4BAB-AB99-7152F45D6003}">
      <dgm:prSet phldrT="[Text]"/>
      <dgm:spPr/>
      <dgm:t>
        <a:bodyPr/>
        <a:lstStyle/>
        <a:p>
          <a:r>
            <a:rPr lang="en-GB" dirty="0"/>
            <a:t>Gambling on another day to try and win back the money lost – chasing losses</a:t>
          </a:r>
        </a:p>
      </dgm:t>
    </dgm:pt>
    <dgm:pt modelId="{E7BA33B7-5E48-425F-931B-193D35F73656}" type="parTrans" cxnId="{6CF5295D-E253-4335-A7B8-00089D4CB9FD}">
      <dgm:prSet/>
      <dgm:spPr/>
      <dgm:t>
        <a:bodyPr/>
        <a:lstStyle/>
        <a:p>
          <a:endParaRPr lang="en-GB">
            <a:solidFill>
              <a:schemeClr val="tx1"/>
            </a:solidFill>
          </a:endParaRPr>
        </a:p>
      </dgm:t>
    </dgm:pt>
    <dgm:pt modelId="{0FAF6429-9083-4C05-902B-47ED2ED1DD9D}" type="sibTrans" cxnId="{6CF5295D-E253-4335-A7B8-00089D4CB9FD}">
      <dgm:prSet/>
      <dgm:spPr/>
      <dgm:t>
        <a:bodyPr/>
        <a:lstStyle/>
        <a:p>
          <a:endParaRPr lang="en-GB">
            <a:solidFill>
              <a:schemeClr val="tx1"/>
            </a:solidFill>
          </a:endParaRPr>
        </a:p>
      </dgm:t>
    </dgm:pt>
    <dgm:pt modelId="{55D1BBFA-BA08-4879-BAE5-54D44FFE91C4}">
      <dgm:prSet phldrT="[Text]"/>
      <dgm:spPr/>
      <dgm:t>
        <a:bodyPr/>
        <a:lstStyle/>
        <a:p>
          <a:r>
            <a:rPr lang="en-GB"/>
            <a:t>Feelings of guilt and gambling when feeling distressed</a:t>
          </a:r>
          <a:endParaRPr lang="en-GB" dirty="0"/>
        </a:p>
      </dgm:t>
    </dgm:pt>
    <dgm:pt modelId="{695646E2-2801-49CF-82A7-16AEC6D08EDF}" type="parTrans" cxnId="{65AD8E11-807E-4CB3-A655-79A359F2A1C4}">
      <dgm:prSet/>
      <dgm:spPr/>
      <dgm:t>
        <a:bodyPr/>
        <a:lstStyle/>
        <a:p>
          <a:endParaRPr lang="en-GB">
            <a:solidFill>
              <a:schemeClr val="tx1"/>
            </a:solidFill>
          </a:endParaRPr>
        </a:p>
      </dgm:t>
    </dgm:pt>
    <dgm:pt modelId="{6BEFB91C-D2FC-4298-AECD-0CF3845F6C57}" type="sibTrans" cxnId="{65AD8E11-807E-4CB3-A655-79A359F2A1C4}">
      <dgm:prSet/>
      <dgm:spPr/>
      <dgm:t>
        <a:bodyPr/>
        <a:lstStyle/>
        <a:p>
          <a:endParaRPr lang="en-GB">
            <a:solidFill>
              <a:schemeClr val="tx1"/>
            </a:solidFill>
          </a:endParaRPr>
        </a:p>
      </dgm:t>
    </dgm:pt>
    <dgm:pt modelId="{48139E2A-CB13-4493-9858-9545C77D67B1}">
      <dgm:prSet phldrT="[Text]"/>
      <dgm:spPr/>
      <dgm:t>
        <a:bodyPr/>
        <a:lstStyle/>
        <a:p>
          <a:r>
            <a:rPr lang="en-GB"/>
            <a:t>Gambling more than one can afford to lose</a:t>
          </a:r>
          <a:endParaRPr lang="en-GB" dirty="0"/>
        </a:p>
      </dgm:t>
    </dgm:pt>
    <dgm:pt modelId="{B3C93CED-CE58-46F5-B26D-5A6A0951B981}" type="parTrans" cxnId="{4AB5BA11-AB5D-493E-A8EE-166EBB992FD5}">
      <dgm:prSet/>
      <dgm:spPr/>
      <dgm:t>
        <a:bodyPr/>
        <a:lstStyle/>
        <a:p>
          <a:endParaRPr lang="en-GB">
            <a:solidFill>
              <a:schemeClr val="tx1"/>
            </a:solidFill>
          </a:endParaRPr>
        </a:p>
      </dgm:t>
    </dgm:pt>
    <dgm:pt modelId="{40CBA65B-E90C-4EEC-B699-8025EC63C03A}" type="sibTrans" cxnId="{4AB5BA11-AB5D-493E-A8EE-166EBB992FD5}">
      <dgm:prSet/>
      <dgm:spPr/>
      <dgm:t>
        <a:bodyPr/>
        <a:lstStyle/>
        <a:p>
          <a:endParaRPr lang="en-GB">
            <a:solidFill>
              <a:schemeClr val="tx1"/>
            </a:solidFill>
          </a:endParaRPr>
        </a:p>
      </dgm:t>
    </dgm:pt>
    <dgm:pt modelId="{38856AF1-3EB0-4792-AB0E-23B772F3ADE5}">
      <dgm:prSet/>
      <dgm:spPr/>
      <dgm:t>
        <a:bodyPr/>
        <a:lstStyle/>
        <a:p>
          <a:r>
            <a:rPr lang="en-GB"/>
            <a:t>Gambling with large amounts of money to get the same feeling of excitement</a:t>
          </a:r>
          <a:endParaRPr lang="en-GB" dirty="0"/>
        </a:p>
      </dgm:t>
    </dgm:pt>
    <dgm:pt modelId="{108FED20-12F3-4F43-9DD6-5D758D7F80FD}" type="parTrans" cxnId="{CC31D1BF-801B-41E0-B134-0446EB77E560}">
      <dgm:prSet/>
      <dgm:spPr/>
      <dgm:t>
        <a:bodyPr/>
        <a:lstStyle/>
        <a:p>
          <a:endParaRPr lang="en-GB">
            <a:solidFill>
              <a:schemeClr val="tx1"/>
            </a:solidFill>
          </a:endParaRPr>
        </a:p>
      </dgm:t>
    </dgm:pt>
    <dgm:pt modelId="{8CEABB98-D649-4B78-AA5C-BBBE31814CE8}" type="sibTrans" cxnId="{CC31D1BF-801B-41E0-B134-0446EB77E560}">
      <dgm:prSet/>
      <dgm:spPr/>
      <dgm:t>
        <a:bodyPr/>
        <a:lstStyle/>
        <a:p>
          <a:endParaRPr lang="en-GB">
            <a:solidFill>
              <a:schemeClr val="tx1"/>
            </a:solidFill>
          </a:endParaRPr>
        </a:p>
      </dgm:t>
    </dgm:pt>
    <dgm:pt modelId="{208F6019-E062-4EB4-B783-AC62942C83B4}">
      <dgm:prSet/>
      <dgm:spPr/>
      <dgm:t>
        <a:bodyPr/>
        <a:lstStyle/>
        <a:p>
          <a:r>
            <a:rPr lang="en-GB"/>
            <a:t>Borrowing money to gamble</a:t>
          </a:r>
          <a:endParaRPr lang="en-GB" dirty="0"/>
        </a:p>
      </dgm:t>
    </dgm:pt>
    <dgm:pt modelId="{99368766-CC02-4F8E-865D-3B681B9AF84F}" type="parTrans" cxnId="{CB5EB845-4B47-4CE0-AE29-144759010B18}">
      <dgm:prSet/>
      <dgm:spPr/>
      <dgm:t>
        <a:bodyPr/>
        <a:lstStyle/>
        <a:p>
          <a:endParaRPr lang="en-GB">
            <a:solidFill>
              <a:schemeClr val="tx1"/>
            </a:solidFill>
          </a:endParaRPr>
        </a:p>
      </dgm:t>
    </dgm:pt>
    <dgm:pt modelId="{0F8F8182-5B3D-4323-B8B8-892A1BB606FA}" type="sibTrans" cxnId="{CB5EB845-4B47-4CE0-AE29-144759010B18}">
      <dgm:prSet/>
      <dgm:spPr/>
      <dgm:t>
        <a:bodyPr/>
        <a:lstStyle/>
        <a:p>
          <a:endParaRPr lang="en-GB">
            <a:solidFill>
              <a:schemeClr val="tx1"/>
            </a:solidFill>
          </a:endParaRPr>
        </a:p>
      </dgm:t>
    </dgm:pt>
    <dgm:pt modelId="{C44DC81B-8467-4BC5-8E97-0BEE41DF2FB3}">
      <dgm:prSet/>
      <dgm:spPr/>
      <dgm:t>
        <a:bodyPr/>
        <a:lstStyle/>
        <a:p>
          <a:r>
            <a:rPr lang="en-GB"/>
            <a:t>Repeated unsuccessful attempts to cut back or stop gambling</a:t>
          </a:r>
          <a:endParaRPr lang="en-GB" dirty="0"/>
        </a:p>
      </dgm:t>
    </dgm:pt>
    <dgm:pt modelId="{7BA079FC-2693-4CEF-BEC0-F4253D49BB07}" type="parTrans" cxnId="{75C97A77-550E-4D05-8B96-32B761997561}">
      <dgm:prSet/>
      <dgm:spPr/>
      <dgm:t>
        <a:bodyPr/>
        <a:lstStyle/>
        <a:p>
          <a:endParaRPr lang="en-GB">
            <a:solidFill>
              <a:schemeClr val="tx1"/>
            </a:solidFill>
          </a:endParaRPr>
        </a:p>
      </dgm:t>
    </dgm:pt>
    <dgm:pt modelId="{EA7CCDC6-0B12-44F3-8306-4BEF9916AD7F}" type="sibTrans" cxnId="{75C97A77-550E-4D05-8B96-32B761997561}">
      <dgm:prSet/>
      <dgm:spPr/>
      <dgm:t>
        <a:bodyPr/>
        <a:lstStyle/>
        <a:p>
          <a:endParaRPr lang="en-GB">
            <a:solidFill>
              <a:schemeClr val="tx1"/>
            </a:solidFill>
          </a:endParaRPr>
        </a:p>
      </dgm:t>
    </dgm:pt>
    <dgm:pt modelId="{F6217C60-5BE3-4C48-AA23-31E5CE70DCCB}">
      <dgm:prSet/>
      <dgm:spPr/>
      <dgm:t>
        <a:bodyPr/>
        <a:lstStyle/>
        <a:p>
          <a:r>
            <a:rPr lang="en-GB"/>
            <a:t>Lying to conceal the extent and amount gambled</a:t>
          </a:r>
          <a:endParaRPr lang="en-GB" dirty="0"/>
        </a:p>
      </dgm:t>
    </dgm:pt>
    <dgm:pt modelId="{57854896-5E2B-4014-B914-17EF2E650071}" type="parTrans" cxnId="{82E6D97E-ABF6-40BD-8B1A-69360E28198A}">
      <dgm:prSet/>
      <dgm:spPr/>
      <dgm:t>
        <a:bodyPr/>
        <a:lstStyle/>
        <a:p>
          <a:endParaRPr lang="en-GB">
            <a:solidFill>
              <a:schemeClr val="tx1"/>
            </a:solidFill>
          </a:endParaRPr>
        </a:p>
      </dgm:t>
    </dgm:pt>
    <dgm:pt modelId="{8A741C85-1390-4DB9-AD8C-0E4F1DE5AAAA}" type="sibTrans" cxnId="{82E6D97E-ABF6-40BD-8B1A-69360E28198A}">
      <dgm:prSet/>
      <dgm:spPr/>
      <dgm:t>
        <a:bodyPr/>
        <a:lstStyle/>
        <a:p>
          <a:endParaRPr lang="en-GB">
            <a:solidFill>
              <a:schemeClr val="tx1"/>
            </a:solidFill>
          </a:endParaRPr>
        </a:p>
      </dgm:t>
    </dgm:pt>
    <dgm:pt modelId="{3E4B6FD4-A391-4457-B81F-3A3FD4017436}">
      <dgm:prSet/>
      <dgm:spPr/>
      <dgm:t>
        <a:bodyPr/>
        <a:lstStyle/>
        <a:p>
          <a:r>
            <a:rPr lang="en-GB"/>
            <a:t>Feelings of anger when losing money through gambling</a:t>
          </a:r>
          <a:endParaRPr lang="en-GB" dirty="0"/>
        </a:p>
      </dgm:t>
    </dgm:pt>
    <dgm:pt modelId="{9BF3CDFE-81F7-4E75-8178-9F1609C518BD}" type="parTrans" cxnId="{5DF539A4-D237-4034-8F7B-F82B1410FB7E}">
      <dgm:prSet/>
      <dgm:spPr/>
      <dgm:t>
        <a:bodyPr/>
        <a:lstStyle/>
        <a:p>
          <a:endParaRPr lang="en-GB">
            <a:solidFill>
              <a:schemeClr val="tx1"/>
            </a:solidFill>
          </a:endParaRPr>
        </a:p>
      </dgm:t>
    </dgm:pt>
    <dgm:pt modelId="{BD8117AE-6F6F-42F5-974A-64A1E3240E8A}" type="sibTrans" cxnId="{5DF539A4-D237-4034-8F7B-F82B1410FB7E}">
      <dgm:prSet/>
      <dgm:spPr/>
      <dgm:t>
        <a:bodyPr/>
        <a:lstStyle/>
        <a:p>
          <a:endParaRPr lang="en-GB">
            <a:solidFill>
              <a:schemeClr val="tx1"/>
            </a:solidFill>
          </a:endParaRPr>
        </a:p>
      </dgm:t>
    </dgm:pt>
    <dgm:pt modelId="{0DE72453-968B-4FBC-8AD6-DB3E85A11867}" type="pres">
      <dgm:prSet presAssocID="{EBAF3BE2-5501-4E90-A905-504C8EFBD131}" presName="diagram" presStyleCnt="0">
        <dgm:presLayoutVars>
          <dgm:dir/>
          <dgm:resizeHandles val="exact"/>
        </dgm:presLayoutVars>
      </dgm:prSet>
      <dgm:spPr/>
    </dgm:pt>
    <dgm:pt modelId="{781B4D50-84EA-494E-9B9D-F52CE85F2B1F}" type="pres">
      <dgm:prSet presAssocID="{26CD88D0-F320-4BAB-AB99-7152F45D6003}" presName="node" presStyleLbl="node1" presStyleIdx="0" presStyleCnt="8">
        <dgm:presLayoutVars>
          <dgm:bulletEnabled val="1"/>
        </dgm:presLayoutVars>
      </dgm:prSet>
      <dgm:spPr/>
    </dgm:pt>
    <dgm:pt modelId="{B61F151B-260E-44DA-A204-DFA94F23A348}" type="pres">
      <dgm:prSet presAssocID="{0FAF6429-9083-4C05-902B-47ED2ED1DD9D}" presName="sibTrans" presStyleCnt="0"/>
      <dgm:spPr/>
    </dgm:pt>
    <dgm:pt modelId="{D6DD5644-823A-4125-80D1-699E4C660448}" type="pres">
      <dgm:prSet presAssocID="{F6217C60-5BE3-4C48-AA23-31E5CE70DCCB}" presName="node" presStyleLbl="node1" presStyleIdx="1" presStyleCnt="8">
        <dgm:presLayoutVars>
          <dgm:bulletEnabled val="1"/>
        </dgm:presLayoutVars>
      </dgm:prSet>
      <dgm:spPr/>
    </dgm:pt>
    <dgm:pt modelId="{A9420F9E-3130-44AF-B016-858DD01382C8}" type="pres">
      <dgm:prSet presAssocID="{8A741C85-1390-4DB9-AD8C-0E4F1DE5AAAA}" presName="sibTrans" presStyleCnt="0"/>
      <dgm:spPr/>
    </dgm:pt>
    <dgm:pt modelId="{DD47B99A-9B84-4C81-872B-D77C7383BAD3}" type="pres">
      <dgm:prSet presAssocID="{55D1BBFA-BA08-4879-BAE5-54D44FFE91C4}" presName="node" presStyleLbl="node1" presStyleIdx="2" presStyleCnt="8">
        <dgm:presLayoutVars>
          <dgm:bulletEnabled val="1"/>
        </dgm:presLayoutVars>
      </dgm:prSet>
      <dgm:spPr/>
    </dgm:pt>
    <dgm:pt modelId="{4F2B4AAA-8036-4BE8-A17A-22F66CB8ECF5}" type="pres">
      <dgm:prSet presAssocID="{6BEFB91C-D2FC-4298-AECD-0CF3845F6C57}" presName="sibTrans" presStyleCnt="0"/>
      <dgm:spPr/>
    </dgm:pt>
    <dgm:pt modelId="{82A4A38E-EB7E-44D0-BA2B-4EB618D5F931}" type="pres">
      <dgm:prSet presAssocID="{48139E2A-CB13-4493-9858-9545C77D67B1}" presName="node" presStyleLbl="node1" presStyleIdx="3" presStyleCnt="8">
        <dgm:presLayoutVars>
          <dgm:bulletEnabled val="1"/>
        </dgm:presLayoutVars>
      </dgm:prSet>
      <dgm:spPr/>
    </dgm:pt>
    <dgm:pt modelId="{AA42F017-71B9-4145-8C4B-E870DCB2FED8}" type="pres">
      <dgm:prSet presAssocID="{40CBA65B-E90C-4EEC-B699-8025EC63C03A}" presName="sibTrans" presStyleCnt="0"/>
      <dgm:spPr/>
    </dgm:pt>
    <dgm:pt modelId="{CC02220D-4E70-4888-B2DB-10D81D38E30F}" type="pres">
      <dgm:prSet presAssocID="{38856AF1-3EB0-4792-AB0E-23B772F3ADE5}" presName="node" presStyleLbl="node1" presStyleIdx="4" presStyleCnt="8">
        <dgm:presLayoutVars>
          <dgm:bulletEnabled val="1"/>
        </dgm:presLayoutVars>
      </dgm:prSet>
      <dgm:spPr/>
    </dgm:pt>
    <dgm:pt modelId="{91874218-3C5C-45BB-8FE9-C6406010CE22}" type="pres">
      <dgm:prSet presAssocID="{8CEABB98-D649-4B78-AA5C-BBBE31814CE8}" presName="sibTrans" presStyleCnt="0"/>
      <dgm:spPr/>
    </dgm:pt>
    <dgm:pt modelId="{0077B2C1-DE2E-478D-B584-A19541513323}" type="pres">
      <dgm:prSet presAssocID="{208F6019-E062-4EB4-B783-AC62942C83B4}" presName="node" presStyleLbl="node1" presStyleIdx="5" presStyleCnt="8">
        <dgm:presLayoutVars>
          <dgm:bulletEnabled val="1"/>
        </dgm:presLayoutVars>
      </dgm:prSet>
      <dgm:spPr/>
    </dgm:pt>
    <dgm:pt modelId="{88BA87A7-9024-4F78-9383-22DED145E579}" type="pres">
      <dgm:prSet presAssocID="{0F8F8182-5B3D-4323-B8B8-892A1BB606FA}" presName="sibTrans" presStyleCnt="0"/>
      <dgm:spPr/>
    </dgm:pt>
    <dgm:pt modelId="{3EC67404-6287-4517-BC60-AFAD828C8B54}" type="pres">
      <dgm:prSet presAssocID="{C44DC81B-8467-4BC5-8E97-0BEE41DF2FB3}" presName="node" presStyleLbl="node1" presStyleIdx="6" presStyleCnt="8">
        <dgm:presLayoutVars>
          <dgm:bulletEnabled val="1"/>
        </dgm:presLayoutVars>
      </dgm:prSet>
      <dgm:spPr/>
    </dgm:pt>
    <dgm:pt modelId="{77AB5CF3-468A-47EC-973A-36FC29B24CF7}" type="pres">
      <dgm:prSet presAssocID="{EA7CCDC6-0B12-44F3-8306-4BEF9916AD7F}" presName="sibTrans" presStyleCnt="0"/>
      <dgm:spPr/>
    </dgm:pt>
    <dgm:pt modelId="{A71A7CA6-AD26-4494-967D-B3DEF30E9031}" type="pres">
      <dgm:prSet presAssocID="{3E4B6FD4-A391-4457-B81F-3A3FD4017436}" presName="node" presStyleLbl="node1" presStyleIdx="7" presStyleCnt="8">
        <dgm:presLayoutVars>
          <dgm:bulletEnabled val="1"/>
        </dgm:presLayoutVars>
      </dgm:prSet>
      <dgm:spPr/>
    </dgm:pt>
  </dgm:ptLst>
  <dgm:cxnLst>
    <dgm:cxn modelId="{44851F0E-812F-4973-869E-F2A53AADBA59}" type="presOf" srcId="{208F6019-E062-4EB4-B783-AC62942C83B4}" destId="{0077B2C1-DE2E-478D-B584-A19541513323}" srcOrd="0" destOrd="0" presId="urn:microsoft.com/office/officeart/2005/8/layout/default"/>
    <dgm:cxn modelId="{956CA20F-A955-4919-9D45-5538018FFEB0}" type="presOf" srcId="{55D1BBFA-BA08-4879-BAE5-54D44FFE91C4}" destId="{DD47B99A-9B84-4C81-872B-D77C7383BAD3}" srcOrd="0" destOrd="0" presId="urn:microsoft.com/office/officeart/2005/8/layout/default"/>
    <dgm:cxn modelId="{65AD8E11-807E-4CB3-A655-79A359F2A1C4}" srcId="{EBAF3BE2-5501-4E90-A905-504C8EFBD131}" destId="{55D1BBFA-BA08-4879-BAE5-54D44FFE91C4}" srcOrd="2" destOrd="0" parTransId="{695646E2-2801-49CF-82A7-16AEC6D08EDF}" sibTransId="{6BEFB91C-D2FC-4298-AECD-0CF3845F6C57}"/>
    <dgm:cxn modelId="{4AB5BA11-AB5D-493E-A8EE-166EBB992FD5}" srcId="{EBAF3BE2-5501-4E90-A905-504C8EFBD131}" destId="{48139E2A-CB13-4493-9858-9545C77D67B1}" srcOrd="3" destOrd="0" parTransId="{B3C93CED-CE58-46F5-B26D-5A6A0951B981}" sibTransId="{40CBA65B-E90C-4EEC-B699-8025EC63C03A}"/>
    <dgm:cxn modelId="{6CF5295D-E253-4335-A7B8-00089D4CB9FD}" srcId="{EBAF3BE2-5501-4E90-A905-504C8EFBD131}" destId="{26CD88D0-F320-4BAB-AB99-7152F45D6003}" srcOrd="0" destOrd="0" parTransId="{E7BA33B7-5E48-425F-931B-193D35F73656}" sibTransId="{0FAF6429-9083-4C05-902B-47ED2ED1DD9D}"/>
    <dgm:cxn modelId="{5904E543-774E-4CF8-AB1F-FFBEEBAE5F83}" type="presOf" srcId="{26CD88D0-F320-4BAB-AB99-7152F45D6003}" destId="{781B4D50-84EA-494E-9B9D-F52CE85F2B1F}" srcOrd="0" destOrd="0" presId="urn:microsoft.com/office/officeart/2005/8/layout/default"/>
    <dgm:cxn modelId="{CB5EB845-4B47-4CE0-AE29-144759010B18}" srcId="{EBAF3BE2-5501-4E90-A905-504C8EFBD131}" destId="{208F6019-E062-4EB4-B783-AC62942C83B4}" srcOrd="5" destOrd="0" parTransId="{99368766-CC02-4F8E-865D-3B681B9AF84F}" sibTransId="{0F8F8182-5B3D-4323-B8B8-892A1BB606FA}"/>
    <dgm:cxn modelId="{D2A57B46-BA37-43EA-B872-952641603DB5}" type="presOf" srcId="{EBAF3BE2-5501-4E90-A905-504C8EFBD131}" destId="{0DE72453-968B-4FBC-8AD6-DB3E85A11867}" srcOrd="0" destOrd="0" presId="urn:microsoft.com/office/officeart/2005/8/layout/default"/>
    <dgm:cxn modelId="{D423A967-067C-4720-84C6-CE9B023B6C9A}" type="presOf" srcId="{3E4B6FD4-A391-4457-B81F-3A3FD4017436}" destId="{A71A7CA6-AD26-4494-967D-B3DEF30E9031}" srcOrd="0" destOrd="0" presId="urn:microsoft.com/office/officeart/2005/8/layout/default"/>
    <dgm:cxn modelId="{16AEE06B-B0FC-436E-82FB-DA5FAECEB5A1}" type="presOf" srcId="{38856AF1-3EB0-4792-AB0E-23B772F3ADE5}" destId="{CC02220D-4E70-4888-B2DB-10D81D38E30F}" srcOrd="0" destOrd="0" presId="urn:microsoft.com/office/officeart/2005/8/layout/default"/>
    <dgm:cxn modelId="{75C97A77-550E-4D05-8B96-32B761997561}" srcId="{EBAF3BE2-5501-4E90-A905-504C8EFBD131}" destId="{C44DC81B-8467-4BC5-8E97-0BEE41DF2FB3}" srcOrd="6" destOrd="0" parTransId="{7BA079FC-2693-4CEF-BEC0-F4253D49BB07}" sibTransId="{EA7CCDC6-0B12-44F3-8306-4BEF9916AD7F}"/>
    <dgm:cxn modelId="{82E6D97E-ABF6-40BD-8B1A-69360E28198A}" srcId="{EBAF3BE2-5501-4E90-A905-504C8EFBD131}" destId="{F6217C60-5BE3-4C48-AA23-31E5CE70DCCB}" srcOrd="1" destOrd="0" parTransId="{57854896-5E2B-4014-B914-17EF2E650071}" sibTransId="{8A741C85-1390-4DB9-AD8C-0E4F1DE5AAAA}"/>
    <dgm:cxn modelId="{5DF539A4-D237-4034-8F7B-F82B1410FB7E}" srcId="{EBAF3BE2-5501-4E90-A905-504C8EFBD131}" destId="{3E4B6FD4-A391-4457-B81F-3A3FD4017436}" srcOrd="7" destOrd="0" parTransId="{9BF3CDFE-81F7-4E75-8178-9F1609C518BD}" sibTransId="{BD8117AE-6F6F-42F5-974A-64A1E3240E8A}"/>
    <dgm:cxn modelId="{A92148BD-ACB5-4D4D-A2EE-DCB368EC394B}" type="presOf" srcId="{F6217C60-5BE3-4C48-AA23-31E5CE70DCCB}" destId="{D6DD5644-823A-4125-80D1-699E4C660448}" srcOrd="0" destOrd="0" presId="urn:microsoft.com/office/officeart/2005/8/layout/default"/>
    <dgm:cxn modelId="{CC31D1BF-801B-41E0-B134-0446EB77E560}" srcId="{EBAF3BE2-5501-4E90-A905-504C8EFBD131}" destId="{38856AF1-3EB0-4792-AB0E-23B772F3ADE5}" srcOrd="4" destOrd="0" parTransId="{108FED20-12F3-4F43-9DD6-5D758D7F80FD}" sibTransId="{8CEABB98-D649-4B78-AA5C-BBBE31814CE8}"/>
    <dgm:cxn modelId="{DF72A6C7-9FE2-4175-A0B9-9DF869D631F0}" type="presOf" srcId="{48139E2A-CB13-4493-9858-9545C77D67B1}" destId="{82A4A38E-EB7E-44D0-BA2B-4EB618D5F931}" srcOrd="0" destOrd="0" presId="urn:microsoft.com/office/officeart/2005/8/layout/default"/>
    <dgm:cxn modelId="{64245AF6-CF3D-40E0-9E48-C3207C3456B9}" type="presOf" srcId="{C44DC81B-8467-4BC5-8E97-0BEE41DF2FB3}" destId="{3EC67404-6287-4517-BC60-AFAD828C8B54}" srcOrd="0" destOrd="0" presId="urn:microsoft.com/office/officeart/2005/8/layout/default"/>
    <dgm:cxn modelId="{38929629-9394-4389-A3A1-5D7417A09074}" type="presParOf" srcId="{0DE72453-968B-4FBC-8AD6-DB3E85A11867}" destId="{781B4D50-84EA-494E-9B9D-F52CE85F2B1F}" srcOrd="0" destOrd="0" presId="urn:microsoft.com/office/officeart/2005/8/layout/default"/>
    <dgm:cxn modelId="{6F3CCE1C-C878-4538-BEDA-1731D9FA7422}" type="presParOf" srcId="{0DE72453-968B-4FBC-8AD6-DB3E85A11867}" destId="{B61F151B-260E-44DA-A204-DFA94F23A348}" srcOrd="1" destOrd="0" presId="urn:microsoft.com/office/officeart/2005/8/layout/default"/>
    <dgm:cxn modelId="{1C2038B2-16DD-4522-A791-3774308BC5C9}" type="presParOf" srcId="{0DE72453-968B-4FBC-8AD6-DB3E85A11867}" destId="{D6DD5644-823A-4125-80D1-699E4C660448}" srcOrd="2" destOrd="0" presId="urn:microsoft.com/office/officeart/2005/8/layout/default"/>
    <dgm:cxn modelId="{6CDF7C0B-584F-47CA-940E-3199904ECC65}" type="presParOf" srcId="{0DE72453-968B-4FBC-8AD6-DB3E85A11867}" destId="{A9420F9E-3130-44AF-B016-858DD01382C8}" srcOrd="3" destOrd="0" presId="urn:microsoft.com/office/officeart/2005/8/layout/default"/>
    <dgm:cxn modelId="{74821965-C3FA-4134-B443-FE3C69D70DE0}" type="presParOf" srcId="{0DE72453-968B-4FBC-8AD6-DB3E85A11867}" destId="{DD47B99A-9B84-4C81-872B-D77C7383BAD3}" srcOrd="4" destOrd="0" presId="urn:microsoft.com/office/officeart/2005/8/layout/default"/>
    <dgm:cxn modelId="{84650B43-C2D7-4493-BB3F-EBA1DC986AFD}" type="presParOf" srcId="{0DE72453-968B-4FBC-8AD6-DB3E85A11867}" destId="{4F2B4AAA-8036-4BE8-A17A-22F66CB8ECF5}" srcOrd="5" destOrd="0" presId="urn:microsoft.com/office/officeart/2005/8/layout/default"/>
    <dgm:cxn modelId="{D92485D5-FD00-4D1F-81FE-A15CF3E1C7F5}" type="presParOf" srcId="{0DE72453-968B-4FBC-8AD6-DB3E85A11867}" destId="{82A4A38E-EB7E-44D0-BA2B-4EB618D5F931}" srcOrd="6" destOrd="0" presId="urn:microsoft.com/office/officeart/2005/8/layout/default"/>
    <dgm:cxn modelId="{853EDC6B-155C-4A29-8690-4EE76D1F249E}" type="presParOf" srcId="{0DE72453-968B-4FBC-8AD6-DB3E85A11867}" destId="{AA42F017-71B9-4145-8C4B-E870DCB2FED8}" srcOrd="7" destOrd="0" presId="urn:microsoft.com/office/officeart/2005/8/layout/default"/>
    <dgm:cxn modelId="{C8C6D543-603A-49EB-BAC7-49CAEB89AE6C}" type="presParOf" srcId="{0DE72453-968B-4FBC-8AD6-DB3E85A11867}" destId="{CC02220D-4E70-4888-B2DB-10D81D38E30F}" srcOrd="8" destOrd="0" presId="urn:microsoft.com/office/officeart/2005/8/layout/default"/>
    <dgm:cxn modelId="{E9EC07B9-6E91-47F4-81CB-123A05CB6282}" type="presParOf" srcId="{0DE72453-968B-4FBC-8AD6-DB3E85A11867}" destId="{91874218-3C5C-45BB-8FE9-C6406010CE22}" srcOrd="9" destOrd="0" presId="urn:microsoft.com/office/officeart/2005/8/layout/default"/>
    <dgm:cxn modelId="{1F14F05B-BF25-4163-820F-7A11951EB680}" type="presParOf" srcId="{0DE72453-968B-4FBC-8AD6-DB3E85A11867}" destId="{0077B2C1-DE2E-478D-B584-A19541513323}" srcOrd="10" destOrd="0" presId="urn:microsoft.com/office/officeart/2005/8/layout/default"/>
    <dgm:cxn modelId="{0F47497E-F92A-4E38-B6F2-D1C47B040270}" type="presParOf" srcId="{0DE72453-968B-4FBC-8AD6-DB3E85A11867}" destId="{88BA87A7-9024-4F78-9383-22DED145E579}" srcOrd="11" destOrd="0" presId="urn:microsoft.com/office/officeart/2005/8/layout/default"/>
    <dgm:cxn modelId="{8CDAFD59-B668-4201-BA2C-2A47D700B856}" type="presParOf" srcId="{0DE72453-968B-4FBC-8AD6-DB3E85A11867}" destId="{3EC67404-6287-4517-BC60-AFAD828C8B54}" srcOrd="12" destOrd="0" presId="urn:microsoft.com/office/officeart/2005/8/layout/default"/>
    <dgm:cxn modelId="{2F4599D9-2720-4B56-870A-88842F0206D7}" type="presParOf" srcId="{0DE72453-968B-4FBC-8AD6-DB3E85A11867}" destId="{77AB5CF3-468A-47EC-973A-36FC29B24CF7}" srcOrd="13" destOrd="0" presId="urn:microsoft.com/office/officeart/2005/8/layout/default"/>
    <dgm:cxn modelId="{56E88D14-277E-4820-B3BB-62E93C32E286}" type="presParOf" srcId="{0DE72453-968B-4FBC-8AD6-DB3E85A11867}" destId="{A71A7CA6-AD26-4494-967D-B3DEF30E903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DD9BC-8901-4F2B-A378-E7D1A5E1CDF8}"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C787EC42-1510-4B0C-A785-04B17E67135B}">
      <dgm:prSet custT="1"/>
      <dgm:spPr/>
      <dgm:t>
        <a:bodyPr/>
        <a:lstStyle/>
        <a:p>
          <a:r>
            <a:rPr lang="en-GB" sz="2100" dirty="0"/>
            <a:t>Gambling harms are any negative consequence or side effect experienced as a result of gambling. </a:t>
          </a:r>
        </a:p>
        <a:p>
          <a:endParaRPr lang="en-GB" sz="2100" dirty="0"/>
        </a:p>
        <a:p>
          <a:r>
            <a:rPr lang="en-GB" sz="2100" dirty="0"/>
            <a:t>(Greater Manchester Combined Authority, 2022)</a:t>
          </a:r>
          <a:endParaRPr lang="en-US" sz="2100" dirty="0"/>
        </a:p>
      </dgm:t>
    </dgm:pt>
    <dgm:pt modelId="{B44C564D-3225-4436-9D5E-09160C17BBE1}" type="parTrans" cxnId="{66B4AB45-2364-4143-8408-49F5BF4AADBE}">
      <dgm:prSet/>
      <dgm:spPr/>
      <dgm:t>
        <a:bodyPr/>
        <a:lstStyle/>
        <a:p>
          <a:endParaRPr lang="en-US"/>
        </a:p>
      </dgm:t>
    </dgm:pt>
    <dgm:pt modelId="{F3A8FC2E-5CA0-4AA4-8A18-F48AFCC2882F}" type="sibTrans" cxnId="{66B4AB45-2364-4143-8408-49F5BF4AADBE}">
      <dgm:prSet/>
      <dgm:spPr/>
      <dgm:t>
        <a:bodyPr/>
        <a:lstStyle/>
        <a:p>
          <a:endParaRPr lang="en-US"/>
        </a:p>
      </dgm:t>
    </dgm:pt>
    <dgm:pt modelId="{F7E4F0F2-D1F0-474A-B77F-FEFA6F944000}">
      <dgm:prSet custT="1"/>
      <dgm:spPr/>
      <dgm:t>
        <a:bodyPr/>
        <a:lstStyle/>
        <a:p>
          <a:r>
            <a:rPr lang="en-US" sz="2100" baseline="0" dirty="0"/>
            <a:t>Gambling related harms are not only felt by the person who gambles but also affected others such as family and friends.</a:t>
          </a:r>
          <a:endParaRPr lang="en-US" sz="2100" dirty="0"/>
        </a:p>
      </dgm:t>
    </dgm:pt>
    <dgm:pt modelId="{08022E87-39FD-46B1-87BD-6F445ACA3EF4}" type="parTrans" cxnId="{E2FD348D-3E23-46F2-8BE6-7BAF462A146E}">
      <dgm:prSet/>
      <dgm:spPr/>
      <dgm:t>
        <a:bodyPr/>
        <a:lstStyle/>
        <a:p>
          <a:endParaRPr lang="en-US"/>
        </a:p>
      </dgm:t>
    </dgm:pt>
    <dgm:pt modelId="{A4C337FE-FF0A-448F-90C1-59A1FFDEB002}" type="sibTrans" cxnId="{E2FD348D-3E23-46F2-8BE6-7BAF462A146E}">
      <dgm:prSet/>
      <dgm:spPr/>
      <dgm:t>
        <a:bodyPr/>
        <a:lstStyle/>
        <a:p>
          <a:endParaRPr lang="en-US"/>
        </a:p>
      </dgm:t>
    </dgm:pt>
    <dgm:pt modelId="{9873902D-F2EC-4177-9BEF-A6C92DF921F4}" type="pres">
      <dgm:prSet presAssocID="{AA6DD9BC-8901-4F2B-A378-E7D1A5E1CDF8}" presName="hierChild1" presStyleCnt="0">
        <dgm:presLayoutVars>
          <dgm:chPref val="1"/>
          <dgm:dir/>
          <dgm:animOne val="branch"/>
          <dgm:animLvl val="lvl"/>
          <dgm:resizeHandles/>
        </dgm:presLayoutVars>
      </dgm:prSet>
      <dgm:spPr/>
    </dgm:pt>
    <dgm:pt modelId="{F73CC4E9-F0E7-4FD2-BEA0-FAA79FD90199}" type="pres">
      <dgm:prSet presAssocID="{C787EC42-1510-4B0C-A785-04B17E67135B}" presName="hierRoot1" presStyleCnt="0"/>
      <dgm:spPr/>
    </dgm:pt>
    <dgm:pt modelId="{5BB12CCC-281E-4958-B4A4-2958FAF8E743}" type="pres">
      <dgm:prSet presAssocID="{C787EC42-1510-4B0C-A785-04B17E67135B}" presName="composite" presStyleCnt="0"/>
      <dgm:spPr/>
    </dgm:pt>
    <dgm:pt modelId="{41EB6AA8-B6D8-485B-8594-D15D7CA459C1}" type="pres">
      <dgm:prSet presAssocID="{C787EC42-1510-4B0C-A785-04B17E67135B}" presName="background" presStyleLbl="node0" presStyleIdx="0" presStyleCnt="2"/>
      <dgm:spPr/>
    </dgm:pt>
    <dgm:pt modelId="{7942C588-FE0F-45A5-AE3A-1813C6F00A79}" type="pres">
      <dgm:prSet presAssocID="{C787EC42-1510-4B0C-A785-04B17E67135B}" presName="text" presStyleLbl="fgAcc0" presStyleIdx="0" presStyleCnt="2">
        <dgm:presLayoutVars>
          <dgm:chPref val="3"/>
        </dgm:presLayoutVars>
      </dgm:prSet>
      <dgm:spPr/>
    </dgm:pt>
    <dgm:pt modelId="{25ED0B53-FB6C-4EE3-8BCA-5D64C8774D89}" type="pres">
      <dgm:prSet presAssocID="{C787EC42-1510-4B0C-A785-04B17E67135B}" presName="hierChild2" presStyleCnt="0"/>
      <dgm:spPr/>
    </dgm:pt>
    <dgm:pt modelId="{50ECF4A7-F4FC-40BF-B033-1998ADB95454}" type="pres">
      <dgm:prSet presAssocID="{F7E4F0F2-D1F0-474A-B77F-FEFA6F944000}" presName="hierRoot1" presStyleCnt="0"/>
      <dgm:spPr/>
    </dgm:pt>
    <dgm:pt modelId="{F0FE97A0-AF7D-49F0-9A82-16740DA6BED0}" type="pres">
      <dgm:prSet presAssocID="{F7E4F0F2-D1F0-474A-B77F-FEFA6F944000}" presName="composite" presStyleCnt="0"/>
      <dgm:spPr/>
    </dgm:pt>
    <dgm:pt modelId="{0E25EB16-FFAF-4A74-965D-10655F671B1D}" type="pres">
      <dgm:prSet presAssocID="{F7E4F0F2-D1F0-474A-B77F-FEFA6F944000}" presName="background" presStyleLbl="node0" presStyleIdx="1" presStyleCnt="2"/>
      <dgm:spPr/>
    </dgm:pt>
    <dgm:pt modelId="{57E6EC7B-4A25-4703-A86B-68AC9B106693}" type="pres">
      <dgm:prSet presAssocID="{F7E4F0F2-D1F0-474A-B77F-FEFA6F944000}" presName="text" presStyleLbl="fgAcc0" presStyleIdx="1" presStyleCnt="2">
        <dgm:presLayoutVars>
          <dgm:chPref val="3"/>
        </dgm:presLayoutVars>
      </dgm:prSet>
      <dgm:spPr/>
    </dgm:pt>
    <dgm:pt modelId="{090F1C72-939A-455C-9911-E52695923EB9}" type="pres">
      <dgm:prSet presAssocID="{F7E4F0F2-D1F0-474A-B77F-FEFA6F944000}" presName="hierChild2" presStyleCnt="0"/>
      <dgm:spPr/>
    </dgm:pt>
  </dgm:ptLst>
  <dgm:cxnLst>
    <dgm:cxn modelId="{A6E98413-8A95-431E-8094-72F5C10212B9}" type="presOf" srcId="{C787EC42-1510-4B0C-A785-04B17E67135B}" destId="{7942C588-FE0F-45A5-AE3A-1813C6F00A79}" srcOrd="0" destOrd="0" presId="urn:microsoft.com/office/officeart/2005/8/layout/hierarchy1"/>
    <dgm:cxn modelId="{66B4AB45-2364-4143-8408-49F5BF4AADBE}" srcId="{AA6DD9BC-8901-4F2B-A378-E7D1A5E1CDF8}" destId="{C787EC42-1510-4B0C-A785-04B17E67135B}" srcOrd="0" destOrd="0" parTransId="{B44C564D-3225-4436-9D5E-09160C17BBE1}" sibTransId="{F3A8FC2E-5CA0-4AA4-8A18-F48AFCC2882F}"/>
    <dgm:cxn modelId="{0C72EB6D-DDE7-4DCD-9E52-672BC9796C64}" type="presOf" srcId="{F7E4F0F2-D1F0-474A-B77F-FEFA6F944000}" destId="{57E6EC7B-4A25-4703-A86B-68AC9B106693}" srcOrd="0" destOrd="0" presId="urn:microsoft.com/office/officeart/2005/8/layout/hierarchy1"/>
    <dgm:cxn modelId="{E2FD348D-3E23-46F2-8BE6-7BAF462A146E}" srcId="{AA6DD9BC-8901-4F2B-A378-E7D1A5E1CDF8}" destId="{F7E4F0F2-D1F0-474A-B77F-FEFA6F944000}" srcOrd="1" destOrd="0" parTransId="{08022E87-39FD-46B1-87BD-6F445ACA3EF4}" sibTransId="{A4C337FE-FF0A-448F-90C1-59A1FFDEB002}"/>
    <dgm:cxn modelId="{7D4FBFA4-02CA-461A-8616-250C1CDD7674}" type="presOf" srcId="{AA6DD9BC-8901-4F2B-A378-E7D1A5E1CDF8}" destId="{9873902D-F2EC-4177-9BEF-A6C92DF921F4}" srcOrd="0" destOrd="0" presId="urn:microsoft.com/office/officeart/2005/8/layout/hierarchy1"/>
    <dgm:cxn modelId="{533FF14B-29CB-487E-932A-832B00B2CC32}" type="presParOf" srcId="{9873902D-F2EC-4177-9BEF-A6C92DF921F4}" destId="{F73CC4E9-F0E7-4FD2-BEA0-FAA79FD90199}" srcOrd="0" destOrd="0" presId="urn:microsoft.com/office/officeart/2005/8/layout/hierarchy1"/>
    <dgm:cxn modelId="{8061B512-4BBB-42FF-8931-1789FCEBF722}" type="presParOf" srcId="{F73CC4E9-F0E7-4FD2-BEA0-FAA79FD90199}" destId="{5BB12CCC-281E-4958-B4A4-2958FAF8E743}" srcOrd="0" destOrd="0" presId="urn:microsoft.com/office/officeart/2005/8/layout/hierarchy1"/>
    <dgm:cxn modelId="{E1F9A0E7-1AAF-4334-AD3E-DD4AC6EE2599}" type="presParOf" srcId="{5BB12CCC-281E-4958-B4A4-2958FAF8E743}" destId="{41EB6AA8-B6D8-485B-8594-D15D7CA459C1}" srcOrd="0" destOrd="0" presId="urn:microsoft.com/office/officeart/2005/8/layout/hierarchy1"/>
    <dgm:cxn modelId="{665EEC14-2E1B-47F6-A599-30E2D1A58BEE}" type="presParOf" srcId="{5BB12CCC-281E-4958-B4A4-2958FAF8E743}" destId="{7942C588-FE0F-45A5-AE3A-1813C6F00A79}" srcOrd="1" destOrd="0" presId="urn:microsoft.com/office/officeart/2005/8/layout/hierarchy1"/>
    <dgm:cxn modelId="{E43B5E80-421D-4C77-9AA2-4309458B0683}" type="presParOf" srcId="{F73CC4E9-F0E7-4FD2-BEA0-FAA79FD90199}" destId="{25ED0B53-FB6C-4EE3-8BCA-5D64C8774D89}" srcOrd="1" destOrd="0" presId="urn:microsoft.com/office/officeart/2005/8/layout/hierarchy1"/>
    <dgm:cxn modelId="{A6109E17-0362-4468-869F-A20CF138D31F}" type="presParOf" srcId="{9873902D-F2EC-4177-9BEF-A6C92DF921F4}" destId="{50ECF4A7-F4FC-40BF-B033-1998ADB95454}" srcOrd="1" destOrd="0" presId="urn:microsoft.com/office/officeart/2005/8/layout/hierarchy1"/>
    <dgm:cxn modelId="{ACFD1989-E66B-49BE-BF8A-CA90D63A4BE8}" type="presParOf" srcId="{50ECF4A7-F4FC-40BF-B033-1998ADB95454}" destId="{F0FE97A0-AF7D-49F0-9A82-16740DA6BED0}" srcOrd="0" destOrd="0" presId="urn:microsoft.com/office/officeart/2005/8/layout/hierarchy1"/>
    <dgm:cxn modelId="{081F5864-254C-477D-AE82-3A01EA2DF7BB}" type="presParOf" srcId="{F0FE97A0-AF7D-49F0-9A82-16740DA6BED0}" destId="{0E25EB16-FFAF-4A74-965D-10655F671B1D}" srcOrd="0" destOrd="0" presId="urn:microsoft.com/office/officeart/2005/8/layout/hierarchy1"/>
    <dgm:cxn modelId="{DA4D6C6B-1EE7-45EF-BA6C-BB4B0AAB0553}" type="presParOf" srcId="{F0FE97A0-AF7D-49F0-9A82-16740DA6BED0}" destId="{57E6EC7B-4A25-4703-A86B-68AC9B106693}" srcOrd="1" destOrd="0" presId="urn:microsoft.com/office/officeart/2005/8/layout/hierarchy1"/>
    <dgm:cxn modelId="{CF1AA2EE-5DD4-4EBD-9423-1806C167F92E}" type="presParOf" srcId="{50ECF4A7-F4FC-40BF-B033-1998ADB95454}" destId="{090F1C72-939A-455C-9911-E52695923E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7D86BE-30B9-4A0F-9B85-7EED11CAC8BD}" type="doc">
      <dgm:prSet loTypeId="urn:microsoft.com/office/officeart/2005/8/layout/hChevron3" loCatId="process" qsTypeId="urn:microsoft.com/office/officeart/2005/8/quickstyle/simple2" qsCatId="simple" csTypeId="urn:microsoft.com/office/officeart/2005/8/colors/accent1_4" csCatId="accent1" phldr="1"/>
      <dgm:spPr/>
      <dgm:t>
        <a:bodyPr/>
        <a:lstStyle/>
        <a:p>
          <a:endParaRPr lang="en-GB"/>
        </a:p>
      </dgm:t>
    </dgm:pt>
    <dgm:pt modelId="{C478AB98-3469-4AB8-A4FC-BD733E4EAD4A}">
      <dgm:prSet phldrT="[Text]"/>
      <dgm:spPr/>
      <dgm:t>
        <a:bodyPr/>
        <a:lstStyle/>
        <a:p>
          <a:r>
            <a:rPr lang="en-GB" dirty="0"/>
            <a:t>Non-risk gambling</a:t>
          </a:r>
        </a:p>
      </dgm:t>
    </dgm:pt>
    <dgm:pt modelId="{3588AC7B-30D7-47CA-83CA-1CE6FC4B0731}" type="parTrans" cxnId="{7F4EAA21-1020-4DFB-AB87-3DE577D2ABE0}">
      <dgm:prSet/>
      <dgm:spPr/>
      <dgm:t>
        <a:bodyPr/>
        <a:lstStyle/>
        <a:p>
          <a:endParaRPr lang="en-GB"/>
        </a:p>
      </dgm:t>
    </dgm:pt>
    <dgm:pt modelId="{94FEA71C-2939-477E-9833-790567991A92}" type="sibTrans" cxnId="{7F4EAA21-1020-4DFB-AB87-3DE577D2ABE0}">
      <dgm:prSet/>
      <dgm:spPr/>
      <dgm:t>
        <a:bodyPr/>
        <a:lstStyle/>
        <a:p>
          <a:endParaRPr lang="en-GB"/>
        </a:p>
      </dgm:t>
    </dgm:pt>
    <dgm:pt modelId="{B4C3C29F-BF9C-4B7A-A72E-B9752279E1DE}">
      <dgm:prSet phldrT="[Text]"/>
      <dgm:spPr/>
      <dgm:t>
        <a:bodyPr/>
        <a:lstStyle/>
        <a:p>
          <a:r>
            <a:rPr lang="en-GB" dirty="0"/>
            <a:t>Low-risk gambling behaviour</a:t>
          </a:r>
        </a:p>
      </dgm:t>
    </dgm:pt>
    <dgm:pt modelId="{2701FA3A-7D9B-43FD-BC7C-4FE339BD0DCB}" type="parTrans" cxnId="{13D4527C-8DC1-4291-8AAC-337F80291459}">
      <dgm:prSet/>
      <dgm:spPr/>
      <dgm:t>
        <a:bodyPr/>
        <a:lstStyle/>
        <a:p>
          <a:endParaRPr lang="en-GB"/>
        </a:p>
      </dgm:t>
    </dgm:pt>
    <dgm:pt modelId="{BEE066EB-C3E4-4A47-9205-D0D0CD2051AD}" type="sibTrans" cxnId="{13D4527C-8DC1-4291-8AAC-337F80291459}">
      <dgm:prSet/>
      <dgm:spPr/>
      <dgm:t>
        <a:bodyPr/>
        <a:lstStyle/>
        <a:p>
          <a:endParaRPr lang="en-GB"/>
        </a:p>
      </dgm:t>
    </dgm:pt>
    <dgm:pt modelId="{FBDF2B5A-DE84-462B-BEED-0628657EDB51}">
      <dgm:prSet phldrT="[Text]"/>
      <dgm:spPr/>
      <dgm:t>
        <a:bodyPr/>
        <a:lstStyle/>
        <a:p>
          <a:r>
            <a:rPr lang="en-GB" dirty="0"/>
            <a:t>Moderate-risk gambling behaviour</a:t>
          </a:r>
        </a:p>
      </dgm:t>
    </dgm:pt>
    <dgm:pt modelId="{FFA680C4-B137-4A48-8424-DC17204D42CA}" type="parTrans" cxnId="{9680A72E-E5A7-4650-9D94-F10F68B17C39}">
      <dgm:prSet/>
      <dgm:spPr/>
      <dgm:t>
        <a:bodyPr/>
        <a:lstStyle/>
        <a:p>
          <a:endParaRPr lang="en-GB"/>
        </a:p>
      </dgm:t>
    </dgm:pt>
    <dgm:pt modelId="{CEFD0765-9ED2-4001-A78F-F2BC5B1876B9}" type="sibTrans" cxnId="{9680A72E-E5A7-4650-9D94-F10F68B17C39}">
      <dgm:prSet/>
      <dgm:spPr/>
      <dgm:t>
        <a:bodyPr/>
        <a:lstStyle/>
        <a:p>
          <a:endParaRPr lang="en-GB"/>
        </a:p>
      </dgm:t>
    </dgm:pt>
    <dgm:pt modelId="{B440843F-677E-4A4C-8CCC-787CABEC4FF8}">
      <dgm:prSet phldrT="[Text]"/>
      <dgm:spPr/>
      <dgm:t>
        <a:bodyPr/>
        <a:lstStyle/>
        <a:p>
          <a:r>
            <a:rPr lang="en-GB" dirty="0"/>
            <a:t>Problem &amp; pathological gambling</a:t>
          </a:r>
        </a:p>
      </dgm:t>
    </dgm:pt>
    <dgm:pt modelId="{DA5C1AB2-03EC-4ECA-9393-E579C213A2BE}" type="parTrans" cxnId="{5776E8B9-AF0C-49CE-B82D-631F74FD13DB}">
      <dgm:prSet/>
      <dgm:spPr/>
      <dgm:t>
        <a:bodyPr/>
        <a:lstStyle/>
        <a:p>
          <a:endParaRPr lang="en-GB"/>
        </a:p>
      </dgm:t>
    </dgm:pt>
    <dgm:pt modelId="{6BB1C3E1-8D05-4383-B4E6-343D45684905}" type="sibTrans" cxnId="{5776E8B9-AF0C-49CE-B82D-631F74FD13DB}">
      <dgm:prSet/>
      <dgm:spPr/>
      <dgm:t>
        <a:bodyPr/>
        <a:lstStyle/>
        <a:p>
          <a:endParaRPr lang="en-GB"/>
        </a:p>
      </dgm:t>
    </dgm:pt>
    <dgm:pt modelId="{95BFB312-AE60-4966-B5C3-186FDBE71A77}" type="pres">
      <dgm:prSet presAssocID="{747D86BE-30B9-4A0F-9B85-7EED11CAC8BD}" presName="Name0" presStyleCnt="0">
        <dgm:presLayoutVars>
          <dgm:dir/>
          <dgm:resizeHandles val="exact"/>
        </dgm:presLayoutVars>
      </dgm:prSet>
      <dgm:spPr/>
    </dgm:pt>
    <dgm:pt modelId="{5A33F4ED-EA26-44D7-B4DD-E78599D8837A}" type="pres">
      <dgm:prSet presAssocID="{C478AB98-3469-4AB8-A4FC-BD733E4EAD4A}" presName="parTxOnly" presStyleLbl="node1" presStyleIdx="0" presStyleCnt="4">
        <dgm:presLayoutVars>
          <dgm:bulletEnabled val="1"/>
        </dgm:presLayoutVars>
      </dgm:prSet>
      <dgm:spPr/>
    </dgm:pt>
    <dgm:pt modelId="{B53C4EA4-9CC3-4D8A-A878-9D27657B5DB3}" type="pres">
      <dgm:prSet presAssocID="{94FEA71C-2939-477E-9833-790567991A92}" presName="parSpace" presStyleCnt="0"/>
      <dgm:spPr/>
    </dgm:pt>
    <dgm:pt modelId="{30E84B93-A668-4E40-920D-0B11732158B8}" type="pres">
      <dgm:prSet presAssocID="{B4C3C29F-BF9C-4B7A-A72E-B9752279E1DE}" presName="parTxOnly" presStyleLbl="node1" presStyleIdx="1" presStyleCnt="4">
        <dgm:presLayoutVars>
          <dgm:bulletEnabled val="1"/>
        </dgm:presLayoutVars>
      </dgm:prSet>
      <dgm:spPr/>
    </dgm:pt>
    <dgm:pt modelId="{F42D0734-113D-4D5E-89C0-9E5229BD0760}" type="pres">
      <dgm:prSet presAssocID="{BEE066EB-C3E4-4A47-9205-D0D0CD2051AD}" presName="parSpace" presStyleCnt="0"/>
      <dgm:spPr/>
    </dgm:pt>
    <dgm:pt modelId="{C1A804E0-8EF8-48DF-B693-FB830FA832D6}" type="pres">
      <dgm:prSet presAssocID="{FBDF2B5A-DE84-462B-BEED-0628657EDB51}" presName="parTxOnly" presStyleLbl="node1" presStyleIdx="2" presStyleCnt="4">
        <dgm:presLayoutVars>
          <dgm:bulletEnabled val="1"/>
        </dgm:presLayoutVars>
      </dgm:prSet>
      <dgm:spPr/>
    </dgm:pt>
    <dgm:pt modelId="{BD5EBF7C-5A74-4F1A-ABAD-DA7FBA53D9FE}" type="pres">
      <dgm:prSet presAssocID="{CEFD0765-9ED2-4001-A78F-F2BC5B1876B9}" presName="parSpace" presStyleCnt="0"/>
      <dgm:spPr/>
    </dgm:pt>
    <dgm:pt modelId="{89360D64-16B0-4F2D-AA39-311860B08274}" type="pres">
      <dgm:prSet presAssocID="{B440843F-677E-4A4C-8CCC-787CABEC4FF8}" presName="parTxOnly" presStyleLbl="node1" presStyleIdx="3" presStyleCnt="4">
        <dgm:presLayoutVars>
          <dgm:bulletEnabled val="1"/>
        </dgm:presLayoutVars>
      </dgm:prSet>
      <dgm:spPr/>
    </dgm:pt>
  </dgm:ptLst>
  <dgm:cxnLst>
    <dgm:cxn modelId="{7F4EAA21-1020-4DFB-AB87-3DE577D2ABE0}" srcId="{747D86BE-30B9-4A0F-9B85-7EED11CAC8BD}" destId="{C478AB98-3469-4AB8-A4FC-BD733E4EAD4A}" srcOrd="0" destOrd="0" parTransId="{3588AC7B-30D7-47CA-83CA-1CE6FC4B0731}" sibTransId="{94FEA71C-2939-477E-9833-790567991A92}"/>
    <dgm:cxn modelId="{9680A72E-E5A7-4650-9D94-F10F68B17C39}" srcId="{747D86BE-30B9-4A0F-9B85-7EED11CAC8BD}" destId="{FBDF2B5A-DE84-462B-BEED-0628657EDB51}" srcOrd="2" destOrd="0" parTransId="{FFA680C4-B137-4A48-8424-DC17204D42CA}" sibTransId="{CEFD0765-9ED2-4001-A78F-F2BC5B1876B9}"/>
    <dgm:cxn modelId="{606F536C-A2D3-4842-96C2-6F6180758A10}" type="presOf" srcId="{B4C3C29F-BF9C-4B7A-A72E-B9752279E1DE}" destId="{30E84B93-A668-4E40-920D-0B11732158B8}" srcOrd="0" destOrd="0" presId="urn:microsoft.com/office/officeart/2005/8/layout/hChevron3"/>
    <dgm:cxn modelId="{13D4527C-8DC1-4291-8AAC-337F80291459}" srcId="{747D86BE-30B9-4A0F-9B85-7EED11CAC8BD}" destId="{B4C3C29F-BF9C-4B7A-A72E-B9752279E1DE}" srcOrd="1" destOrd="0" parTransId="{2701FA3A-7D9B-43FD-BC7C-4FE339BD0DCB}" sibTransId="{BEE066EB-C3E4-4A47-9205-D0D0CD2051AD}"/>
    <dgm:cxn modelId="{D6256184-4A94-4855-8D22-175910FBBFF7}" type="presOf" srcId="{C478AB98-3469-4AB8-A4FC-BD733E4EAD4A}" destId="{5A33F4ED-EA26-44D7-B4DD-E78599D8837A}" srcOrd="0" destOrd="0" presId="urn:microsoft.com/office/officeart/2005/8/layout/hChevron3"/>
    <dgm:cxn modelId="{88D822A7-DFAE-43A7-A6CA-FBEF8CB6FFB5}" type="presOf" srcId="{747D86BE-30B9-4A0F-9B85-7EED11CAC8BD}" destId="{95BFB312-AE60-4966-B5C3-186FDBE71A77}" srcOrd="0" destOrd="0" presId="urn:microsoft.com/office/officeart/2005/8/layout/hChevron3"/>
    <dgm:cxn modelId="{5776E8B9-AF0C-49CE-B82D-631F74FD13DB}" srcId="{747D86BE-30B9-4A0F-9B85-7EED11CAC8BD}" destId="{B440843F-677E-4A4C-8CCC-787CABEC4FF8}" srcOrd="3" destOrd="0" parTransId="{DA5C1AB2-03EC-4ECA-9393-E579C213A2BE}" sibTransId="{6BB1C3E1-8D05-4383-B4E6-343D45684905}"/>
    <dgm:cxn modelId="{66562BC4-D280-49F1-A7C8-29FD8BE21B8C}" type="presOf" srcId="{FBDF2B5A-DE84-462B-BEED-0628657EDB51}" destId="{C1A804E0-8EF8-48DF-B693-FB830FA832D6}" srcOrd="0" destOrd="0" presId="urn:microsoft.com/office/officeart/2005/8/layout/hChevron3"/>
    <dgm:cxn modelId="{F3C9D6CE-0A3A-4B87-AEC1-837FE9BC1294}" type="presOf" srcId="{B440843F-677E-4A4C-8CCC-787CABEC4FF8}" destId="{89360D64-16B0-4F2D-AA39-311860B08274}" srcOrd="0" destOrd="0" presId="urn:microsoft.com/office/officeart/2005/8/layout/hChevron3"/>
    <dgm:cxn modelId="{88A927E7-2925-4D9C-9B82-044F5C5920D1}" type="presParOf" srcId="{95BFB312-AE60-4966-B5C3-186FDBE71A77}" destId="{5A33F4ED-EA26-44D7-B4DD-E78599D8837A}" srcOrd="0" destOrd="0" presId="urn:microsoft.com/office/officeart/2005/8/layout/hChevron3"/>
    <dgm:cxn modelId="{1D3E457D-37C4-4E77-BF9C-2A7DDFCF63E7}" type="presParOf" srcId="{95BFB312-AE60-4966-B5C3-186FDBE71A77}" destId="{B53C4EA4-9CC3-4D8A-A878-9D27657B5DB3}" srcOrd="1" destOrd="0" presId="urn:microsoft.com/office/officeart/2005/8/layout/hChevron3"/>
    <dgm:cxn modelId="{E003C168-BD4E-4BCD-8C62-2EE38CC9EA9C}" type="presParOf" srcId="{95BFB312-AE60-4966-B5C3-186FDBE71A77}" destId="{30E84B93-A668-4E40-920D-0B11732158B8}" srcOrd="2" destOrd="0" presId="urn:microsoft.com/office/officeart/2005/8/layout/hChevron3"/>
    <dgm:cxn modelId="{BD8FD4BA-8928-4EF5-851F-F48272CF5101}" type="presParOf" srcId="{95BFB312-AE60-4966-B5C3-186FDBE71A77}" destId="{F42D0734-113D-4D5E-89C0-9E5229BD0760}" srcOrd="3" destOrd="0" presId="urn:microsoft.com/office/officeart/2005/8/layout/hChevron3"/>
    <dgm:cxn modelId="{48FF4251-8D71-4541-AB18-92E31F4930AF}" type="presParOf" srcId="{95BFB312-AE60-4966-B5C3-186FDBE71A77}" destId="{C1A804E0-8EF8-48DF-B693-FB830FA832D6}" srcOrd="4" destOrd="0" presId="urn:microsoft.com/office/officeart/2005/8/layout/hChevron3"/>
    <dgm:cxn modelId="{9DAB2CD7-F52A-41BF-BD71-B6A8DBB36BF1}" type="presParOf" srcId="{95BFB312-AE60-4966-B5C3-186FDBE71A77}" destId="{BD5EBF7C-5A74-4F1A-ABAD-DA7FBA53D9FE}" srcOrd="5" destOrd="0" presId="urn:microsoft.com/office/officeart/2005/8/layout/hChevron3"/>
    <dgm:cxn modelId="{78166EFB-229F-4AB6-81E1-EBCE9293385C}" type="presParOf" srcId="{95BFB312-AE60-4966-B5C3-186FDBE71A77}" destId="{89360D64-16B0-4F2D-AA39-311860B082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17F55E-94C9-4065-B332-ADAABA732A4D}" type="doc">
      <dgm:prSet loTypeId="urn:microsoft.com/office/officeart/2005/8/layout/vProcess5" loCatId="process" qsTypeId="urn:microsoft.com/office/officeart/2005/8/quickstyle/simple1" qsCatId="simple" csTypeId="urn:microsoft.com/office/officeart/2005/8/colors/accent1_3" csCatId="accent1" phldr="1"/>
      <dgm:spPr/>
      <dgm:t>
        <a:bodyPr/>
        <a:lstStyle/>
        <a:p>
          <a:endParaRPr lang="en-US"/>
        </a:p>
      </dgm:t>
    </dgm:pt>
    <dgm:pt modelId="{74583CC9-245C-441F-B658-C98399255CAF}">
      <dgm:prSet/>
      <dgm:spPr/>
      <dgm:t>
        <a:bodyPr/>
        <a:lstStyle/>
        <a:p>
          <a:r>
            <a:rPr lang="en-GB" dirty="0"/>
            <a:t>There is an established link between </a:t>
          </a:r>
          <a:r>
            <a:rPr lang="en-GB"/>
            <a:t>gambling addiction </a:t>
          </a:r>
          <a:r>
            <a:rPr lang="en-GB" dirty="0"/>
            <a:t>and suicide attempts and ideation.</a:t>
          </a:r>
          <a:endParaRPr lang="en-US" dirty="0"/>
        </a:p>
      </dgm:t>
    </dgm:pt>
    <dgm:pt modelId="{AC9F3AB7-A0D4-4E1E-A866-A566BE798850}" type="parTrans" cxnId="{3B2EB65E-048F-4303-9D8F-BDD660C486E6}">
      <dgm:prSet/>
      <dgm:spPr/>
      <dgm:t>
        <a:bodyPr/>
        <a:lstStyle/>
        <a:p>
          <a:endParaRPr lang="en-US"/>
        </a:p>
      </dgm:t>
    </dgm:pt>
    <dgm:pt modelId="{9B6DC07E-9E37-484F-8C3A-0FD83C4ADE8D}" type="sibTrans" cxnId="{3B2EB65E-048F-4303-9D8F-BDD660C486E6}">
      <dgm:prSet/>
      <dgm:spPr/>
      <dgm:t>
        <a:bodyPr/>
        <a:lstStyle/>
        <a:p>
          <a:endParaRPr lang="en-US"/>
        </a:p>
      </dgm:t>
    </dgm:pt>
    <dgm:pt modelId="{0E628EAB-8B48-47E1-BC71-3F25E2DEBA03}">
      <dgm:prSet/>
      <dgm:spPr/>
      <dgm:t>
        <a:bodyPr/>
        <a:lstStyle/>
        <a:p>
          <a:r>
            <a:rPr lang="en-GB" dirty="0"/>
            <a:t>It is estimated that between </a:t>
          </a:r>
          <a:r>
            <a:rPr lang="en-GB" b="1" dirty="0"/>
            <a:t>240 and 700 people take their own life every year in England related to gambling</a:t>
          </a:r>
          <a:r>
            <a:rPr lang="en-GB" dirty="0"/>
            <a:t>. (PHE,2021) It is likely that gambling related harms will have been one of many factors contributing to death by suicide.</a:t>
          </a:r>
          <a:endParaRPr lang="en-US" dirty="0"/>
        </a:p>
      </dgm:t>
    </dgm:pt>
    <dgm:pt modelId="{10866CA6-1393-493F-87D0-CDD1A730AB8A}" type="parTrans" cxnId="{B43F49E2-F533-41F4-B05A-ECFD744878DC}">
      <dgm:prSet/>
      <dgm:spPr/>
      <dgm:t>
        <a:bodyPr/>
        <a:lstStyle/>
        <a:p>
          <a:endParaRPr lang="en-US"/>
        </a:p>
      </dgm:t>
    </dgm:pt>
    <dgm:pt modelId="{F5B9C3C0-5048-422B-A575-8DC6ABFEF3F7}" type="sibTrans" cxnId="{B43F49E2-F533-41F4-B05A-ECFD744878DC}">
      <dgm:prSet/>
      <dgm:spPr/>
      <dgm:t>
        <a:bodyPr/>
        <a:lstStyle/>
        <a:p>
          <a:endParaRPr lang="en-US"/>
        </a:p>
      </dgm:t>
    </dgm:pt>
    <dgm:pt modelId="{DC7CEDB3-2D7C-4DA1-87D0-A5F4F6A09096}">
      <dgm:prSet/>
      <dgm:spPr/>
      <dgm:t>
        <a:bodyPr/>
        <a:lstStyle/>
        <a:p>
          <a:r>
            <a:rPr lang="en-GB" dirty="0"/>
            <a:t>Studies of young people show people (aged 16 and 24) who have experienced gambling addiction found men were 9x and women 5x more likely to attempt suicide than those who have not experienced any problems with their gambling </a:t>
          </a:r>
          <a:r>
            <a:rPr lang="en-GB" b="0" dirty="0"/>
            <a:t>(Wardle &amp; McManus, 2021)</a:t>
          </a:r>
          <a:r>
            <a:rPr lang="en-GB" dirty="0"/>
            <a:t>. </a:t>
          </a:r>
          <a:endParaRPr lang="en-US" dirty="0"/>
        </a:p>
      </dgm:t>
    </dgm:pt>
    <dgm:pt modelId="{A69F4363-3B7D-4095-A9C2-DC755F236733}" type="parTrans" cxnId="{4AF3F2BB-5642-46C6-9A8C-A63F1C5ACB29}">
      <dgm:prSet/>
      <dgm:spPr/>
      <dgm:t>
        <a:bodyPr/>
        <a:lstStyle/>
        <a:p>
          <a:endParaRPr lang="en-US"/>
        </a:p>
      </dgm:t>
    </dgm:pt>
    <dgm:pt modelId="{C1EABC5D-E9B1-4C6A-9785-975A99FDCCF1}" type="sibTrans" cxnId="{4AF3F2BB-5642-46C6-9A8C-A63F1C5ACB29}">
      <dgm:prSet/>
      <dgm:spPr/>
      <dgm:t>
        <a:bodyPr/>
        <a:lstStyle/>
        <a:p>
          <a:endParaRPr lang="en-US"/>
        </a:p>
      </dgm:t>
    </dgm:pt>
    <dgm:pt modelId="{C0493A3A-B9CF-4FE5-BD32-73FCC910A74F}" type="pres">
      <dgm:prSet presAssocID="{6117F55E-94C9-4065-B332-ADAABA732A4D}" presName="outerComposite" presStyleCnt="0">
        <dgm:presLayoutVars>
          <dgm:chMax val="5"/>
          <dgm:dir/>
          <dgm:resizeHandles val="exact"/>
        </dgm:presLayoutVars>
      </dgm:prSet>
      <dgm:spPr/>
    </dgm:pt>
    <dgm:pt modelId="{7F2D1F50-82DF-4C18-8880-D2440CEADB3A}" type="pres">
      <dgm:prSet presAssocID="{6117F55E-94C9-4065-B332-ADAABA732A4D}" presName="dummyMaxCanvas" presStyleCnt="0">
        <dgm:presLayoutVars/>
      </dgm:prSet>
      <dgm:spPr/>
    </dgm:pt>
    <dgm:pt modelId="{38F9ABEB-FC76-4F8D-B9C2-9A033B4B52C2}" type="pres">
      <dgm:prSet presAssocID="{6117F55E-94C9-4065-B332-ADAABA732A4D}" presName="ThreeNodes_1" presStyleLbl="node1" presStyleIdx="0" presStyleCnt="3" custLinFactNeighborX="0">
        <dgm:presLayoutVars>
          <dgm:bulletEnabled val="1"/>
        </dgm:presLayoutVars>
      </dgm:prSet>
      <dgm:spPr/>
    </dgm:pt>
    <dgm:pt modelId="{39A26C0E-B2EF-435C-8CA9-798FB62A85F1}" type="pres">
      <dgm:prSet presAssocID="{6117F55E-94C9-4065-B332-ADAABA732A4D}" presName="ThreeNodes_2" presStyleLbl="node1" presStyleIdx="1" presStyleCnt="3">
        <dgm:presLayoutVars>
          <dgm:bulletEnabled val="1"/>
        </dgm:presLayoutVars>
      </dgm:prSet>
      <dgm:spPr/>
    </dgm:pt>
    <dgm:pt modelId="{6C4C160F-E64D-4961-BC65-1DF1542C245C}" type="pres">
      <dgm:prSet presAssocID="{6117F55E-94C9-4065-B332-ADAABA732A4D}" presName="ThreeNodes_3" presStyleLbl="node1" presStyleIdx="2" presStyleCnt="3">
        <dgm:presLayoutVars>
          <dgm:bulletEnabled val="1"/>
        </dgm:presLayoutVars>
      </dgm:prSet>
      <dgm:spPr/>
    </dgm:pt>
    <dgm:pt modelId="{37520602-E0D7-400A-86A1-149959B8351C}" type="pres">
      <dgm:prSet presAssocID="{6117F55E-94C9-4065-B332-ADAABA732A4D}" presName="ThreeConn_1-2" presStyleLbl="fgAccFollowNode1" presStyleIdx="0" presStyleCnt="2">
        <dgm:presLayoutVars>
          <dgm:bulletEnabled val="1"/>
        </dgm:presLayoutVars>
      </dgm:prSet>
      <dgm:spPr/>
    </dgm:pt>
    <dgm:pt modelId="{CBF1A28E-2849-4F0F-9956-38A83CABDF6D}" type="pres">
      <dgm:prSet presAssocID="{6117F55E-94C9-4065-B332-ADAABA732A4D}" presName="ThreeConn_2-3" presStyleLbl="fgAccFollowNode1" presStyleIdx="1" presStyleCnt="2">
        <dgm:presLayoutVars>
          <dgm:bulletEnabled val="1"/>
        </dgm:presLayoutVars>
      </dgm:prSet>
      <dgm:spPr/>
    </dgm:pt>
    <dgm:pt modelId="{809C77CF-4C32-4D1B-994B-F585179D9D7F}" type="pres">
      <dgm:prSet presAssocID="{6117F55E-94C9-4065-B332-ADAABA732A4D}" presName="ThreeNodes_1_text" presStyleLbl="node1" presStyleIdx="2" presStyleCnt="3">
        <dgm:presLayoutVars>
          <dgm:bulletEnabled val="1"/>
        </dgm:presLayoutVars>
      </dgm:prSet>
      <dgm:spPr/>
    </dgm:pt>
    <dgm:pt modelId="{67C0FB70-F1A9-45B9-B252-70E57E38AAA7}" type="pres">
      <dgm:prSet presAssocID="{6117F55E-94C9-4065-B332-ADAABA732A4D}" presName="ThreeNodes_2_text" presStyleLbl="node1" presStyleIdx="2" presStyleCnt="3">
        <dgm:presLayoutVars>
          <dgm:bulletEnabled val="1"/>
        </dgm:presLayoutVars>
      </dgm:prSet>
      <dgm:spPr/>
    </dgm:pt>
    <dgm:pt modelId="{C9A2E3C1-BA42-471D-A35D-1375268D8AF4}" type="pres">
      <dgm:prSet presAssocID="{6117F55E-94C9-4065-B332-ADAABA732A4D}" presName="ThreeNodes_3_text" presStyleLbl="node1" presStyleIdx="2" presStyleCnt="3">
        <dgm:presLayoutVars>
          <dgm:bulletEnabled val="1"/>
        </dgm:presLayoutVars>
      </dgm:prSet>
      <dgm:spPr/>
    </dgm:pt>
  </dgm:ptLst>
  <dgm:cxnLst>
    <dgm:cxn modelId="{50DDD202-329D-4F75-9DFE-2172EEDD7685}" type="presOf" srcId="{DC7CEDB3-2D7C-4DA1-87D0-A5F4F6A09096}" destId="{6C4C160F-E64D-4961-BC65-1DF1542C245C}" srcOrd="0" destOrd="0" presId="urn:microsoft.com/office/officeart/2005/8/layout/vProcess5"/>
    <dgm:cxn modelId="{9C352729-DDA8-48FF-9114-A52FDB116BB2}" type="presOf" srcId="{DC7CEDB3-2D7C-4DA1-87D0-A5F4F6A09096}" destId="{C9A2E3C1-BA42-471D-A35D-1375268D8AF4}" srcOrd="1" destOrd="0" presId="urn:microsoft.com/office/officeart/2005/8/layout/vProcess5"/>
    <dgm:cxn modelId="{AAA1F25D-8658-44F7-B609-A9A38359359A}" type="presOf" srcId="{0E628EAB-8B48-47E1-BC71-3F25E2DEBA03}" destId="{39A26C0E-B2EF-435C-8CA9-798FB62A85F1}" srcOrd="0" destOrd="0" presId="urn:microsoft.com/office/officeart/2005/8/layout/vProcess5"/>
    <dgm:cxn modelId="{3B2EB65E-048F-4303-9D8F-BDD660C486E6}" srcId="{6117F55E-94C9-4065-B332-ADAABA732A4D}" destId="{74583CC9-245C-441F-B658-C98399255CAF}" srcOrd="0" destOrd="0" parTransId="{AC9F3AB7-A0D4-4E1E-A866-A566BE798850}" sibTransId="{9B6DC07E-9E37-484F-8C3A-0FD83C4ADE8D}"/>
    <dgm:cxn modelId="{57802469-875E-447F-9CE5-D0BA6B695608}" type="presOf" srcId="{9B6DC07E-9E37-484F-8C3A-0FD83C4ADE8D}" destId="{37520602-E0D7-400A-86A1-149959B8351C}" srcOrd="0" destOrd="0" presId="urn:microsoft.com/office/officeart/2005/8/layout/vProcess5"/>
    <dgm:cxn modelId="{90D9B375-2724-4265-B782-308AFAEF2668}" type="presOf" srcId="{74583CC9-245C-441F-B658-C98399255CAF}" destId="{809C77CF-4C32-4D1B-994B-F585179D9D7F}" srcOrd="1" destOrd="0" presId="urn:microsoft.com/office/officeart/2005/8/layout/vProcess5"/>
    <dgm:cxn modelId="{25EBF57B-0847-4F1C-8E3C-6F9818C62D1E}" type="presOf" srcId="{0E628EAB-8B48-47E1-BC71-3F25E2DEBA03}" destId="{67C0FB70-F1A9-45B9-B252-70E57E38AAA7}" srcOrd="1" destOrd="0" presId="urn:microsoft.com/office/officeart/2005/8/layout/vProcess5"/>
    <dgm:cxn modelId="{49D8F58E-BD31-4DDF-BDE6-CCB97315DD51}" type="presOf" srcId="{6117F55E-94C9-4065-B332-ADAABA732A4D}" destId="{C0493A3A-B9CF-4FE5-BD32-73FCC910A74F}" srcOrd="0" destOrd="0" presId="urn:microsoft.com/office/officeart/2005/8/layout/vProcess5"/>
    <dgm:cxn modelId="{5EEBCF9F-1E36-4239-A98A-1E6A121105A9}" type="presOf" srcId="{F5B9C3C0-5048-422B-A575-8DC6ABFEF3F7}" destId="{CBF1A28E-2849-4F0F-9956-38A83CABDF6D}" srcOrd="0" destOrd="0" presId="urn:microsoft.com/office/officeart/2005/8/layout/vProcess5"/>
    <dgm:cxn modelId="{4AF3F2BB-5642-46C6-9A8C-A63F1C5ACB29}" srcId="{6117F55E-94C9-4065-B332-ADAABA732A4D}" destId="{DC7CEDB3-2D7C-4DA1-87D0-A5F4F6A09096}" srcOrd="2" destOrd="0" parTransId="{A69F4363-3B7D-4095-A9C2-DC755F236733}" sibTransId="{C1EABC5D-E9B1-4C6A-9785-975A99FDCCF1}"/>
    <dgm:cxn modelId="{7506DBCA-4080-48CD-B0AE-7B25F4F817C4}" type="presOf" srcId="{74583CC9-245C-441F-B658-C98399255CAF}" destId="{38F9ABEB-FC76-4F8D-B9C2-9A033B4B52C2}" srcOrd="0" destOrd="0" presId="urn:microsoft.com/office/officeart/2005/8/layout/vProcess5"/>
    <dgm:cxn modelId="{B43F49E2-F533-41F4-B05A-ECFD744878DC}" srcId="{6117F55E-94C9-4065-B332-ADAABA732A4D}" destId="{0E628EAB-8B48-47E1-BC71-3F25E2DEBA03}" srcOrd="1" destOrd="0" parTransId="{10866CA6-1393-493F-87D0-CDD1A730AB8A}" sibTransId="{F5B9C3C0-5048-422B-A575-8DC6ABFEF3F7}"/>
    <dgm:cxn modelId="{C555C3E1-F46C-4021-852F-9C04F09255A2}" type="presParOf" srcId="{C0493A3A-B9CF-4FE5-BD32-73FCC910A74F}" destId="{7F2D1F50-82DF-4C18-8880-D2440CEADB3A}" srcOrd="0" destOrd="0" presId="urn:microsoft.com/office/officeart/2005/8/layout/vProcess5"/>
    <dgm:cxn modelId="{F386E1D9-38A5-4523-8C79-9B32E695D2F1}" type="presParOf" srcId="{C0493A3A-B9CF-4FE5-BD32-73FCC910A74F}" destId="{38F9ABEB-FC76-4F8D-B9C2-9A033B4B52C2}" srcOrd="1" destOrd="0" presId="urn:microsoft.com/office/officeart/2005/8/layout/vProcess5"/>
    <dgm:cxn modelId="{8C2D602B-8581-4709-996D-B8F2564DFAD1}" type="presParOf" srcId="{C0493A3A-B9CF-4FE5-BD32-73FCC910A74F}" destId="{39A26C0E-B2EF-435C-8CA9-798FB62A85F1}" srcOrd="2" destOrd="0" presId="urn:microsoft.com/office/officeart/2005/8/layout/vProcess5"/>
    <dgm:cxn modelId="{D8E47A73-DB20-4390-93EE-C2F4F06E260F}" type="presParOf" srcId="{C0493A3A-B9CF-4FE5-BD32-73FCC910A74F}" destId="{6C4C160F-E64D-4961-BC65-1DF1542C245C}" srcOrd="3" destOrd="0" presId="urn:microsoft.com/office/officeart/2005/8/layout/vProcess5"/>
    <dgm:cxn modelId="{6BD2AD64-8EB9-4103-BE1F-2E95FF5B626F}" type="presParOf" srcId="{C0493A3A-B9CF-4FE5-BD32-73FCC910A74F}" destId="{37520602-E0D7-400A-86A1-149959B8351C}" srcOrd="4" destOrd="0" presId="urn:microsoft.com/office/officeart/2005/8/layout/vProcess5"/>
    <dgm:cxn modelId="{3A5FC843-67E6-44A5-B72B-CCF0A7B14979}" type="presParOf" srcId="{C0493A3A-B9CF-4FE5-BD32-73FCC910A74F}" destId="{CBF1A28E-2849-4F0F-9956-38A83CABDF6D}" srcOrd="5" destOrd="0" presId="urn:microsoft.com/office/officeart/2005/8/layout/vProcess5"/>
    <dgm:cxn modelId="{AF14F083-185C-475A-A525-DE03EB061070}" type="presParOf" srcId="{C0493A3A-B9CF-4FE5-BD32-73FCC910A74F}" destId="{809C77CF-4C32-4D1B-994B-F585179D9D7F}" srcOrd="6" destOrd="0" presId="urn:microsoft.com/office/officeart/2005/8/layout/vProcess5"/>
    <dgm:cxn modelId="{A42CE7CD-850B-407C-A381-0202DD012764}" type="presParOf" srcId="{C0493A3A-B9CF-4FE5-BD32-73FCC910A74F}" destId="{67C0FB70-F1A9-45B9-B252-70E57E38AAA7}" srcOrd="7" destOrd="0" presId="urn:microsoft.com/office/officeart/2005/8/layout/vProcess5"/>
    <dgm:cxn modelId="{6882BA51-9E6C-4E2C-AF90-783397E24A47}" type="presParOf" srcId="{C0493A3A-B9CF-4FE5-BD32-73FCC910A74F}" destId="{C9A2E3C1-BA42-471D-A35D-1375268D8AF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3FB62D-27DA-4203-8B5B-F24BA908E381}"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448DE374-C050-41ED-8987-1003A89F76DF}">
      <dgm:prSet/>
      <dgm:spPr/>
      <dgm:t>
        <a:bodyPr/>
        <a:lstStyle/>
        <a:p>
          <a:r>
            <a:rPr lang="en-GB" dirty="0"/>
            <a:t>Gambling at harmful levels has been linked to threatening behaviour, damage to property, fraud and theft. </a:t>
          </a:r>
          <a:endParaRPr lang="en-US" dirty="0"/>
        </a:p>
      </dgm:t>
    </dgm:pt>
    <dgm:pt modelId="{2A341C14-F1C2-41E0-952B-AF204008DB22}" type="parTrans" cxnId="{7B7665B2-4304-46D5-AD17-2F5CEC290D8A}">
      <dgm:prSet/>
      <dgm:spPr/>
      <dgm:t>
        <a:bodyPr/>
        <a:lstStyle/>
        <a:p>
          <a:endParaRPr lang="en-US"/>
        </a:p>
      </dgm:t>
    </dgm:pt>
    <dgm:pt modelId="{9350701E-FCBE-4F53-848F-1C02CFEC8A2C}" type="sibTrans" cxnId="{7B7665B2-4304-46D5-AD17-2F5CEC290D8A}">
      <dgm:prSet/>
      <dgm:spPr/>
      <dgm:t>
        <a:bodyPr/>
        <a:lstStyle/>
        <a:p>
          <a:endParaRPr lang="en-US"/>
        </a:p>
      </dgm:t>
    </dgm:pt>
    <dgm:pt modelId="{C1C2AC61-ADBB-466B-BB73-F1C6FB08131D}">
      <dgm:prSet/>
      <dgm:spPr/>
      <dgm:t>
        <a:bodyPr/>
        <a:lstStyle/>
        <a:p>
          <a:r>
            <a:rPr lang="en-GB" dirty="0"/>
            <a:t>Additionally, there is a strong association between gambling harms and people within the criminal justice system. Research indicates that 5.4% of male and 3% of female prisoners believing that their current sentence was linked to gambling </a:t>
          </a:r>
          <a:r>
            <a:rPr lang="en-GB" b="0" dirty="0"/>
            <a:t>(May-Chahal, et al., 2015)</a:t>
          </a:r>
          <a:r>
            <a:rPr lang="en-GB" dirty="0"/>
            <a:t>.</a:t>
          </a:r>
          <a:endParaRPr lang="en-US" dirty="0"/>
        </a:p>
      </dgm:t>
    </dgm:pt>
    <dgm:pt modelId="{9AD215D0-EEAB-421D-9412-A7913B2FFAB3}" type="parTrans" cxnId="{8407FED2-E1CF-45C8-BC0D-1E9ECEC6EEF3}">
      <dgm:prSet/>
      <dgm:spPr/>
      <dgm:t>
        <a:bodyPr/>
        <a:lstStyle/>
        <a:p>
          <a:endParaRPr lang="en-US"/>
        </a:p>
      </dgm:t>
    </dgm:pt>
    <dgm:pt modelId="{51EF196A-7B20-45E0-A797-F948D22DC9E4}" type="sibTrans" cxnId="{8407FED2-E1CF-45C8-BC0D-1E9ECEC6EEF3}">
      <dgm:prSet/>
      <dgm:spPr/>
      <dgm:t>
        <a:bodyPr/>
        <a:lstStyle/>
        <a:p>
          <a:endParaRPr lang="en-US"/>
        </a:p>
      </dgm:t>
    </dgm:pt>
    <dgm:pt modelId="{2F16D3EC-0BB4-4B26-B773-E50FD6325DCA}" type="pres">
      <dgm:prSet presAssocID="{463FB62D-27DA-4203-8B5B-F24BA908E381}" presName="linear" presStyleCnt="0">
        <dgm:presLayoutVars>
          <dgm:animLvl val="lvl"/>
          <dgm:resizeHandles val="exact"/>
        </dgm:presLayoutVars>
      </dgm:prSet>
      <dgm:spPr/>
    </dgm:pt>
    <dgm:pt modelId="{1448F388-4030-4DCE-8CEE-0080444480E4}" type="pres">
      <dgm:prSet presAssocID="{448DE374-C050-41ED-8987-1003A89F76DF}" presName="parentText" presStyleLbl="node1" presStyleIdx="0" presStyleCnt="2">
        <dgm:presLayoutVars>
          <dgm:chMax val="0"/>
          <dgm:bulletEnabled val="1"/>
        </dgm:presLayoutVars>
      </dgm:prSet>
      <dgm:spPr/>
    </dgm:pt>
    <dgm:pt modelId="{B0853FA0-E5B3-431C-ABDA-F87CC3E5FBDE}" type="pres">
      <dgm:prSet presAssocID="{9350701E-FCBE-4F53-848F-1C02CFEC8A2C}" presName="spacer" presStyleCnt="0"/>
      <dgm:spPr/>
    </dgm:pt>
    <dgm:pt modelId="{478B6E0C-451D-4170-B1F3-5A2685664589}" type="pres">
      <dgm:prSet presAssocID="{C1C2AC61-ADBB-466B-BB73-F1C6FB08131D}" presName="parentText" presStyleLbl="node1" presStyleIdx="1" presStyleCnt="2">
        <dgm:presLayoutVars>
          <dgm:chMax val="0"/>
          <dgm:bulletEnabled val="1"/>
        </dgm:presLayoutVars>
      </dgm:prSet>
      <dgm:spPr/>
    </dgm:pt>
  </dgm:ptLst>
  <dgm:cxnLst>
    <dgm:cxn modelId="{029CE331-4B51-4ADA-8BDF-C5AE19B5B5C2}" type="presOf" srcId="{C1C2AC61-ADBB-466B-BB73-F1C6FB08131D}" destId="{478B6E0C-451D-4170-B1F3-5A2685664589}" srcOrd="0" destOrd="0" presId="urn:microsoft.com/office/officeart/2005/8/layout/vList2"/>
    <dgm:cxn modelId="{1D552090-69FD-4035-B652-FDE97CBFB41D}" type="presOf" srcId="{448DE374-C050-41ED-8987-1003A89F76DF}" destId="{1448F388-4030-4DCE-8CEE-0080444480E4}" srcOrd="0" destOrd="0" presId="urn:microsoft.com/office/officeart/2005/8/layout/vList2"/>
    <dgm:cxn modelId="{7B7665B2-4304-46D5-AD17-2F5CEC290D8A}" srcId="{463FB62D-27DA-4203-8B5B-F24BA908E381}" destId="{448DE374-C050-41ED-8987-1003A89F76DF}" srcOrd="0" destOrd="0" parTransId="{2A341C14-F1C2-41E0-952B-AF204008DB22}" sibTransId="{9350701E-FCBE-4F53-848F-1C02CFEC8A2C}"/>
    <dgm:cxn modelId="{8407FED2-E1CF-45C8-BC0D-1E9ECEC6EEF3}" srcId="{463FB62D-27DA-4203-8B5B-F24BA908E381}" destId="{C1C2AC61-ADBB-466B-BB73-F1C6FB08131D}" srcOrd="1" destOrd="0" parTransId="{9AD215D0-EEAB-421D-9412-A7913B2FFAB3}" sibTransId="{51EF196A-7B20-45E0-A797-F948D22DC9E4}"/>
    <dgm:cxn modelId="{414FB7E8-6260-4503-A548-46E9959B961B}" type="presOf" srcId="{463FB62D-27DA-4203-8B5B-F24BA908E381}" destId="{2F16D3EC-0BB4-4B26-B773-E50FD6325DCA}" srcOrd="0" destOrd="0" presId="urn:microsoft.com/office/officeart/2005/8/layout/vList2"/>
    <dgm:cxn modelId="{DF8729A4-D34C-4151-8C82-CB23D9F69571}" type="presParOf" srcId="{2F16D3EC-0BB4-4B26-B773-E50FD6325DCA}" destId="{1448F388-4030-4DCE-8CEE-0080444480E4}" srcOrd="0" destOrd="0" presId="urn:microsoft.com/office/officeart/2005/8/layout/vList2"/>
    <dgm:cxn modelId="{93B9DB9B-911E-4095-8A24-49D5A56170FB}" type="presParOf" srcId="{2F16D3EC-0BB4-4B26-B773-E50FD6325DCA}" destId="{B0853FA0-E5B3-431C-ABDA-F87CC3E5FBDE}" srcOrd="1" destOrd="0" presId="urn:microsoft.com/office/officeart/2005/8/layout/vList2"/>
    <dgm:cxn modelId="{B3231900-6A25-4F08-A22A-851A47F68B51}" type="presParOf" srcId="{2F16D3EC-0BB4-4B26-B773-E50FD6325DCA}" destId="{478B6E0C-451D-4170-B1F3-5A268566458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FDE8D0-ECD8-4095-910E-4377D23BDAF3}" type="doc">
      <dgm:prSet loTypeId="urn:microsoft.com/office/officeart/2005/8/layout/vProcess5" loCatId="process" qsTypeId="urn:microsoft.com/office/officeart/2005/8/quickstyle/simple5" qsCatId="simple" csTypeId="urn:microsoft.com/office/officeart/2005/8/colors/accent1_4" csCatId="accent1" phldr="1"/>
      <dgm:spPr/>
      <dgm:t>
        <a:bodyPr/>
        <a:lstStyle/>
        <a:p>
          <a:endParaRPr lang="en-US"/>
        </a:p>
      </dgm:t>
    </dgm:pt>
    <dgm:pt modelId="{6777C4F1-F51E-46A5-8792-12AB3A63F15E}">
      <dgm:prSet/>
      <dgm:spPr/>
      <dgm:t>
        <a:bodyPr/>
        <a:lstStyle/>
        <a:p>
          <a:r>
            <a:rPr lang="en-GB"/>
            <a:t>Shame and embarrassment</a:t>
          </a:r>
          <a:endParaRPr lang="en-US"/>
        </a:p>
      </dgm:t>
    </dgm:pt>
    <dgm:pt modelId="{50F4DAC3-CAA8-4E24-9B46-0CB13297850E}" type="parTrans" cxnId="{B040CE3A-9337-4913-9DEA-4D0A43BF240A}">
      <dgm:prSet/>
      <dgm:spPr/>
      <dgm:t>
        <a:bodyPr/>
        <a:lstStyle/>
        <a:p>
          <a:endParaRPr lang="en-US"/>
        </a:p>
      </dgm:t>
    </dgm:pt>
    <dgm:pt modelId="{630C7EFC-715A-45DC-ADBB-2BEE0F463DE6}" type="sibTrans" cxnId="{B040CE3A-9337-4913-9DEA-4D0A43BF240A}">
      <dgm:prSet/>
      <dgm:spPr/>
      <dgm:t>
        <a:bodyPr/>
        <a:lstStyle/>
        <a:p>
          <a:endParaRPr lang="en-US"/>
        </a:p>
      </dgm:t>
    </dgm:pt>
    <dgm:pt modelId="{BC416D54-5568-4E05-A3D5-C3A6742E3E69}">
      <dgm:prSet/>
      <dgm:spPr/>
      <dgm:t>
        <a:bodyPr/>
        <a:lstStyle/>
        <a:p>
          <a:r>
            <a:rPr lang="en-GB"/>
            <a:t>A lack of hope that they can change</a:t>
          </a:r>
          <a:endParaRPr lang="en-US"/>
        </a:p>
      </dgm:t>
    </dgm:pt>
    <dgm:pt modelId="{A81739E7-E96A-4A51-9E34-64E2565DEB38}" type="parTrans" cxnId="{8CC4F421-C381-4115-9ED8-39461FC8902F}">
      <dgm:prSet/>
      <dgm:spPr/>
      <dgm:t>
        <a:bodyPr/>
        <a:lstStyle/>
        <a:p>
          <a:endParaRPr lang="en-US"/>
        </a:p>
      </dgm:t>
    </dgm:pt>
    <dgm:pt modelId="{F43FF705-758F-4E77-865C-E228B60517D8}" type="sibTrans" cxnId="{8CC4F421-C381-4115-9ED8-39461FC8902F}">
      <dgm:prSet/>
      <dgm:spPr/>
      <dgm:t>
        <a:bodyPr/>
        <a:lstStyle/>
        <a:p>
          <a:endParaRPr lang="en-US"/>
        </a:p>
      </dgm:t>
    </dgm:pt>
    <dgm:pt modelId="{FC413E35-3E1D-43DA-BDE9-DB2F8AF23C5A}">
      <dgm:prSet/>
      <dgm:spPr/>
      <dgm:t>
        <a:bodyPr/>
        <a:lstStyle/>
        <a:p>
          <a:r>
            <a:rPr lang="en-GB"/>
            <a:t>Fear of judgement</a:t>
          </a:r>
          <a:endParaRPr lang="en-US"/>
        </a:p>
      </dgm:t>
    </dgm:pt>
    <dgm:pt modelId="{5E58194B-381C-4560-8A8E-D5FB4115CAE7}" type="parTrans" cxnId="{73A24F71-E8F9-4023-BAB7-CFC178D81B13}">
      <dgm:prSet/>
      <dgm:spPr/>
      <dgm:t>
        <a:bodyPr/>
        <a:lstStyle/>
        <a:p>
          <a:endParaRPr lang="en-US"/>
        </a:p>
      </dgm:t>
    </dgm:pt>
    <dgm:pt modelId="{B1D7A4C1-05EB-4274-8DFB-5A3EE7BD2BA0}" type="sibTrans" cxnId="{73A24F71-E8F9-4023-BAB7-CFC178D81B13}">
      <dgm:prSet/>
      <dgm:spPr/>
      <dgm:t>
        <a:bodyPr/>
        <a:lstStyle/>
        <a:p>
          <a:endParaRPr lang="en-US"/>
        </a:p>
      </dgm:t>
    </dgm:pt>
    <dgm:pt modelId="{07447418-E34C-4725-AEE9-65D69FDF943E}">
      <dgm:prSet/>
      <dgm:spPr/>
      <dgm:t>
        <a:bodyPr/>
        <a:lstStyle/>
        <a:p>
          <a:r>
            <a:rPr lang="en-GB"/>
            <a:t>Failure to recognise gambling as the main issue</a:t>
          </a:r>
          <a:endParaRPr lang="en-US"/>
        </a:p>
      </dgm:t>
    </dgm:pt>
    <dgm:pt modelId="{70477278-5569-49BC-821D-CA6850FDC911}" type="parTrans" cxnId="{FF289525-8D0F-4C67-9269-F6323B1010F3}">
      <dgm:prSet/>
      <dgm:spPr/>
      <dgm:t>
        <a:bodyPr/>
        <a:lstStyle/>
        <a:p>
          <a:endParaRPr lang="en-US"/>
        </a:p>
      </dgm:t>
    </dgm:pt>
    <dgm:pt modelId="{B068B926-98CA-4B80-8B3D-43A37EAEBF60}" type="sibTrans" cxnId="{FF289525-8D0F-4C67-9269-F6323B1010F3}">
      <dgm:prSet/>
      <dgm:spPr/>
      <dgm:t>
        <a:bodyPr/>
        <a:lstStyle/>
        <a:p>
          <a:endParaRPr lang="en-US"/>
        </a:p>
      </dgm:t>
    </dgm:pt>
    <dgm:pt modelId="{C77B0419-18E4-48B5-B8DD-19AB0BA9537F}">
      <dgm:prSet/>
      <dgm:spPr/>
      <dgm:t>
        <a:bodyPr/>
        <a:lstStyle/>
        <a:p>
          <a:r>
            <a:rPr lang="en-GB"/>
            <a:t>They may not feel able or ready to tackle the issue.</a:t>
          </a:r>
          <a:endParaRPr lang="en-US"/>
        </a:p>
      </dgm:t>
    </dgm:pt>
    <dgm:pt modelId="{CD2BA025-2B50-4D9A-BB11-0A8EE85AAF32}" type="parTrans" cxnId="{3CBC2AF2-13AC-48C4-BBD5-4BF057D7E9A6}">
      <dgm:prSet/>
      <dgm:spPr/>
      <dgm:t>
        <a:bodyPr/>
        <a:lstStyle/>
        <a:p>
          <a:endParaRPr lang="en-US"/>
        </a:p>
      </dgm:t>
    </dgm:pt>
    <dgm:pt modelId="{A528EAAB-24DA-49B3-AE90-C52B7D050EC2}" type="sibTrans" cxnId="{3CBC2AF2-13AC-48C4-BBD5-4BF057D7E9A6}">
      <dgm:prSet/>
      <dgm:spPr/>
      <dgm:t>
        <a:bodyPr/>
        <a:lstStyle/>
        <a:p>
          <a:endParaRPr lang="en-US"/>
        </a:p>
      </dgm:t>
    </dgm:pt>
    <dgm:pt modelId="{29CC4041-9928-44CF-AD0B-BCCC27E2128A}" type="pres">
      <dgm:prSet presAssocID="{D0FDE8D0-ECD8-4095-910E-4377D23BDAF3}" presName="outerComposite" presStyleCnt="0">
        <dgm:presLayoutVars>
          <dgm:chMax val="5"/>
          <dgm:dir/>
          <dgm:resizeHandles val="exact"/>
        </dgm:presLayoutVars>
      </dgm:prSet>
      <dgm:spPr/>
    </dgm:pt>
    <dgm:pt modelId="{7DF3EB39-01A8-44B2-9C7C-2D6FD0631801}" type="pres">
      <dgm:prSet presAssocID="{D0FDE8D0-ECD8-4095-910E-4377D23BDAF3}" presName="dummyMaxCanvas" presStyleCnt="0">
        <dgm:presLayoutVars/>
      </dgm:prSet>
      <dgm:spPr/>
    </dgm:pt>
    <dgm:pt modelId="{23A0CDF1-9141-45C9-9D0A-740B9F048AC9}" type="pres">
      <dgm:prSet presAssocID="{D0FDE8D0-ECD8-4095-910E-4377D23BDAF3}" presName="FiveNodes_1" presStyleLbl="node1" presStyleIdx="0" presStyleCnt="5" custLinFactNeighborY="-451">
        <dgm:presLayoutVars>
          <dgm:bulletEnabled val="1"/>
        </dgm:presLayoutVars>
      </dgm:prSet>
      <dgm:spPr/>
    </dgm:pt>
    <dgm:pt modelId="{D2593B1E-CBB1-4D51-BF13-A00FDD8DF5A1}" type="pres">
      <dgm:prSet presAssocID="{D0FDE8D0-ECD8-4095-910E-4377D23BDAF3}" presName="FiveNodes_2" presStyleLbl="node1" presStyleIdx="1" presStyleCnt="5">
        <dgm:presLayoutVars>
          <dgm:bulletEnabled val="1"/>
        </dgm:presLayoutVars>
      </dgm:prSet>
      <dgm:spPr/>
    </dgm:pt>
    <dgm:pt modelId="{0A613768-0830-4070-8D64-55D5702BDA78}" type="pres">
      <dgm:prSet presAssocID="{D0FDE8D0-ECD8-4095-910E-4377D23BDAF3}" presName="FiveNodes_3" presStyleLbl="node1" presStyleIdx="2" presStyleCnt="5">
        <dgm:presLayoutVars>
          <dgm:bulletEnabled val="1"/>
        </dgm:presLayoutVars>
      </dgm:prSet>
      <dgm:spPr/>
    </dgm:pt>
    <dgm:pt modelId="{217D2F68-135C-423E-ADD4-3436FC9EBEE4}" type="pres">
      <dgm:prSet presAssocID="{D0FDE8D0-ECD8-4095-910E-4377D23BDAF3}" presName="FiveNodes_4" presStyleLbl="node1" presStyleIdx="3" presStyleCnt="5">
        <dgm:presLayoutVars>
          <dgm:bulletEnabled val="1"/>
        </dgm:presLayoutVars>
      </dgm:prSet>
      <dgm:spPr/>
    </dgm:pt>
    <dgm:pt modelId="{592B8331-E45B-4392-BE5B-7E9AF61EB868}" type="pres">
      <dgm:prSet presAssocID="{D0FDE8D0-ECD8-4095-910E-4377D23BDAF3}" presName="FiveNodes_5" presStyleLbl="node1" presStyleIdx="4" presStyleCnt="5">
        <dgm:presLayoutVars>
          <dgm:bulletEnabled val="1"/>
        </dgm:presLayoutVars>
      </dgm:prSet>
      <dgm:spPr/>
    </dgm:pt>
    <dgm:pt modelId="{EBC28130-5ED7-49F9-B5A9-0F2E5F62FEF9}" type="pres">
      <dgm:prSet presAssocID="{D0FDE8D0-ECD8-4095-910E-4377D23BDAF3}" presName="FiveConn_1-2" presStyleLbl="fgAccFollowNode1" presStyleIdx="0" presStyleCnt="4">
        <dgm:presLayoutVars>
          <dgm:bulletEnabled val="1"/>
        </dgm:presLayoutVars>
      </dgm:prSet>
      <dgm:spPr/>
    </dgm:pt>
    <dgm:pt modelId="{199979A7-7E0F-4D0D-8DF9-B7D5CAEBB6FE}" type="pres">
      <dgm:prSet presAssocID="{D0FDE8D0-ECD8-4095-910E-4377D23BDAF3}" presName="FiveConn_2-3" presStyleLbl="fgAccFollowNode1" presStyleIdx="1" presStyleCnt="4">
        <dgm:presLayoutVars>
          <dgm:bulletEnabled val="1"/>
        </dgm:presLayoutVars>
      </dgm:prSet>
      <dgm:spPr/>
    </dgm:pt>
    <dgm:pt modelId="{6A6E4445-98B0-4A26-A60F-85C94A9052CD}" type="pres">
      <dgm:prSet presAssocID="{D0FDE8D0-ECD8-4095-910E-4377D23BDAF3}" presName="FiveConn_3-4" presStyleLbl="fgAccFollowNode1" presStyleIdx="2" presStyleCnt="4">
        <dgm:presLayoutVars>
          <dgm:bulletEnabled val="1"/>
        </dgm:presLayoutVars>
      </dgm:prSet>
      <dgm:spPr/>
    </dgm:pt>
    <dgm:pt modelId="{BDD5BADC-FAA9-4E39-91D2-FBAF7181057F}" type="pres">
      <dgm:prSet presAssocID="{D0FDE8D0-ECD8-4095-910E-4377D23BDAF3}" presName="FiveConn_4-5" presStyleLbl="fgAccFollowNode1" presStyleIdx="3" presStyleCnt="4">
        <dgm:presLayoutVars>
          <dgm:bulletEnabled val="1"/>
        </dgm:presLayoutVars>
      </dgm:prSet>
      <dgm:spPr/>
    </dgm:pt>
    <dgm:pt modelId="{5237B4CD-EA59-4528-A8E0-CADD108BFC96}" type="pres">
      <dgm:prSet presAssocID="{D0FDE8D0-ECD8-4095-910E-4377D23BDAF3}" presName="FiveNodes_1_text" presStyleLbl="node1" presStyleIdx="4" presStyleCnt="5">
        <dgm:presLayoutVars>
          <dgm:bulletEnabled val="1"/>
        </dgm:presLayoutVars>
      </dgm:prSet>
      <dgm:spPr/>
    </dgm:pt>
    <dgm:pt modelId="{10795FC9-B719-4C6D-877D-FDBD32EF8700}" type="pres">
      <dgm:prSet presAssocID="{D0FDE8D0-ECD8-4095-910E-4377D23BDAF3}" presName="FiveNodes_2_text" presStyleLbl="node1" presStyleIdx="4" presStyleCnt="5">
        <dgm:presLayoutVars>
          <dgm:bulletEnabled val="1"/>
        </dgm:presLayoutVars>
      </dgm:prSet>
      <dgm:spPr/>
    </dgm:pt>
    <dgm:pt modelId="{663174ED-03AB-411F-9F34-416F269BDB79}" type="pres">
      <dgm:prSet presAssocID="{D0FDE8D0-ECD8-4095-910E-4377D23BDAF3}" presName="FiveNodes_3_text" presStyleLbl="node1" presStyleIdx="4" presStyleCnt="5">
        <dgm:presLayoutVars>
          <dgm:bulletEnabled val="1"/>
        </dgm:presLayoutVars>
      </dgm:prSet>
      <dgm:spPr/>
    </dgm:pt>
    <dgm:pt modelId="{B90D284E-F049-4008-9754-54B9B1973D61}" type="pres">
      <dgm:prSet presAssocID="{D0FDE8D0-ECD8-4095-910E-4377D23BDAF3}" presName="FiveNodes_4_text" presStyleLbl="node1" presStyleIdx="4" presStyleCnt="5">
        <dgm:presLayoutVars>
          <dgm:bulletEnabled val="1"/>
        </dgm:presLayoutVars>
      </dgm:prSet>
      <dgm:spPr/>
    </dgm:pt>
    <dgm:pt modelId="{9831A93C-51B7-4E49-9BBB-C1EA6CDF081B}" type="pres">
      <dgm:prSet presAssocID="{D0FDE8D0-ECD8-4095-910E-4377D23BDAF3}" presName="FiveNodes_5_text" presStyleLbl="node1" presStyleIdx="4" presStyleCnt="5">
        <dgm:presLayoutVars>
          <dgm:bulletEnabled val="1"/>
        </dgm:presLayoutVars>
      </dgm:prSet>
      <dgm:spPr/>
    </dgm:pt>
  </dgm:ptLst>
  <dgm:cxnLst>
    <dgm:cxn modelId="{E38C5305-C5A8-4E4F-A7E3-E43347E9D9AB}" type="presOf" srcId="{B1D7A4C1-05EB-4274-8DFB-5A3EE7BD2BA0}" destId="{6A6E4445-98B0-4A26-A60F-85C94A9052CD}" srcOrd="0" destOrd="0" presId="urn:microsoft.com/office/officeart/2005/8/layout/vProcess5"/>
    <dgm:cxn modelId="{8CC4F421-C381-4115-9ED8-39461FC8902F}" srcId="{D0FDE8D0-ECD8-4095-910E-4377D23BDAF3}" destId="{BC416D54-5568-4E05-A3D5-C3A6742E3E69}" srcOrd="1" destOrd="0" parTransId="{A81739E7-E96A-4A51-9E34-64E2565DEB38}" sibTransId="{F43FF705-758F-4E77-865C-E228B60517D8}"/>
    <dgm:cxn modelId="{FF289525-8D0F-4C67-9269-F6323B1010F3}" srcId="{D0FDE8D0-ECD8-4095-910E-4377D23BDAF3}" destId="{07447418-E34C-4725-AEE9-65D69FDF943E}" srcOrd="3" destOrd="0" parTransId="{70477278-5569-49BC-821D-CA6850FDC911}" sibTransId="{B068B926-98CA-4B80-8B3D-43A37EAEBF60}"/>
    <dgm:cxn modelId="{4966F12B-BF9D-4B98-86DE-EB04B69900D6}" type="presOf" srcId="{BC416D54-5568-4E05-A3D5-C3A6742E3E69}" destId="{D2593B1E-CBB1-4D51-BF13-A00FDD8DF5A1}" srcOrd="0" destOrd="0" presId="urn:microsoft.com/office/officeart/2005/8/layout/vProcess5"/>
    <dgm:cxn modelId="{6F29EC34-BBBD-4D30-8424-7BE55BECBA05}" type="presOf" srcId="{6777C4F1-F51E-46A5-8792-12AB3A63F15E}" destId="{23A0CDF1-9141-45C9-9D0A-740B9F048AC9}" srcOrd="0" destOrd="0" presId="urn:microsoft.com/office/officeart/2005/8/layout/vProcess5"/>
    <dgm:cxn modelId="{B040CE3A-9337-4913-9DEA-4D0A43BF240A}" srcId="{D0FDE8D0-ECD8-4095-910E-4377D23BDAF3}" destId="{6777C4F1-F51E-46A5-8792-12AB3A63F15E}" srcOrd="0" destOrd="0" parTransId="{50F4DAC3-CAA8-4E24-9B46-0CB13297850E}" sibTransId="{630C7EFC-715A-45DC-ADBB-2BEE0F463DE6}"/>
    <dgm:cxn modelId="{B1565A45-9AE3-4D07-9AD3-FAEC5F24B95E}" type="presOf" srcId="{BC416D54-5568-4E05-A3D5-C3A6742E3E69}" destId="{10795FC9-B719-4C6D-877D-FDBD32EF8700}" srcOrd="1" destOrd="0" presId="urn:microsoft.com/office/officeart/2005/8/layout/vProcess5"/>
    <dgm:cxn modelId="{618CF946-0DC9-4331-B794-043D14A0228C}" type="presOf" srcId="{07447418-E34C-4725-AEE9-65D69FDF943E}" destId="{217D2F68-135C-423E-ADD4-3436FC9EBEE4}" srcOrd="0" destOrd="0" presId="urn:microsoft.com/office/officeart/2005/8/layout/vProcess5"/>
    <dgm:cxn modelId="{02A6D469-319B-4514-A26D-FEF014D63043}" type="presOf" srcId="{C77B0419-18E4-48B5-B8DD-19AB0BA9537F}" destId="{592B8331-E45B-4392-BE5B-7E9AF61EB868}" srcOrd="0" destOrd="0" presId="urn:microsoft.com/office/officeart/2005/8/layout/vProcess5"/>
    <dgm:cxn modelId="{A2A5DD6C-452B-4775-8DF0-0B2710170AB1}" type="presOf" srcId="{FC413E35-3E1D-43DA-BDE9-DB2F8AF23C5A}" destId="{0A613768-0830-4070-8D64-55D5702BDA78}" srcOrd="0" destOrd="0" presId="urn:microsoft.com/office/officeart/2005/8/layout/vProcess5"/>
    <dgm:cxn modelId="{73A24F71-E8F9-4023-BAB7-CFC178D81B13}" srcId="{D0FDE8D0-ECD8-4095-910E-4377D23BDAF3}" destId="{FC413E35-3E1D-43DA-BDE9-DB2F8AF23C5A}" srcOrd="2" destOrd="0" parTransId="{5E58194B-381C-4560-8A8E-D5FB4115CAE7}" sibTransId="{B1D7A4C1-05EB-4274-8DFB-5A3EE7BD2BA0}"/>
    <dgm:cxn modelId="{F8B3E29E-D844-48CD-B470-F4A3FB0BFCFD}" type="presOf" srcId="{F43FF705-758F-4E77-865C-E228B60517D8}" destId="{199979A7-7E0F-4D0D-8DF9-B7D5CAEBB6FE}" srcOrd="0" destOrd="0" presId="urn:microsoft.com/office/officeart/2005/8/layout/vProcess5"/>
    <dgm:cxn modelId="{47E203AF-70C8-4451-A90B-0CB3DF19CED7}" type="presOf" srcId="{D0FDE8D0-ECD8-4095-910E-4377D23BDAF3}" destId="{29CC4041-9928-44CF-AD0B-BCCC27E2128A}" srcOrd="0" destOrd="0" presId="urn:microsoft.com/office/officeart/2005/8/layout/vProcess5"/>
    <dgm:cxn modelId="{CFD926B1-84FD-4A29-9F2F-62AF82914820}" type="presOf" srcId="{07447418-E34C-4725-AEE9-65D69FDF943E}" destId="{B90D284E-F049-4008-9754-54B9B1973D61}" srcOrd="1" destOrd="0" presId="urn:microsoft.com/office/officeart/2005/8/layout/vProcess5"/>
    <dgm:cxn modelId="{F6342DBE-E2C4-4FCB-A92A-9814F0F84AA5}" type="presOf" srcId="{6777C4F1-F51E-46A5-8792-12AB3A63F15E}" destId="{5237B4CD-EA59-4528-A8E0-CADD108BFC96}" srcOrd="1" destOrd="0" presId="urn:microsoft.com/office/officeart/2005/8/layout/vProcess5"/>
    <dgm:cxn modelId="{7F8878E9-9E02-4026-B97E-DBF003E7AD69}" type="presOf" srcId="{B068B926-98CA-4B80-8B3D-43A37EAEBF60}" destId="{BDD5BADC-FAA9-4E39-91D2-FBAF7181057F}" srcOrd="0" destOrd="0" presId="urn:microsoft.com/office/officeart/2005/8/layout/vProcess5"/>
    <dgm:cxn modelId="{2CF992E9-EB7E-40CE-928E-32B6935968B2}" type="presOf" srcId="{630C7EFC-715A-45DC-ADBB-2BEE0F463DE6}" destId="{EBC28130-5ED7-49F9-B5A9-0F2E5F62FEF9}" srcOrd="0" destOrd="0" presId="urn:microsoft.com/office/officeart/2005/8/layout/vProcess5"/>
    <dgm:cxn modelId="{CC4E33ED-0B68-4C0E-9F19-47D227E71E78}" type="presOf" srcId="{FC413E35-3E1D-43DA-BDE9-DB2F8AF23C5A}" destId="{663174ED-03AB-411F-9F34-416F269BDB79}" srcOrd="1" destOrd="0" presId="urn:microsoft.com/office/officeart/2005/8/layout/vProcess5"/>
    <dgm:cxn modelId="{3CBC2AF2-13AC-48C4-BBD5-4BF057D7E9A6}" srcId="{D0FDE8D0-ECD8-4095-910E-4377D23BDAF3}" destId="{C77B0419-18E4-48B5-B8DD-19AB0BA9537F}" srcOrd="4" destOrd="0" parTransId="{CD2BA025-2B50-4D9A-BB11-0A8EE85AAF32}" sibTransId="{A528EAAB-24DA-49B3-AE90-C52B7D050EC2}"/>
    <dgm:cxn modelId="{37F16DFE-0F3C-4D55-B436-9D2A937FE681}" type="presOf" srcId="{C77B0419-18E4-48B5-B8DD-19AB0BA9537F}" destId="{9831A93C-51B7-4E49-9BBB-C1EA6CDF081B}" srcOrd="1" destOrd="0" presId="urn:microsoft.com/office/officeart/2005/8/layout/vProcess5"/>
    <dgm:cxn modelId="{F08FC30F-E5EF-4E66-A88C-8436DAE668FD}" type="presParOf" srcId="{29CC4041-9928-44CF-AD0B-BCCC27E2128A}" destId="{7DF3EB39-01A8-44B2-9C7C-2D6FD0631801}" srcOrd="0" destOrd="0" presId="urn:microsoft.com/office/officeart/2005/8/layout/vProcess5"/>
    <dgm:cxn modelId="{C9D06DCD-6F64-4B59-B17E-ABD0C8F03CBC}" type="presParOf" srcId="{29CC4041-9928-44CF-AD0B-BCCC27E2128A}" destId="{23A0CDF1-9141-45C9-9D0A-740B9F048AC9}" srcOrd="1" destOrd="0" presId="urn:microsoft.com/office/officeart/2005/8/layout/vProcess5"/>
    <dgm:cxn modelId="{42976295-5C95-46E1-973D-71CCDFBC27B9}" type="presParOf" srcId="{29CC4041-9928-44CF-AD0B-BCCC27E2128A}" destId="{D2593B1E-CBB1-4D51-BF13-A00FDD8DF5A1}" srcOrd="2" destOrd="0" presId="urn:microsoft.com/office/officeart/2005/8/layout/vProcess5"/>
    <dgm:cxn modelId="{D2857EF4-DB4C-4611-8A12-14B35C3C0BF4}" type="presParOf" srcId="{29CC4041-9928-44CF-AD0B-BCCC27E2128A}" destId="{0A613768-0830-4070-8D64-55D5702BDA78}" srcOrd="3" destOrd="0" presId="urn:microsoft.com/office/officeart/2005/8/layout/vProcess5"/>
    <dgm:cxn modelId="{843594ED-FD33-49B1-AC70-ACEE6D7213F4}" type="presParOf" srcId="{29CC4041-9928-44CF-AD0B-BCCC27E2128A}" destId="{217D2F68-135C-423E-ADD4-3436FC9EBEE4}" srcOrd="4" destOrd="0" presId="urn:microsoft.com/office/officeart/2005/8/layout/vProcess5"/>
    <dgm:cxn modelId="{FA2C712C-FA5F-496C-B405-3D90661F37DA}" type="presParOf" srcId="{29CC4041-9928-44CF-AD0B-BCCC27E2128A}" destId="{592B8331-E45B-4392-BE5B-7E9AF61EB868}" srcOrd="5" destOrd="0" presId="urn:microsoft.com/office/officeart/2005/8/layout/vProcess5"/>
    <dgm:cxn modelId="{AFA7E5AA-E1F2-418A-8EDB-98CAB417E2B9}" type="presParOf" srcId="{29CC4041-9928-44CF-AD0B-BCCC27E2128A}" destId="{EBC28130-5ED7-49F9-B5A9-0F2E5F62FEF9}" srcOrd="6" destOrd="0" presId="urn:microsoft.com/office/officeart/2005/8/layout/vProcess5"/>
    <dgm:cxn modelId="{5ECB4F3B-7C0B-4E3C-B234-427EF40F5BF5}" type="presParOf" srcId="{29CC4041-9928-44CF-AD0B-BCCC27E2128A}" destId="{199979A7-7E0F-4D0D-8DF9-B7D5CAEBB6FE}" srcOrd="7" destOrd="0" presId="urn:microsoft.com/office/officeart/2005/8/layout/vProcess5"/>
    <dgm:cxn modelId="{AF786B5B-055B-4D31-98F3-0A6E9A26E09F}" type="presParOf" srcId="{29CC4041-9928-44CF-AD0B-BCCC27E2128A}" destId="{6A6E4445-98B0-4A26-A60F-85C94A9052CD}" srcOrd="8" destOrd="0" presId="urn:microsoft.com/office/officeart/2005/8/layout/vProcess5"/>
    <dgm:cxn modelId="{FB2A0251-E662-4E99-BCE2-DDC9BAFC82C5}" type="presParOf" srcId="{29CC4041-9928-44CF-AD0B-BCCC27E2128A}" destId="{BDD5BADC-FAA9-4E39-91D2-FBAF7181057F}" srcOrd="9" destOrd="0" presId="urn:microsoft.com/office/officeart/2005/8/layout/vProcess5"/>
    <dgm:cxn modelId="{DE90A437-6808-476A-A7AA-A31723040E40}" type="presParOf" srcId="{29CC4041-9928-44CF-AD0B-BCCC27E2128A}" destId="{5237B4CD-EA59-4528-A8E0-CADD108BFC96}" srcOrd="10" destOrd="0" presId="urn:microsoft.com/office/officeart/2005/8/layout/vProcess5"/>
    <dgm:cxn modelId="{45614A80-1D91-462C-8360-6E048A66F288}" type="presParOf" srcId="{29CC4041-9928-44CF-AD0B-BCCC27E2128A}" destId="{10795FC9-B719-4C6D-877D-FDBD32EF8700}" srcOrd="11" destOrd="0" presId="urn:microsoft.com/office/officeart/2005/8/layout/vProcess5"/>
    <dgm:cxn modelId="{DE73AF0A-AA57-4CEB-89F1-7C47AAB2CDE0}" type="presParOf" srcId="{29CC4041-9928-44CF-AD0B-BCCC27E2128A}" destId="{663174ED-03AB-411F-9F34-416F269BDB79}" srcOrd="12" destOrd="0" presId="urn:microsoft.com/office/officeart/2005/8/layout/vProcess5"/>
    <dgm:cxn modelId="{0D826A80-ACD3-4252-9A85-5990FD22CCAD}" type="presParOf" srcId="{29CC4041-9928-44CF-AD0B-BCCC27E2128A}" destId="{B90D284E-F049-4008-9754-54B9B1973D61}" srcOrd="13" destOrd="0" presId="urn:microsoft.com/office/officeart/2005/8/layout/vProcess5"/>
    <dgm:cxn modelId="{2A28DD47-C955-4D58-B904-BA0762B477E7}" type="presParOf" srcId="{29CC4041-9928-44CF-AD0B-BCCC27E2128A}" destId="{9831A93C-51B7-4E49-9BBB-C1EA6CDF081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FFE05F-5F14-41A4-8057-C793B06643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8240335B-F0BE-48E5-8AC4-BC730A312D14}">
      <dgm:prSet phldrT="[Text]"/>
      <dgm:spPr/>
      <dgm:t>
        <a:bodyPr/>
        <a:lstStyle/>
        <a:p>
          <a:r>
            <a:rPr lang="en-GB" b="1" dirty="0"/>
            <a:t>NHS Northern Gambling Clinic</a:t>
          </a:r>
        </a:p>
      </dgm:t>
    </dgm:pt>
    <dgm:pt modelId="{F208D0FB-E952-4688-B466-B9063308F3DA}" type="parTrans" cxnId="{10430A31-E1A3-4A69-B533-428D87923E43}">
      <dgm:prSet/>
      <dgm:spPr/>
      <dgm:t>
        <a:bodyPr/>
        <a:lstStyle/>
        <a:p>
          <a:endParaRPr lang="en-GB"/>
        </a:p>
      </dgm:t>
    </dgm:pt>
    <dgm:pt modelId="{D8301640-384B-42EC-AD25-1266F30ED76C}" type="sibTrans" cxnId="{10430A31-E1A3-4A69-B533-428D87923E43}">
      <dgm:prSet/>
      <dgm:spPr/>
      <dgm:t>
        <a:bodyPr/>
        <a:lstStyle/>
        <a:p>
          <a:endParaRPr lang="en-GB"/>
        </a:p>
      </dgm:t>
    </dgm:pt>
    <dgm:pt modelId="{AB98F873-7142-44CD-AE99-13848DC35E76}">
      <dgm:prSet phldrT="[Text]"/>
      <dgm:spPr/>
      <dgm:t>
        <a:bodyPr/>
        <a:lstStyle/>
        <a:p>
          <a:r>
            <a:rPr lang="en-GB" dirty="0"/>
            <a:t>The Northern Gambling Clinic provides specialist addiction therapy and recovery to people affected by gambling addiction</a:t>
          </a:r>
        </a:p>
      </dgm:t>
    </dgm:pt>
    <dgm:pt modelId="{9F8F96B8-3BE2-4CDF-9AF8-31AD665A48CA}" type="parTrans" cxnId="{67360162-F0E8-4C9F-BED6-657D76900A5C}">
      <dgm:prSet/>
      <dgm:spPr/>
      <dgm:t>
        <a:bodyPr/>
        <a:lstStyle/>
        <a:p>
          <a:endParaRPr lang="en-GB"/>
        </a:p>
      </dgm:t>
    </dgm:pt>
    <dgm:pt modelId="{7A4FE7BF-63CB-492C-9B01-F3DD3D37E2BB}" type="sibTrans" cxnId="{67360162-F0E8-4C9F-BED6-657D76900A5C}">
      <dgm:prSet/>
      <dgm:spPr/>
      <dgm:t>
        <a:bodyPr/>
        <a:lstStyle/>
        <a:p>
          <a:endParaRPr lang="en-GB"/>
        </a:p>
      </dgm:t>
    </dgm:pt>
    <dgm:pt modelId="{D8ADF45B-5B88-475A-BA6D-AF0F43205B95}">
      <dgm:prSet/>
      <dgm:spPr/>
      <dgm:t>
        <a:bodyPr/>
        <a:lstStyle/>
        <a:p>
          <a:r>
            <a:rPr lang="en-GB" dirty="0"/>
            <a:t>Telephone: 0300 300 1490</a:t>
          </a:r>
        </a:p>
      </dgm:t>
    </dgm:pt>
    <dgm:pt modelId="{12BCBFC5-CDA3-45B5-8B72-FA3D8202B496}" type="parTrans" cxnId="{4434DE78-BD6A-405A-A9BD-0482485C29EE}">
      <dgm:prSet/>
      <dgm:spPr/>
      <dgm:t>
        <a:bodyPr/>
        <a:lstStyle/>
        <a:p>
          <a:endParaRPr lang="en-GB"/>
        </a:p>
      </dgm:t>
    </dgm:pt>
    <dgm:pt modelId="{A7A814B4-0A04-45A3-99BD-0BF268E974FB}" type="sibTrans" cxnId="{4434DE78-BD6A-405A-A9BD-0482485C29EE}">
      <dgm:prSet/>
      <dgm:spPr/>
      <dgm:t>
        <a:bodyPr/>
        <a:lstStyle/>
        <a:p>
          <a:endParaRPr lang="en-GB"/>
        </a:p>
      </dgm:t>
    </dgm:pt>
    <dgm:pt modelId="{256E189A-FEFE-4858-A63F-3D667D8FEE10}">
      <dgm:prSet phldrT="[Text]"/>
      <dgm:spPr/>
      <dgm:t>
        <a:bodyPr/>
        <a:lstStyle/>
        <a:p>
          <a:r>
            <a:rPr lang="en-GB" b="1" dirty="0"/>
            <a:t>NECA</a:t>
          </a:r>
        </a:p>
      </dgm:t>
    </dgm:pt>
    <dgm:pt modelId="{829D63B1-34D5-4BC6-B6F8-DFEAB1579E2F}" type="parTrans" cxnId="{F6622F24-A948-4408-8DD2-1F408D2DB2C1}">
      <dgm:prSet/>
      <dgm:spPr/>
      <dgm:t>
        <a:bodyPr/>
        <a:lstStyle/>
        <a:p>
          <a:endParaRPr lang="en-GB"/>
        </a:p>
      </dgm:t>
    </dgm:pt>
    <dgm:pt modelId="{A2A11EAF-E515-4583-811C-4A37734AEAFA}" type="sibTrans" cxnId="{F6622F24-A948-4408-8DD2-1F408D2DB2C1}">
      <dgm:prSet/>
      <dgm:spPr/>
      <dgm:t>
        <a:bodyPr/>
        <a:lstStyle/>
        <a:p>
          <a:endParaRPr lang="en-GB"/>
        </a:p>
      </dgm:t>
    </dgm:pt>
    <dgm:pt modelId="{16D7D175-9D18-4198-B718-8257B4233E94}">
      <dgm:prSet phldrT="[Text]"/>
      <dgm:spPr/>
      <dgm:t>
        <a:bodyPr/>
        <a:lstStyle/>
        <a:p>
          <a:pPr>
            <a:buFont typeface="Arial" panose="020B0604020202020204" pitchFamily="34" charset="0"/>
            <a:buChar char="•"/>
          </a:pPr>
          <a:r>
            <a:rPr lang="en-GB" dirty="0"/>
            <a:t>Telephone: 0191 562 3309</a:t>
          </a:r>
        </a:p>
      </dgm:t>
    </dgm:pt>
    <dgm:pt modelId="{83F40416-501A-44D3-9605-C4070D2B7E83}" type="parTrans" cxnId="{296C59A6-9C71-48F2-949F-5C601A3D8116}">
      <dgm:prSet/>
      <dgm:spPr/>
      <dgm:t>
        <a:bodyPr/>
        <a:lstStyle/>
        <a:p>
          <a:endParaRPr lang="en-GB"/>
        </a:p>
      </dgm:t>
    </dgm:pt>
    <dgm:pt modelId="{EACD6AD8-566B-45F5-B5FA-561F5FAC4F8C}" type="sibTrans" cxnId="{296C59A6-9C71-48F2-949F-5C601A3D8116}">
      <dgm:prSet/>
      <dgm:spPr/>
      <dgm:t>
        <a:bodyPr/>
        <a:lstStyle/>
        <a:p>
          <a:endParaRPr lang="en-GB"/>
        </a:p>
      </dgm:t>
    </dgm:pt>
    <dgm:pt modelId="{D0C44315-B956-482C-BAA1-671D0C823AAD}">
      <dgm:prSet phldrT="[Text]"/>
      <dgm:spPr/>
      <dgm:t>
        <a:bodyPr/>
        <a:lstStyle/>
        <a:p>
          <a:r>
            <a:rPr lang="en-GB" dirty="0"/>
            <a:t>Email: gambling.northeast@neca.co.uk</a:t>
          </a:r>
        </a:p>
      </dgm:t>
    </dgm:pt>
    <dgm:pt modelId="{DA722AA6-92FB-4807-9D85-C3338B01DF86}" type="parTrans" cxnId="{6E4E6EA7-40D6-46DF-A15D-543B52738487}">
      <dgm:prSet/>
      <dgm:spPr/>
      <dgm:t>
        <a:bodyPr/>
        <a:lstStyle/>
        <a:p>
          <a:endParaRPr lang="en-GB"/>
        </a:p>
      </dgm:t>
    </dgm:pt>
    <dgm:pt modelId="{EEE4469F-200D-4285-A439-7E2AEE5A4582}" type="sibTrans" cxnId="{6E4E6EA7-40D6-46DF-A15D-543B52738487}">
      <dgm:prSet/>
      <dgm:spPr/>
      <dgm:t>
        <a:bodyPr/>
        <a:lstStyle/>
        <a:p>
          <a:endParaRPr lang="en-GB"/>
        </a:p>
      </dgm:t>
    </dgm:pt>
    <dgm:pt modelId="{E2AF6B5B-4615-422B-8F84-B77B56D8B112}">
      <dgm:prSet phldrT="[Text]"/>
      <dgm:spPr/>
      <dgm:t>
        <a:bodyPr/>
        <a:lstStyle/>
        <a:p>
          <a:r>
            <a:rPr lang="en-GB" b="1" dirty="0" err="1"/>
            <a:t>GamFam</a:t>
          </a:r>
          <a:endParaRPr lang="en-GB" b="1" dirty="0"/>
        </a:p>
      </dgm:t>
    </dgm:pt>
    <dgm:pt modelId="{4E5B72C9-0828-48F4-A31E-031FC0FB1C29}" type="parTrans" cxnId="{D0BF8D6D-DDEB-452E-8659-BA561385404D}">
      <dgm:prSet/>
      <dgm:spPr/>
      <dgm:t>
        <a:bodyPr/>
        <a:lstStyle/>
        <a:p>
          <a:endParaRPr lang="en-GB"/>
        </a:p>
      </dgm:t>
    </dgm:pt>
    <dgm:pt modelId="{4457F9CD-1AC7-4796-A32B-85600D22EFB8}" type="sibTrans" cxnId="{D0BF8D6D-DDEB-452E-8659-BA561385404D}">
      <dgm:prSet/>
      <dgm:spPr/>
      <dgm:t>
        <a:bodyPr/>
        <a:lstStyle/>
        <a:p>
          <a:endParaRPr lang="en-GB"/>
        </a:p>
      </dgm:t>
    </dgm:pt>
    <dgm:pt modelId="{864EDF30-4CDD-40FC-B96D-19C1CA11CB60}">
      <dgm:prSet phldrT="[Text]"/>
      <dgm:spPr/>
      <dgm:t>
        <a:bodyPr/>
        <a:lstStyle/>
        <a:p>
          <a:r>
            <a:rPr lang="en-GB" dirty="0" err="1"/>
            <a:t>GamFam</a:t>
          </a:r>
          <a:r>
            <a:rPr lang="en-GB" dirty="0"/>
            <a:t> provide support for affected others online. </a:t>
          </a:r>
        </a:p>
      </dgm:t>
    </dgm:pt>
    <dgm:pt modelId="{0DADFEB9-989C-4DAC-B0E2-D8154D3FC035}" type="parTrans" cxnId="{29F8A584-B687-4C9B-B53B-69105C435B17}">
      <dgm:prSet/>
      <dgm:spPr/>
      <dgm:t>
        <a:bodyPr/>
        <a:lstStyle/>
        <a:p>
          <a:endParaRPr lang="en-GB"/>
        </a:p>
      </dgm:t>
    </dgm:pt>
    <dgm:pt modelId="{FD1513C0-648A-4BAC-9FCB-9D98B69D8206}" type="sibTrans" cxnId="{29F8A584-B687-4C9B-B53B-69105C435B17}">
      <dgm:prSet/>
      <dgm:spPr/>
      <dgm:t>
        <a:bodyPr/>
        <a:lstStyle/>
        <a:p>
          <a:endParaRPr lang="en-GB"/>
        </a:p>
      </dgm:t>
    </dgm:pt>
    <dgm:pt modelId="{701FF363-724C-4AD3-91DF-06FFF0C1986F}">
      <dgm:prSet phldrT="[Text]"/>
      <dgm:spPr/>
      <dgm:t>
        <a:bodyPr/>
        <a:lstStyle/>
        <a:p>
          <a:r>
            <a:rPr lang="en-GB" dirty="0"/>
            <a:t>They are a registered charity and can be accessed via: www.gamfam.org.uk</a:t>
          </a:r>
        </a:p>
      </dgm:t>
    </dgm:pt>
    <dgm:pt modelId="{23BC2F25-3CA8-4F68-8BF0-1440A41D4003}" type="parTrans" cxnId="{C8758888-8F26-42B9-809C-385728C6B318}">
      <dgm:prSet/>
      <dgm:spPr/>
      <dgm:t>
        <a:bodyPr/>
        <a:lstStyle/>
        <a:p>
          <a:endParaRPr lang="en-GB"/>
        </a:p>
      </dgm:t>
    </dgm:pt>
    <dgm:pt modelId="{3376A616-8B7D-42AF-8E87-5272306497BC}" type="sibTrans" cxnId="{C8758888-8F26-42B9-809C-385728C6B318}">
      <dgm:prSet/>
      <dgm:spPr/>
      <dgm:t>
        <a:bodyPr/>
        <a:lstStyle/>
        <a:p>
          <a:endParaRPr lang="en-GB"/>
        </a:p>
      </dgm:t>
    </dgm:pt>
    <dgm:pt modelId="{1EC2E3B6-CCF2-4DCF-A1EB-AF5B4DD85049}">
      <dgm:prSet custT="1"/>
      <dgm:spPr/>
      <dgm:t>
        <a:bodyPr/>
        <a:lstStyle/>
        <a:p>
          <a:pPr algn="l"/>
          <a:r>
            <a:rPr lang="en-GB" sz="1600" b="1" dirty="0"/>
            <a:t>Chapter One</a:t>
          </a:r>
        </a:p>
        <a:p>
          <a:pPr algn="l"/>
          <a:r>
            <a:rPr lang="en-GB" sz="1300" dirty="0"/>
            <a:t>This is an online resource that helps to raise awareness of gambling harms and how and where to get help. </a:t>
          </a:r>
        </a:p>
        <a:p>
          <a:pPr algn="l"/>
          <a:r>
            <a:rPr lang="en-GB" sz="1300" dirty="0"/>
            <a:t>They are a resource for everyone affected by gambling and can be accessed via: www.chapter-one.org</a:t>
          </a:r>
        </a:p>
      </dgm:t>
    </dgm:pt>
    <dgm:pt modelId="{9F1B6C2E-6ED9-404E-BCAF-399F7DECF474}" type="parTrans" cxnId="{2F640BDF-6575-4D9B-AA15-DD7FE9D2EEE9}">
      <dgm:prSet/>
      <dgm:spPr/>
      <dgm:t>
        <a:bodyPr/>
        <a:lstStyle/>
        <a:p>
          <a:endParaRPr lang="en-GB"/>
        </a:p>
      </dgm:t>
    </dgm:pt>
    <dgm:pt modelId="{409F59F7-CC26-47FA-A062-33A1EADC56F6}" type="sibTrans" cxnId="{2F640BDF-6575-4D9B-AA15-DD7FE9D2EEE9}">
      <dgm:prSet/>
      <dgm:spPr/>
      <dgm:t>
        <a:bodyPr/>
        <a:lstStyle/>
        <a:p>
          <a:endParaRPr lang="en-GB"/>
        </a:p>
      </dgm:t>
    </dgm:pt>
    <dgm:pt modelId="{84601625-1234-44F4-B651-0BD614D597A7}">
      <dgm:prSet/>
      <dgm:spPr/>
      <dgm:t>
        <a:bodyPr/>
        <a:lstStyle/>
        <a:p>
          <a:r>
            <a:rPr lang="en-GB" dirty="0"/>
            <a:t>Email: referral.ngs@nhs.net</a:t>
          </a:r>
        </a:p>
      </dgm:t>
    </dgm:pt>
    <dgm:pt modelId="{294653AC-2A18-40C8-83CE-03188631106A}" type="parTrans" cxnId="{D7E6D39A-F69A-4EB6-921B-441CDBA15E44}">
      <dgm:prSet/>
      <dgm:spPr/>
      <dgm:t>
        <a:bodyPr/>
        <a:lstStyle/>
        <a:p>
          <a:endParaRPr lang="en-GB"/>
        </a:p>
      </dgm:t>
    </dgm:pt>
    <dgm:pt modelId="{8FEAFAB3-8816-468F-87DF-586E9E39A55B}" type="sibTrans" cxnId="{D7E6D39A-F69A-4EB6-921B-441CDBA15E44}">
      <dgm:prSet/>
      <dgm:spPr/>
      <dgm:t>
        <a:bodyPr/>
        <a:lstStyle/>
        <a:p>
          <a:endParaRPr lang="en-GB"/>
        </a:p>
      </dgm:t>
    </dgm:pt>
    <dgm:pt modelId="{8B06AB11-11AF-4B14-9FBB-4578493FAD49}">
      <dgm:prSet/>
      <dgm:spPr/>
      <dgm:t>
        <a:bodyPr/>
        <a:lstStyle/>
        <a:p>
          <a:r>
            <a:rPr lang="en-GB" dirty="0"/>
            <a:t>Address: Regus, 30 Cloth Market, Newcastle upon Tyne, NE1 1EE </a:t>
          </a:r>
        </a:p>
      </dgm:t>
    </dgm:pt>
    <dgm:pt modelId="{E661F50E-3DF6-47F6-9CFD-26CD72E71AF2}" type="parTrans" cxnId="{EEDB6D24-8D46-4FD4-8F20-3D4ABCFB06E1}">
      <dgm:prSet/>
      <dgm:spPr/>
      <dgm:t>
        <a:bodyPr/>
        <a:lstStyle/>
        <a:p>
          <a:endParaRPr lang="en-GB"/>
        </a:p>
      </dgm:t>
    </dgm:pt>
    <dgm:pt modelId="{00904757-9BB2-4B35-AF4F-B93AC1DC2AC0}" type="sibTrans" cxnId="{EEDB6D24-8D46-4FD4-8F20-3D4ABCFB06E1}">
      <dgm:prSet/>
      <dgm:spPr/>
      <dgm:t>
        <a:bodyPr/>
        <a:lstStyle/>
        <a:p>
          <a:endParaRPr lang="en-GB"/>
        </a:p>
      </dgm:t>
    </dgm:pt>
    <dgm:pt modelId="{FCAC6A9E-263D-4966-9A8E-D32467642641}">
      <dgm:prSet/>
      <dgm:spPr/>
      <dgm:t>
        <a:bodyPr/>
        <a:lstStyle/>
        <a:p>
          <a:endParaRPr lang="en-GB" dirty="0"/>
        </a:p>
      </dgm:t>
    </dgm:pt>
    <dgm:pt modelId="{10A9974A-7E48-4E90-9802-74EE9D4F3A4F}" type="parTrans" cxnId="{566BEEA9-200B-4667-A0CF-8E2B5D915211}">
      <dgm:prSet/>
      <dgm:spPr/>
      <dgm:t>
        <a:bodyPr/>
        <a:lstStyle/>
        <a:p>
          <a:endParaRPr lang="en-GB"/>
        </a:p>
      </dgm:t>
    </dgm:pt>
    <dgm:pt modelId="{54332961-2321-48EF-A7D7-5DD898490617}" type="sibTrans" cxnId="{566BEEA9-200B-4667-A0CF-8E2B5D915211}">
      <dgm:prSet/>
      <dgm:spPr/>
      <dgm:t>
        <a:bodyPr/>
        <a:lstStyle/>
        <a:p>
          <a:endParaRPr lang="en-GB"/>
        </a:p>
      </dgm:t>
    </dgm:pt>
    <dgm:pt modelId="{07B4FB05-F3F1-4B2A-B01E-B460A2E5864C}">
      <dgm:prSet custT="1"/>
      <dgm:spPr/>
      <dgm:t>
        <a:bodyPr/>
        <a:lstStyle/>
        <a:p>
          <a:pPr algn="l"/>
          <a:r>
            <a:rPr lang="en-GB" sz="1700" b="1" dirty="0"/>
            <a:t>National Helpline</a:t>
          </a:r>
        </a:p>
        <a:p>
          <a:pPr algn="l"/>
          <a:r>
            <a:rPr lang="en-GB" sz="1300" dirty="0"/>
            <a:t>Telephone: 0808 8020 133</a:t>
          </a:r>
        </a:p>
        <a:p>
          <a:pPr algn="l"/>
          <a:r>
            <a:rPr lang="en-GB" sz="1300" dirty="0"/>
            <a:t>This is open 24/7</a:t>
          </a:r>
        </a:p>
      </dgm:t>
    </dgm:pt>
    <dgm:pt modelId="{2CD384E1-7A3B-4E61-8F42-527817A70A6A}" type="parTrans" cxnId="{0FEDD319-86E6-49B5-8E71-2A0859D3E3D4}">
      <dgm:prSet/>
      <dgm:spPr/>
      <dgm:t>
        <a:bodyPr/>
        <a:lstStyle/>
        <a:p>
          <a:endParaRPr lang="en-GB"/>
        </a:p>
      </dgm:t>
    </dgm:pt>
    <dgm:pt modelId="{666689F9-7A30-4BC6-B62C-CA858B53C5B4}" type="sibTrans" cxnId="{0FEDD319-86E6-49B5-8E71-2A0859D3E3D4}">
      <dgm:prSet/>
      <dgm:spPr/>
      <dgm:t>
        <a:bodyPr/>
        <a:lstStyle/>
        <a:p>
          <a:endParaRPr lang="en-GB"/>
        </a:p>
      </dgm:t>
    </dgm:pt>
    <dgm:pt modelId="{911512D9-FDEF-4103-8EE2-EF6EE06DB09F}">
      <dgm:prSet phldrT="[Text]"/>
      <dgm:spPr/>
      <dgm:t>
        <a:bodyPr/>
        <a:lstStyle/>
        <a:p>
          <a:pPr>
            <a:buFont typeface="Arial" panose="020B0604020202020204" pitchFamily="34" charset="0"/>
            <a:buChar char="•"/>
          </a:pPr>
          <a:r>
            <a:rPr lang="en-GB" dirty="0"/>
            <a:t>NECA provide gambling advice and gambling support methods to help those experiencing harms to alter behaviours.</a:t>
          </a:r>
        </a:p>
      </dgm:t>
    </dgm:pt>
    <dgm:pt modelId="{A1501923-15BF-45D9-9E27-CE35A90D4C1C}" type="parTrans" cxnId="{546B56C7-23EA-498B-839D-67F6AB81A6D0}">
      <dgm:prSet/>
      <dgm:spPr/>
      <dgm:t>
        <a:bodyPr/>
        <a:lstStyle/>
        <a:p>
          <a:endParaRPr lang="en-GB"/>
        </a:p>
      </dgm:t>
    </dgm:pt>
    <dgm:pt modelId="{B4EF62F6-5B41-4D28-8B7F-257F8CBFD191}" type="sibTrans" cxnId="{546B56C7-23EA-498B-839D-67F6AB81A6D0}">
      <dgm:prSet/>
      <dgm:spPr/>
      <dgm:t>
        <a:bodyPr/>
        <a:lstStyle/>
        <a:p>
          <a:endParaRPr lang="en-GB"/>
        </a:p>
      </dgm:t>
    </dgm:pt>
    <dgm:pt modelId="{D0981C27-9604-4583-88E4-D13E5AF25FB7}">
      <dgm:prSet phldrT="[Text]"/>
      <dgm:spPr/>
      <dgm:t>
        <a:bodyPr/>
        <a:lstStyle/>
        <a:p>
          <a:r>
            <a:rPr lang="en-GB" dirty="0">
              <a:hlinkClick xmlns:r="http://schemas.openxmlformats.org/officeDocument/2006/relationships" r:id="rId1"/>
            </a:rPr>
            <a:t>ng.northeast@neca.co.uk</a:t>
          </a:r>
          <a:endParaRPr lang="en-GB" dirty="0"/>
        </a:p>
      </dgm:t>
    </dgm:pt>
    <dgm:pt modelId="{47AA58D8-E25F-4A84-AAA6-AF4D80292713}" type="sibTrans" cxnId="{0D0097E9-8343-4EAA-90EA-79DD95706ADF}">
      <dgm:prSet/>
      <dgm:spPr/>
      <dgm:t>
        <a:bodyPr/>
        <a:lstStyle/>
        <a:p>
          <a:endParaRPr lang="en-GB"/>
        </a:p>
      </dgm:t>
    </dgm:pt>
    <dgm:pt modelId="{CEB4D511-B692-412E-9AC3-293E717CF78D}" type="parTrans" cxnId="{0D0097E9-8343-4EAA-90EA-79DD95706ADF}">
      <dgm:prSet/>
      <dgm:spPr/>
      <dgm:t>
        <a:bodyPr/>
        <a:lstStyle/>
        <a:p>
          <a:endParaRPr lang="en-GB"/>
        </a:p>
      </dgm:t>
    </dgm:pt>
    <dgm:pt modelId="{2E3255CE-4EA6-42B2-92E1-8F1EAD2D2CC7}">
      <dgm:prSet phldrT="[Text]" custT="1"/>
      <dgm:spPr/>
      <dgm:t>
        <a:bodyPr/>
        <a:lstStyle/>
        <a:p>
          <a:r>
            <a:rPr lang="en-GB" sz="1400" dirty="0"/>
            <a:t>For more information on each of these options and more, please go to </a:t>
          </a:r>
          <a:r>
            <a:rPr lang="en-GB" sz="14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MECC | Service (meccgateway.co.uk)</a:t>
          </a:r>
          <a:endParaRPr lang="en-GB" sz="1400" dirty="0">
            <a:solidFill>
              <a:schemeClr val="bg1"/>
            </a:solidFill>
          </a:endParaRPr>
        </a:p>
      </dgm:t>
    </dgm:pt>
    <dgm:pt modelId="{37337EE4-8AD4-41F1-8889-2B956B8C88BC}" type="parTrans" cxnId="{1E599AD9-B6EF-4B98-B998-96536B2E55BB}">
      <dgm:prSet/>
      <dgm:spPr/>
      <dgm:t>
        <a:bodyPr/>
        <a:lstStyle/>
        <a:p>
          <a:endParaRPr lang="en-GB"/>
        </a:p>
      </dgm:t>
    </dgm:pt>
    <dgm:pt modelId="{E9337B83-F08A-4291-B06D-4BE35DF11A6F}" type="sibTrans" cxnId="{1E599AD9-B6EF-4B98-B998-96536B2E55BB}">
      <dgm:prSet/>
      <dgm:spPr/>
      <dgm:t>
        <a:bodyPr/>
        <a:lstStyle/>
        <a:p>
          <a:endParaRPr lang="en-GB"/>
        </a:p>
      </dgm:t>
    </dgm:pt>
    <dgm:pt modelId="{A70C34B8-B2F7-4791-9E39-33D790E9C5AA}" type="pres">
      <dgm:prSet presAssocID="{82FFE05F-5F14-41A4-8057-C793B066432C}" presName="diagram" presStyleCnt="0">
        <dgm:presLayoutVars>
          <dgm:dir/>
          <dgm:resizeHandles val="exact"/>
        </dgm:presLayoutVars>
      </dgm:prSet>
      <dgm:spPr/>
    </dgm:pt>
    <dgm:pt modelId="{AE10FE5B-9367-489E-8EBC-A5CEDE9557B1}" type="pres">
      <dgm:prSet presAssocID="{8240335B-F0BE-48E5-8AC4-BC730A312D14}" presName="node" presStyleLbl="node1" presStyleIdx="0" presStyleCnt="6">
        <dgm:presLayoutVars>
          <dgm:bulletEnabled val="1"/>
        </dgm:presLayoutVars>
      </dgm:prSet>
      <dgm:spPr/>
    </dgm:pt>
    <dgm:pt modelId="{91040E45-9F18-464A-882E-2B5936BA8BBD}" type="pres">
      <dgm:prSet presAssocID="{D8301640-384B-42EC-AD25-1266F30ED76C}" presName="sibTrans" presStyleCnt="0"/>
      <dgm:spPr/>
    </dgm:pt>
    <dgm:pt modelId="{DFF34FB2-34CA-4DF8-A40C-5CE7EBE28459}" type="pres">
      <dgm:prSet presAssocID="{256E189A-FEFE-4858-A63F-3D667D8FEE10}" presName="node" presStyleLbl="node1" presStyleIdx="1" presStyleCnt="6">
        <dgm:presLayoutVars>
          <dgm:bulletEnabled val="1"/>
        </dgm:presLayoutVars>
      </dgm:prSet>
      <dgm:spPr/>
    </dgm:pt>
    <dgm:pt modelId="{4D2555A2-AE42-4B7E-B3D9-89DEE8E38DAF}" type="pres">
      <dgm:prSet presAssocID="{A2A11EAF-E515-4583-811C-4A37734AEAFA}" presName="sibTrans" presStyleCnt="0"/>
      <dgm:spPr/>
    </dgm:pt>
    <dgm:pt modelId="{2E70C78F-4080-422F-BCCC-F0708F41E7F7}" type="pres">
      <dgm:prSet presAssocID="{E2AF6B5B-4615-422B-8F84-B77B56D8B112}" presName="node" presStyleLbl="node1" presStyleIdx="2" presStyleCnt="6">
        <dgm:presLayoutVars>
          <dgm:bulletEnabled val="1"/>
        </dgm:presLayoutVars>
      </dgm:prSet>
      <dgm:spPr/>
    </dgm:pt>
    <dgm:pt modelId="{70485C6C-5614-47BC-B087-BF24FE1BF936}" type="pres">
      <dgm:prSet presAssocID="{4457F9CD-1AC7-4796-A32B-85600D22EFB8}" presName="sibTrans" presStyleCnt="0"/>
      <dgm:spPr/>
    </dgm:pt>
    <dgm:pt modelId="{1CCD1FC1-7D6A-4A8C-9248-9E23A5206AAF}" type="pres">
      <dgm:prSet presAssocID="{1EC2E3B6-CCF2-4DCF-A1EB-AF5B4DD85049}" presName="node" presStyleLbl="node1" presStyleIdx="3" presStyleCnt="6" custLinFactNeighborX="-928" custLinFactNeighborY="-773">
        <dgm:presLayoutVars>
          <dgm:bulletEnabled val="1"/>
        </dgm:presLayoutVars>
      </dgm:prSet>
      <dgm:spPr/>
    </dgm:pt>
    <dgm:pt modelId="{EFE72184-1896-4444-9AF9-79C104673DA3}" type="pres">
      <dgm:prSet presAssocID="{409F59F7-CC26-47FA-A062-33A1EADC56F6}" presName="sibTrans" presStyleCnt="0"/>
      <dgm:spPr/>
    </dgm:pt>
    <dgm:pt modelId="{8980B281-25E7-423D-8C5E-F425CDD183B1}" type="pres">
      <dgm:prSet presAssocID="{07B4FB05-F3F1-4B2A-B01E-B460A2E5864C}" presName="node" presStyleLbl="node1" presStyleIdx="4" presStyleCnt="6">
        <dgm:presLayoutVars>
          <dgm:bulletEnabled val="1"/>
        </dgm:presLayoutVars>
      </dgm:prSet>
      <dgm:spPr/>
    </dgm:pt>
    <dgm:pt modelId="{3C096383-3234-4E21-807D-5E8C3B1D0C93}" type="pres">
      <dgm:prSet presAssocID="{666689F9-7A30-4BC6-B62C-CA858B53C5B4}" presName="sibTrans" presStyleCnt="0"/>
      <dgm:spPr/>
    </dgm:pt>
    <dgm:pt modelId="{7225AB83-571C-4D78-BB7D-7ABE09C86C24}" type="pres">
      <dgm:prSet presAssocID="{2E3255CE-4EA6-42B2-92E1-8F1EAD2D2CC7}" presName="node" presStyleLbl="node1" presStyleIdx="5" presStyleCnt="6">
        <dgm:presLayoutVars>
          <dgm:bulletEnabled val="1"/>
        </dgm:presLayoutVars>
      </dgm:prSet>
      <dgm:spPr/>
    </dgm:pt>
  </dgm:ptLst>
  <dgm:cxnLst>
    <dgm:cxn modelId="{DED03D17-3E5A-4019-91D3-395D73A37299}" type="presOf" srcId="{84601625-1234-44F4-B651-0BD614D597A7}" destId="{AE10FE5B-9367-489E-8EBC-A5CEDE9557B1}" srcOrd="0" destOrd="3" presId="urn:microsoft.com/office/officeart/2005/8/layout/default"/>
    <dgm:cxn modelId="{0FEDD319-86E6-49B5-8E71-2A0859D3E3D4}" srcId="{82FFE05F-5F14-41A4-8057-C793B066432C}" destId="{07B4FB05-F3F1-4B2A-B01E-B460A2E5864C}" srcOrd="4" destOrd="0" parTransId="{2CD384E1-7A3B-4E61-8F42-527817A70A6A}" sibTransId="{666689F9-7A30-4BC6-B62C-CA858B53C5B4}"/>
    <dgm:cxn modelId="{03DA911F-EB1C-4C7A-AAAB-703871E52C08}" type="presOf" srcId="{82FFE05F-5F14-41A4-8057-C793B066432C}" destId="{A70C34B8-B2F7-4791-9E39-33D790E9C5AA}" srcOrd="0" destOrd="0" presId="urn:microsoft.com/office/officeart/2005/8/layout/default"/>
    <dgm:cxn modelId="{BAF7A01F-785B-42A3-BA98-6A62657CFBAC}" type="presOf" srcId="{FCAC6A9E-263D-4966-9A8E-D32467642641}" destId="{DFF34FB2-34CA-4DF8-A40C-5CE7EBE28459}" srcOrd="0" destOrd="5" presId="urn:microsoft.com/office/officeart/2005/8/layout/default"/>
    <dgm:cxn modelId="{F6622F24-A948-4408-8DD2-1F408D2DB2C1}" srcId="{82FFE05F-5F14-41A4-8057-C793B066432C}" destId="{256E189A-FEFE-4858-A63F-3D667D8FEE10}" srcOrd="1" destOrd="0" parTransId="{829D63B1-34D5-4BC6-B6F8-DFEAB1579E2F}" sibTransId="{A2A11EAF-E515-4583-811C-4A37734AEAFA}"/>
    <dgm:cxn modelId="{EEDB6D24-8D46-4FD4-8F20-3D4ABCFB06E1}" srcId="{8240335B-F0BE-48E5-8AC4-BC730A312D14}" destId="{8B06AB11-11AF-4B14-9FBB-4578493FAD49}" srcOrd="3" destOrd="0" parTransId="{E661F50E-3DF6-47F6-9CFD-26CD72E71AF2}" sibTransId="{00904757-9BB2-4B35-AF4F-B93AC1DC2AC0}"/>
    <dgm:cxn modelId="{10430A31-E1A3-4A69-B533-428D87923E43}" srcId="{82FFE05F-5F14-41A4-8057-C793B066432C}" destId="{8240335B-F0BE-48E5-8AC4-BC730A312D14}" srcOrd="0" destOrd="0" parTransId="{F208D0FB-E952-4688-B466-B9063308F3DA}" sibTransId="{D8301640-384B-42EC-AD25-1266F30ED76C}"/>
    <dgm:cxn modelId="{490CB839-BC84-4EF6-811F-3C94AD92FD47}" type="presOf" srcId="{1EC2E3B6-CCF2-4DCF-A1EB-AF5B4DD85049}" destId="{1CCD1FC1-7D6A-4A8C-9248-9E23A5206AAF}" srcOrd="0" destOrd="0" presId="urn:microsoft.com/office/officeart/2005/8/layout/default"/>
    <dgm:cxn modelId="{19626461-6D67-484C-B5FA-9985B83E377D}" type="presOf" srcId="{D0C44315-B956-482C-BAA1-671D0C823AAD}" destId="{DFF34FB2-34CA-4DF8-A40C-5CE7EBE28459}" srcOrd="0" destOrd="3" presId="urn:microsoft.com/office/officeart/2005/8/layout/default"/>
    <dgm:cxn modelId="{67360162-F0E8-4C9F-BED6-657D76900A5C}" srcId="{8240335B-F0BE-48E5-8AC4-BC730A312D14}" destId="{AB98F873-7142-44CD-AE99-13848DC35E76}" srcOrd="0" destOrd="0" parTransId="{9F8F96B8-3BE2-4CDF-9AF8-31AD665A48CA}" sibTransId="{7A4FE7BF-63CB-492C-9B01-F3DD3D37E2BB}"/>
    <dgm:cxn modelId="{75014943-F6FB-4698-987D-870CA4A79FB2}" type="presOf" srcId="{E2AF6B5B-4615-422B-8F84-B77B56D8B112}" destId="{2E70C78F-4080-422F-BCCC-F0708F41E7F7}" srcOrd="0" destOrd="0" presId="urn:microsoft.com/office/officeart/2005/8/layout/default"/>
    <dgm:cxn modelId="{97D1F047-93F4-47E1-8FDF-463799C0B919}" type="presOf" srcId="{16D7D175-9D18-4198-B718-8257B4233E94}" destId="{DFF34FB2-34CA-4DF8-A40C-5CE7EBE28459}" srcOrd="0" destOrd="2" presId="urn:microsoft.com/office/officeart/2005/8/layout/default"/>
    <dgm:cxn modelId="{D0BF8D6D-DDEB-452E-8659-BA561385404D}" srcId="{82FFE05F-5F14-41A4-8057-C793B066432C}" destId="{E2AF6B5B-4615-422B-8F84-B77B56D8B112}" srcOrd="2" destOrd="0" parTransId="{4E5B72C9-0828-48F4-A31E-031FC0FB1C29}" sibTransId="{4457F9CD-1AC7-4796-A32B-85600D22EFB8}"/>
    <dgm:cxn modelId="{4434DE78-BD6A-405A-A9BD-0482485C29EE}" srcId="{8240335B-F0BE-48E5-8AC4-BC730A312D14}" destId="{D8ADF45B-5B88-475A-BA6D-AF0F43205B95}" srcOrd="1" destOrd="0" parTransId="{12BCBFC5-CDA3-45B5-8B72-FA3D8202B496}" sibTransId="{A7A814B4-0A04-45A3-99BD-0BF268E974FB}"/>
    <dgm:cxn modelId="{B717A382-5A3E-4BF1-A733-8DDCD2DCEC2D}" type="presOf" srcId="{864EDF30-4CDD-40FC-B96D-19C1CA11CB60}" destId="{2E70C78F-4080-422F-BCCC-F0708F41E7F7}" srcOrd="0" destOrd="1" presId="urn:microsoft.com/office/officeart/2005/8/layout/default"/>
    <dgm:cxn modelId="{29F8A584-B687-4C9B-B53B-69105C435B17}" srcId="{E2AF6B5B-4615-422B-8F84-B77B56D8B112}" destId="{864EDF30-4CDD-40FC-B96D-19C1CA11CB60}" srcOrd="0" destOrd="0" parTransId="{0DADFEB9-989C-4DAC-B0E2-D8154D3FC035}" sibTransId="{FD1513C0-648A-4BAC-9FCB-9D98B69D8206}"/>
    <dgm:cxn modelId="{C8758888-8F26-42B9-809C-385728C6B318}" srcId="{E2AF6B5B-4615-422B-8F84-B77B56D8B112}" destId="{701FF363-724C-4AD3-91DF-06FFF0C1986F}" srcOrd="1" destOrd="0" parTransId="{23BC2F25-3CA8-4F68-8BF0-1440A41D4003}" sibTransId="{3376A616-8B7D-42AF-8E87-5272306497BC}"/>
    <dgm:cxn modelId="{B830DA96-FFD1-4205-8518-FCBDF82BD3B9}" type="presOf" srcId="{8B06AB11-11AF-4B14-9FBB-4578493FAD49}" destId="{AE10FE5B-9367-489E-8EBC-A5CEDE9557B1}" srcOrd="0" destOrd="4" presId="urn:microsoft.com/office/officeart/2005/8/layout/default"/>
    <dgm:cxn modelId="{22A8EF99-36B8-410F-960D-02FA9514892A}" type="presOf" srcId="{07B4FB05-F3F1-4B2A-B01E-B460A2E5864C}" destId="{8980B281-25E7-423D-8C5E-F425CDD183B1}" srcOrd="0" destOrd="0" presId="urn:microsoft.com/office/officeart/2005/8/layout/default"/>
    <dgm:cxn modelId="{D7E6D39A-F69A-4EB6-921B-441CDBA15E44}" srcId="{8240335B-F0BE-48E5-8AC4-BC730A312D14}" destId="{84601625-1234-44F4-B651-0BD614D597A7}" srcOrd="2" destOrd="0" parTransId="{294653AC-2A18-40C8-83CE-03188631106A}" sibTransId="{8FEAFAB3-8816-468F-87DF-586E9E39A55B}"/>
    <dgm:cxn modelId="{6187349B-24A8-4B07-A481-375EFE7D9078}" type="presOf" srcId="{256E189A-FEFE-4858-A63F-3D667D8FEE10}" destId="{DFF34FB2-34CA-4DF8-A40C-5CE7EBE28459}" srcOrd="0" destOrd="0" presId="urn:microsoft.com/office/officeart/2005/8/layout/default"/>
    <dgm:cxn modelId="{9D45549B-EED8-49FE-A197-73D20996C80B}" type="presOf" srcId="{AB98F873-7142-44CD-AE99-13848DC35E76}" destId="{AE10FE5B-9367-489E-8EBC-A5CEDE9557B1}" srcOrd="0" destOrd="1" presId="urn:microsoft.com/office/officeart/2005/8/layout/default"/>
    <dgm:cxn modelId="{296C59A6-9C71-48F2-949F-5C601A3D8116}" srcId="{256E189A-FEFE-4858-A63F-3D667D8FEE10}" destId="{16D7D175-9D18-4198-B718-8257B4233E94}" srcOrd="1" destOrd="0" parTransId="{83F40416-501A-44D3-9605-C4070D2B7E83}" sibTransId="{EACD6AD8-566B-45F5-B5FA-561F5FAC4F8C}"/>
    <dgm:cxn modelId="{6E4E6EA7-40D6-46DF-A15D-543B52738487}" srcId="{256E189A-FEFE-4858-A63F-3D667D8FEE10}" destId="{D0C44315-B956-482C-BAA1-671D0C823AAD}" srcOrd="2" destOrd="0" parTransId="{DA722AA6-92FB-4807-9D85-C3338B01DF86}" sibTransId="{EEE4469F-200D-4285-A439-7E2AEE5A4582}"/>
    <dgm:cxn modelId="{566BEEA9-200B-4667-A0CF-8E2B5D915211}" srcId="{256E189A-FEFE-4858-A63F-3D667D8FEE10}" destId="{FCAC6A9E-263D-4966-9A8E-D32467642641}" srcOrd="4" destOrd="0" parTransId="{10A9974A-7E48-4E90-9802-74EE9D4F3A4F}" sibTransId="{54332961-2321-48EF-A7D7-5DD898490617}"/>
    <dgm:cxn modelId="{B39757B2-8080-4AB3-B899-F4B6FC36452E}" type="presOf" srcId="{701FF363-724C-4AD3-91DF-06FFF0C1986F}" destId="{2E70C78F-4080-422F-BCCC-F0708F41E7F7}" srcOrd="0" destOrd="2" presId="urn:microsoft.com/office/officeart/2005/8/layout/default"/>
    <dgm:cxn modelId="{236976C6-C234-4CF5-9BB6-3597F5C4D16B}" type="presOf" srcId="{2E3255CE-4EA6-42B2-92E1-8F1EAD2D2CC7}" destId="{7225AB83-571C-4D78-BB7D-7ABE09C86C24}" srcOrd="0" destOrd="0" presId="urn:microsoft.com/office/officeart/2005/8/layout/default"/>
    <dgm:cxn modelId="{546B56C7-23EA-498B-839D-67F6AB81A6D0}" srcId="{256E189A-FEFE-4858-A63F-3D667D8FEE10}" destId="{911512D9-FDEF-4103-8EE2-EF6EE06DB09F}" srcOrd="0" destOrd="0" parTransId="{A1501923-15BF-45D9-9E27-CE35A90D4C1C}" sibTransId="{B4EF62F6-5B41-4D28-8B7F-257F8CBFD191}"/>
    <dgm:cxn modelId="{273E3ACA-72E3-4ADF-8FB5-8744EF7A00B9}" type="presOf" srcId="{911512D9-FDEF-4103-8EE2-EF6EE06DB09F}" destId="{DFF34FB2-34CA-4DF8-A40C-5CE7EBE28459}" srcOrd="0" destOrd="1" presId="urn:microsoft.com/office/officeart/2005/8/layout/default"/>
    <dgm:cxn modelId="{1E599AD9-B6EF-4B98-B998-96536B2E55BB}" srcId="{82FFE05F-5F14-41A4-8057-C793B066432C}" destId="{2E3255CE-4EA6-42B2-92E1-8F1EAD2D2CC7}" srcOrd="5" destOrd="0" parTransId="{37337EE4-8AD4-41F1-8889-2B956B8C88BC}" sibTransId="{E9337B83-F08A-4291-B06D-4BE35DF11A6F}"/>
    <dgm:cxn modelId="{2F640BDF-6575-4D9B-AA15-DD7FE9D2EEE9}" srcId="{82FFE05F-5F14-41A4-8057-C793B066432C}" destId="{1EC2E3B6-CCF2-4DCF-A1EB-AF5B4DD85049}" srcOrd="3" destOrd="0" parTransId="{9F1B6C2E-6ED9-404E-BCAF-399F7DECF474}" sibTransId="{409F59F7-CC26-47FA-A062-33A1EADC56F6}"/>
    <dgm:cxn modelId="{0D0097E9-8343-4EAA-90EA-79DD95706ADF}" srcId="{256E189A-FEFE-4858-A63F-3D667D8FEE10}" destId="{D0981C27-9604-4583-88E4-D13E5AF25FB7}" srcOrd="3" destOrd="0" parTransId="{CEB4D511-B692-412E-9AC3-293E717CF78D}" sibTransId="{47AA58D8-E25F-4A84-AAA6-AF4D80292713}"/>
    <dgm:cxn modelId="{E2C2E0F2-BB47-4742-975E-E2D714848FE2}" type="presOf" srcId="{D0981C27-9604-4583-88E4-D13E5AF25FB7}" destId="{DFF34FB2-34CA-4DF8-A40C-5CE7EBE28459}" srcOrd="0" destOrd="4" presId="urn:microsoft.com/office/officeart/2005/8/layout/default"/>
    <dgm:cxn modelId="{E8FE5AF4-F772-4AE6-ADE8-4440CAA48B5E}" type="presOf" srcId="{8240335B-F0BE-48E5-8AC4-BC730A312D14}" destId="{AE10FE5B-9367-489E-8EBC-A5CEDE9557B1}" srcOrd="0" destOrd="0" presId="urn:microsoft.com/office/officeart/2005/8/layout/default"/>
    <dgm:cxn modelId="{920D46FB-0502-439D-BED6-C444B9A761BF}" type="presOf" srcId="{D8ADF45B-5B88-475A-BA6D-AF0F43205B95}" destId="{AE10FE5B-9367-489E-8EBC-A5CEDE9557B1}" srcOrd="0" destOrd="2" presId="urn:microsoft.com/office/officeart/2005/8/layout/default"/>
    <dgm:cxn modelId="{200C5C63-2A7C-423E-9444-B3F2300D6ECA}" type="presParOf" srcId="{A70C34B8-B2F7-4791-9E39-33D790E9C5AA}" destId="{AE10FE5B-9367-489E-8EBC-A5CEDE9557B1}" srcOrd="0" destOrd="0" presId="urn:microsoft.com/office/officeart/2005/8/layout/default"/>
    <dgm:cxn modelId="{449798EB-96FA-4FB9-B472-AA78B9C22D59}" type="presParOf" srcId="{A70C34B8-B2F7-4791-9E39-33D790E9C5AA}" destId="{91040E45-9F18-464A-882E-2B5936BA8BBD}" srcOrd="1" destOrd="0" presId="urn:microsoft.com/office/officeart/2005/8/layout/default"/>
    <dgm:cxn modelId="{347402EC-187F-4D89-8092-8AB3A7BA7B7D}" type="presParOf" srcId="{A70C34B8-B2F7-4791-9E39-33D790E9C5AA}" destId="{DFF34FB2-34CA-4DF8-A40C-5CE7EBE28459}" srcOrd="2" destOrd="0" presId="urn:microsoft.com/office/officeart/2005/8/layout/default"/>
    <dgm:cxn modelId="{BD302A26-88B4-476D-9B7A-C6C87A7E9F2C}" type="presParOf" srcId="{A70C34B8-B2F7-4791-9E39-33D790E9C5AA}" destId="{4D2555A2-AE42-4B7E-B3D9-89DEE8E38DAF}" srcOrd="3" destOrd="0" presId="urn:microsoft.com/office/officeart/2005/8/layout/default"/>
    <dgm:cxn modelId="{C0BE6608-EAE3-40AF-B109-AEC207F45CDB}" type="presParOf" srcId="{A70C34B8-B2F7-4791-9E39-33D790E9C5AA}" destId="{2E70C78F-4080-422F-BCCC-F0708F41E7F7}" srcOrd="4" destOrd="0" presId="urn:microsoft.com/office/officeart/2005/8/layout/default"/>
    <dgm:cxn modelId="{737D503D-1695-4141-BEA2-2836E782A131}" type="presParOf" srcId="{A70C34B8-B2F7-4791-9E39-33D790E9C5AA}" destId="{70485C6C-5614-47BC-B087-BF24FE1BF936}" srcOrd="5" destOrd="0" presId="urn:microsoft.com/office/officeart/2005/8/layout/default"/>
    <dgm:cxn modelId="{A64D9C91-F450-491C-8BB7-55E8604FCA41}" type="presParOf" srcId="{A70C34B8-B2F7-4791-9E39-33D790E9C5AA}" destId="{1CCD1FC1-7D6A-4A8C-9248-9E23A5206AAF}" srcOrd="6" destOrd="0" presId="urn:microsoft.com/office/officeart/2005/8/layout/default"/>
    <dgm:cxn modelId="{AF27CE50-B806-416F-A328-238F073BD1B2}" type="presParOf" srcId="{A70C34B8-B2F7-4791-9E39-33D790E9C5AA}" destId="{EFE72184-1896-4444-9AF9-79C104673DA3}" srcOrd="7" destOrd="0" presId="urn:microsoft.com/office/officeart/2005/8/layout/default"/>
    <dgm:cxn modelId="{3426018A-ECE3-4424-80C6-AA15D0F14BA9}" type="presParOf" srcId="{A70C34B8-B2F7-4791-9E39-33D790E9C5AA}" destId="{8980B281-25E7-423D-8C5E-F425CDD183B1}" srcOrd="8" destOrd="0" presId="urn:microsoft.com/office/officeart/2005/8/layout/default"/>
    <dgm:cxn modelId="{DE720B58-8CF4-423F-B2BF-BA34B2DB3827}" type="presParOf" srcId="{A70C34B8-B2F7-4791-9E39-33D790E9C5AA}" destId="{3C096383-3234-4E21-807D-5E8C3B1D0C93}" srcOrd="9" destOrd="0" presId="urn:microsoft.com/office/officeart/2005/8/layout/default"/>
    <dgm:cxn modelId="{72351769-E4F8-448D-BD84-DC7210EEA907}" type="presParOf" srcId="{A70C34B8-B2F7-4791-9E39-33D790E9C5AA}" destId="{7225AB83-571C-4D78-BB7D-7ABE09C86C2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2BBF8EB-52D3-460B-BDDD-47D79122399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C689F9DF-8331-4669-8397-0623077FEBE3}">
      <dgm:prSet phldrT="[Text]"/>
      <dgm:spPr/>
      <dgm:t>
        <a:bodyPr/>
        <a:lstStyle/>
        <a:p>
          <a:pPr algn="l"/>
          <a:r>
            <a:rPr lang="en-GB" b="1" dirty="0"/>
            <a:t>Betting Shops</a:t>
          </a:r>
        </a:p>
        <a:p>
          <a:pPr algn="l"/>
          <a:r>
            <a:rPr lang="en-GB" b="0" dirty="0"/>
            <a:t>Licensed betting shops all operate exclusion schemes. Exclusion lasts for 12 months and can be done in person or via MOSES (multi operator self exclusion scheme). </a:t>
          </a:r>
        </a:p>
      </dgm:t>
    </dgm:pt>
    <dgm:pt modelId="{126D4ABB-3B43-4A24-AA69-8C7930908F21}" type="parTrans" cxnId="{3AF3727B-CDF7-486F-9F53-304CF2BB23E1}">
      <dgm:prSet/>
      <dgm:spPr/>
      <dgm:t>
        <a:bodyPr/>
        <a:lstStyle/>
        <a:p>
          <a:endParaRPr lang="en-GB"/>
        </a:p>
      </dgm:t>
    </dgm:pt>
    <dgm:pt modelId="{4636D16D-7466-4035-A016-1AC519CB01B6}" type="sibTrans" cxnId="{3AF3727B-CDF7-486F-9F53-304CF2BB23E1}">
      <dgm:prSet/>
      <dgm:spPr/>
      <dgm:t>
        <a:bodyPr/>
        <a:lstStyle/>
        <a:p>
          <a:endParaRPr lang="en-GB"/>
        </a:p>
      </dgm:t>
    </dgm:pt>
    <dgm:pt modelId="{302CFEEC-1A9A-4F53-A475-BAAEFAB17928}">
      <dgm:prSet phldrT="[Text]"/>
      <dgm:spPr/>
      <dgm:t>
        <a:bodyPr/>
        <a:lstStyle/>
        <a:p>
          <a:pPr algn="l"/>
          <a:r>
            <a:rPr lang="en-GB" b="1" dirty="0"/>
            <a:t>Blocking gambling transactions through the bank</a:t>
          </a:r>
        </a:p>
        <a:p>
          <a:pPr algn="l"/>
          <a:r>
            <a:rPr lang="en-GB" dirty="0"/>
            <a:t>Many UK banks provide free tools to block transactions categorized as gambling. These can be applied to each bank card.</a:t>
          </a:r>
        </a:p>
      </dgm:t>
    </dgm:pt>
    <dgm:pt modelId="{BB2E7E12-A221-4E66-9C83-6942AABAA870}" type="parTrans" cxnId="{A5F8BE0C-ED6D-4108-97FB-B9DD26341ADD}">
      <dgm:prSet/>
      <dgm:spPr/>
      <dgm:t>
        <a:bodyPr/>
        <a:lstStyle/>
        <a:p>
          <a:endParaRPr lang="en-GB"/>
        </a:p>
      </dgm:t>
    </dgm:pt>
    <dgm:pt modelId="{4A1CCD39-2C77-4E6B-B5C9-1600AE6A5EAD}" type="sibTrans" cxnId="{A5F8BE0C-ED6D-4108-97FB-B9DD26341ADD}">
      <dgm:prSet/>
      <dgm:spPr/>
      <dgm:t>
        <a:bodyPr/>
        <a:lstStyle/>
        <a:p>
          <a:endParaRPr lang="en-GB"/>
        </a:p>
      </dgm:t>
    </dgm:pt>
    <dgm:pt modelId="{ABD83818-B244-44E8-90D8-E6A31E7D3BB5}">
      <dgm:prSet phldrT="[Text]"/>
      <dgm:spPr/>
      <dgm:t>
        <a:bodyPr/>
        <a:lstStyle/>
        <a:p>
          <a:pPr algn="l"/>
          <a:r>
            <a:rPr lang="en-GB" b="1" dirty="0"/>
            <a:t>Self exclusion from online gambling </a:t>
          </a:r>
        </a:p>
        <a:p>
          <a:pPr algn="l"/>
          <a:r>
            <a:rPr lang="en-GB" b="0" dirty="0"/>
            <a:t>To self exclude from an online gambling company, each company needs to be contacted through the responsible gambling pages of the website or through the Remote Gambling Association.</a:t>
          </a:r>
        </a:p>
      </dgm:t>
    </dgm:pt>
    <dgm:pt modelId="{E507D3AA-6936-4502-9556-B374DA8D2966}" type="parTrans" cxnId="{80379804-66A9-4255-BA1E-397562034967}">
      <dgm:prSet/>
      <dgm:spPr/>
      <dgm:t>
        <a:bodyPr/>
        <a:lstStyle/>
        <a:p>
          <a:endParaRPr lang="en-GB"/>
        </a:p>
      </dgm:t>
    </dgm:pt>
    <dgm:pt modelId="{90FD74A1-2659-4027-91D2-42F9A5A60D69}" type="sibTrans" cxnId="{80379804-66A9-4255-BA1E-397562034967}">
      <dgm:prSet/>
      <dgm:spPr/>
      <dgm:t>
        <a:bodyPr/>
        <a:lstStyle/>
        <a:p>
          <a:endParaRPr lang="en-GB"/>
        </a:p>
      </dgm:t>
    </dgm:pt>
    <dgm:pt modelId="{F9C6A3E2-68C7-4CCA-A799-8A7B0A8DBB67}">
      <dgm:prSet phldrT="[Text]"/>
      <dgm:spPr/>
      <dgm:t>
        <a:bodyPr/>
        <a:lstStyle/>
        <a:p>
          <a:pPr algn="l"/>
          <a:r>
            <a:rPr lang="en-GB" b="1" dirty="0"/>
            <a:t>GAMSTOP</a:t>
          </a:r>
        </a:p>
        <a:p>
          <a:pPr algn="l"/>
          <a:r>
            <a:rPr lang="en-GB" b="0" dirty="0"/>
            <a:t>GAMSTOP is a free service that will block opening or accessing gambling accounts in the person’s name with all licensed online UK gambling companies. Sign up can be for 6 months, 1 year or 5 years.</a:t>
          </a:r>
        </a:p>
      </dgm:t>
    </dgm:pt>
    <dgm:pt modelId="{FB06DE53-0EBE-445A-AED0-C4614372613C}" type="parTrans" cxnId="{E7706017-67A0-4B88-9EC3-A0ED2797A5B8}">
      <dgm:prSet/>
      <dgm:spPr/>
      <dgm:t>
        <a:bodyPr/>
        <a:lstStyle/>
        <a:p>
          <a:endParaRPr lang="en-GB"/>
        </a:p>
      </dgm:t>
    </dgm:pt>
    <dgm:pt modelId="{C98497C4-C4CF-4A80-A2E9-949EE2319133}" type="sibTrans" cxnId="{E7706017-67A0-4B88-9EC3-A0ED2797A5B8}">
      <dgm:prSet/>
      <dgm:spPr/>
      <dgm:t>
        <a:bodyPr/>
        <a:lstStyle/>
        <a:p>
          <a:endParaRPr lang="en-GB"/>
        </a:p>
      </dgm:t>
    </dgm:pt>
    <dgm:pt modelId="{8BDECF52-5ACC-4A87-9EFF-E425D421F9D7}">
      <dgm:prSet phldrT="[Text]"/>
      <dgm:spPr/>
      <dgm:t>
        <a:bodyPr/>
        <a:lstStyle/>
        <a:p>
          <a:r>
            <a:rPr lang="en-GB" dirty="0"/>
            <a:t>For more information on each of these options and more, please go to </a:t>
          </a:r>
          <a:r>
            <a:rPr lang="en-GB"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MECC | Service (meccgateway.co.uk)</a:t>
          </a:r>
          <a:endParaRPr lang="en-GB" dirty="0">
            <a:solidFill>
              <a:schemeClr val="bg1"/>
            </a:solidFill>
          </a:endParaRPr>
        </a:p>
      </dgm:t>
    </dgm:pt>
    <dgm:pt modelId="{2C1B2A62-261F-426C-A5C1-CC78BB62C1B2}" type="parTrans" cxnId="{E7A15EDE-3448-46AD-922A-11A3D9E67326}">
      <dgm:prSet/>
      <dgm:spPr/>
      <dgm:t>
        <a:bodyPr/>
        <a:lstStyle/>
        <a:p>
          <a:endParaRPr lang="en-GB"/>
        </a:p>
      </dgm:t>
    </dgm:pt>
    <dgm:pt modelId="{6E980C5C-AFB3-4DCE-9BEE-2261262C5530}" type="sibTrans" cxnId="{E7A15EDE-3448-46AD-922A-11A3D9E67326}">
      <dgm:prSet/>
      <dgm:spPr/>
      <dgm:t>
        <a:bodyPr/>
        <a:lstStyle/>
        <a:p>
          <a:endParaRPr lang="en-GB"/>
        </a:p>
      </dgm:t>
    </dgm:pt>
    <dgm:pt modelId="{68E45320-B625-4F86-A588-58D8FECF9061}" type="pres">
      <dgm:prSet presAssocID="{42BBF8EB-52D3-460B-BDDD-47D791223991}" presName="diagram" presStyleCnt="0">
        <dgm:presLayoutVars>
          <dgm:dir/>
          <dgm:resizeHandles val="exact"/>
        </dgm:presLayoutVars>
      </dgm:prSet>
      <dgm:spPr/>
    </dgm:pt>
    <dgm:pt modelId="{D117A16E-2F31-48D4-A5D5-CF3D9A040B35}" type="pres">
      <dgm:prSet presAssocID="{C689F9DF-8331-4669-8397-0623077FEBE3}" presName="node" presStyleLbl="node1" presStyleIdx="0" presStyleCnt="5" custLinFactNeighborX="0" custLinFactNeighborY="-886">
        <dgm:presLayoutVars>
          <dgm:bulletEnabled val="1"/>
        </dgm:presLayoutVars>
      </dgm:prSet>
      <dgm:spPr/>
    </dgm:pt>
    <dgm:pt modelId="{8D17FC50-17A7-4492-AF18-AB4B80D5B928}" type="pres">
      <dgm:prSet presAssocID="{4636D16D-7466-4035-A016-1AC519CB01B6}" presName="sibTrans" presStyleCnt="0"/>
      <dgm:spPr/>
    </dgm:pt>
    <dgm:pt modelId="{1467723D-483B-4B91-B5BD-C84160A888D3}" type="pres">
      <dgm:prSet presAssocID="{302CFEEC-1A9A-4F53-A475-BAAEFAB17928}" presName="node" presStyleLbl="node1" presStyleIdx="1" presStyleCnt="5" custLinFactNeighborY="-886">
        <dgm:presLayoutVars>
          <dgm:bulletEnabled val="1"/>
        </dgm:presLayoutVars>
      </dgm:prSet>
      <dgm:spPr/>
    </dgm:pt>
    <dgm:pt modelId="{621C7388-564C-4371-AAFB-1F65491D7D83}" type="pres">
      <dgm:prSet presAssocID="{4A1CCD39-2C77-4E6B-B5C9-1600AE6A5EAD}" presName="sibTrans" presStyleCnt="0"/>
      <dgm:spPr/>
    </dgm:pt>
    <dgm:pt modelId="{B11A8B9D-712C-43A9-B8D4-EA7A27549819}" type="pres">
      <dgm:prSet presAssocID="{ABD83818-B244-44E8-90D8-E6A31E7D3BB5}" presName="node" presStyleLbl="node1" presStyleIdx="2" presStyleCnt="5">
        <dgm:presLayoutVars>
          <dgm:bulletEnabled val="1"/>
        </dgm:presLayoutVars>
      </dgm:prSet>
      <dgm:spPr/>
    </dgm:pt>
    <dgm:pt modelId="{471CCC9A-7D31-456D-A357-B6780A5AEBF7}" type="pres">
      <dgm:prSet presAssocID="{90FD74A1-2659-4027-91D2-42F9A5A60D69}" presName="sibTrans" presStyleCnt="0"/>
      <dgm:spPr/>
    </dgm:pt>
    <dgm:pt modelId="{44BBE6AD-98FB-449A-83B4-27F36A477AC8}" type="pres">
      <dgm:prSet presAssocID="{F9C6A3E2-68C7-4CCA-A799-8A7B0A8DBB67}" presName="node" presStyleLbl="node1" presStyleIdx="3" presStyleCnt="5">
        <dgm:presLayoutVars>
          <dgm:bulletEnabled val="1"/>
        </dgm:presLayoutVars>
      </dgm:prSet>
      <dgm:spPr/>
    </dgm:pt>
    <dgm:pt modelId="{C1EE7C31-86FD-40C3-BD45-88E478FBE669}" type="pres">
      <dgm:prSet presAssocID="{C98497C4-C4CF-4A80-A2E9-949EE2319133}" presName="sibTrans" presStyleCnt="0"/>
      <dgm:spPr/>
    </dgm:pt>
    <dgm:pt modelId="{655D7C01-EC15-4ECE-B20C-32DF7C99748C}" type="pres">
      <dgm:prSet presAssocID="{8BDECF52-5ACC-4A87-9EFF-E425D421F9D7}" presName="node" presStyleLbl="node1" presStyleIdx="4" presStyleCnt="5">
        <dgm:presLayoutVars>
          <dgm:bulletEnabled val="1"/>
        </dgm:presLayoutVars>
      </dgm:prSet>
      <dgm:spPr/>
    </dgm:pt>
  </dgm:ptLst>
  <dgm:cxnLst>
    <dgm:cxn modelId="{80379804-66A9-4255-BA1E-397562034967}" srcId="{42BBF8EB-52D3-460B-BDDD-47D791223991}" destId="{ABD83818-B244-44E8-90D8-E6A31E7D3BB5}" srcOrd="2" destOrd="0" parTransId="{E507D3AA-6936-4502-9556-B374DA8D2966}" sibTransId="{90FD74A1-2659-4027-91D2-42F9A5A60D69}"/>
    <dgm:cxn modelId="{A5F8BE0C-ED6D-4108-97FB-B9DD26341ADD}" srcId="{42BBF8EB-52D3-460B-BDDD-47D791223991}" destId="{302CFEEC-1A9A-4F53-A475-BAAEFAB17928}" srcOrd="1" destOrd="0" parTransId="{BB2E7E12-A221-4E66-9C83-6942AABAA870}" sibTransId="{4A1CCD39-2C77-4E6B-B5C9-1600AE6A5EAD}"/>
    <dgm:cxn modelId="{E7706017-67A0-4B88-9EC3-A0ED2797A5B8}" srcId="{42BBF8EB-52D3-460B-BDDD-47D791223991}" destId="{F9C6A3E2-68C7-4CCA-A799-8A7B0A8DBB67}" srcOrd="3" destOrd="0" parTransId="{FB06DE53-0EBE-445A-AED0-C4614372613C}" sibTransId="{C98497C4-C4CF-4A80-A2E9-949EE2319133}"/>
    <dgm:cxn modelId="{A33E4525-90A3-4890-88D6-84F739983F63}" type="presOf" srcId="{ABD83818-B244-44E8-90D8-E6A31E7D3BB5}" destId="{B11A8B9D-712C-43A9-B8D4-EA7A27549819}" srcOrd="0" destOrd="0" presId="urn:microsoft.com/office/officeart/2005/8/layout/default"/>
    <dgm:cxn modelId="{2B011B61-1145-4FE8-A6F5-04762DF9BE8B}" type="presOf" srcId="{8BDECF52-5ACC-4A87-9EFF-E425D421F9D7}" destId="{655D7C01-EC15-4ECE-B20C-32DF7C99748C}" srcOrd="0" destOrd="0" presId="urn:microsoft.com/office/officeart/2005/8/layout/default"/>
    <dgm:cxn modelId="{40A5584C-876C-4D07-BE65-2455E22248DC}" type="presOf" srcId="{C689F9DF-8331-4669-8397-0623077FEBE3}" destId="{D117A16E-2F31-48D4-A5D5-CF3D9A040B35}" srcOrd="0" destOrd="0" presId="urn:microsoft.com/office/officeart/2005/8/layout/default"/>
    <dgm:cxn modelId="{3AF3727B-CDF7-486F-9F53-304CF2BB23E1}" srcId="{42BBF8EB-52D3-460B-BDDD-47D791223991}" destId="{C689F9DF-8331-4669-8397-0623077FEBE3}" srcOrd="0" destOrd="0" parTransId="{126D4ABB-3B43-4A24-AA69-8C7930908F21}" sibTransId="{4636D16D-7466-4035-A016-1AC519CB01B6}"/>
    <dgm:cxn modelId="{2DC02988-0956-4944-AB40-183C4EBB87E7}" type="presOf" srcId="{302CFEEC-1A9A-4F53-A475-BAAEFAB17928}" destId="{1467723D-483B-4B91-B5BD-C84160A888D3}" srcOrd="0" destOrd="0" presId="urn:microsoft.com/office/officeart/2005/8/layout/default"/>
    <dgm:cxn modelId="{841BC4D4-BE61-4D73-8158-865D660DD1BD}" type="presOf" srcId="{42BBF8EB-52D3-460B-BDDD-47D791223991}" destId="{68E45320-B625-4F86-A588-58D8FECF9061}" srcOrd="0" destOrd="0" presId="urn:microsoft.com/office/officeart/2005/8/layout/default"/>
    <dgm:cxn modelId="{E7A15EDE-3448-46AD-922A-11A3D9E67326}" srcId="{42BBF8EB-52D3-460B-BDDD-47D791223991}" destId="{8BDECF52-5ACC-4A87-9EFF-E425D421F9D7}" srcOrd="4" destOrd="0" parTransId="{2C1B2A62-261F-426C-A5C1-CC78BB62C1B2}" sibTransId="{6E980C5C-AFB3-4DCE-9BEE-2261262C5530}"/>
    <dgm:cxn modelId="{0522F3EE-FECC-4FF6-9631-FE6A18543246}" type="presOf" srcId="{F9C6A3E2-68C7-4CCA-A799-8A7B0A8DBB67}" destId="{44BBE6AD-98FB-449A-83B4-27F36A477AC8}" srcOrd="0" destOrd="0" presId="urn:microsoft.com/office/officeart/2005/8/layout/default"/>
    <dgm:cxn modelId="{F063DF00-6057-432B-BF27-0AABF6FD418C}" type="presParOf" srcId="{68E45320-B625-4F86-A588-58D8FECF9061}" destId="{D117A16E-2F31-48D4-A5D5-CF3D9A040B35}" srcOrd="0" destOrd="0" presId="urn:microsoft.com/office/officeart/2005/8/layout/default"/>
    <dgm:cxn modelId="{C3B831EA-F3CD-475E-A565-824582E2E14A}" type="presParOf" srcId="{68E45320-B625-4F86-A588-58D8FECF9061}" destId="{8D17FC50-17A7-4492-AF18-AB4B80D5B928}" srcOrd="1" destOrd="0" presId="urn:microsoft.com/office/officeart/2005/8/layout/default"/>
    <dgm:cxn modelId="{97C77EFB-2E4D-48C4-AE90-A38CEF829295}" type="presParOf" srcId="{68E45320-B625-4F86-A588-58D8FECF9061}" destId="{1467723D-483B-4B91-B5BD-C84160A888D3}" srcOrd="2" destOrd="0" presId="urn:microsoft.com/office/officeart/2005/8/layout/default"/>
    <dgm:cxn modelId="{6A695243-42E7-4AD4-9ECC-A9DDA9F567D8}" type="presParOf" srcId="{68E45320-B625-4F86-A588-58D8FECF9061}" destId="{621C7388-564C-4371-AAFB-1F65491D7D83}" srcOrd="3" destOrd="0" presId="urn:microsoft.com/office/officeart/2005/8/layout/default"/>
    <dgm:cxn modelId="{0E999E6A-6138-4068-8677-74C9478A292E}" type="presParOf" srcId="{68E45320-B625-4F86-A588-58D8FECF9061}" destId="{B11A8B9D-712C-43A9-B8D4-EA7A27549819}" srcOrd="4" destOrd="0" presId="urn:microsoft.com/office/officeart/2005/8/layout/default"/>
    <dgm:cxn modelId="{DD8A09C8-68D5-4F88-BB2A-3322A81A7EFC}" type="presParOf" srcId="{68E45320-B625-4F86-A588-58D8FECF9061}" destId="{471CCC9A-7D31-456D-A357-B6780A5AEBF7}" srcOrd="5" destOrd="0" presId="urn:microsoft.com/office/officeart/2005/8/layout/default"/>
    <dgm:cxn modelId="{20420ECA-48C2-4E1A-9898-50C6821EE7E3}" type="presParOf" srcId="{68E45320-B625-4F86-A588-58D8FECF9061}" destId="{44BBE6AD-98FB-449A-83B4-27F36A477AC8}" srcOrd="6" destOrd="0" presId="urn:microsoft.com/office/officeart/2005/8/layout/default"/>
    <dgm:cxn modelId="{ECCA67F5-D7B4-4673-A4BD-7A08D13DFE40}" type="presParOf" srcId="{68E45320-B625-4F86-A588-58D8FECF9061}" destId="{C1EE7C31-86FD-40C3-BD45-88E478FBE669}" srcOrd="7" destOrd="0" presId="urn:microsoft.com/office/officeart/2005/8/layout/default"/>
    <dgm:cxn modelId="{7265ED93-EDEB-4492-BA61-DC3853B0C6BB}" type="presParOf" srcId="{68E45320-B625-4F86-A588-58D8FECF9061}" destId="{655D7C01-EC15-4ECE-B20C-32DF7C99748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77F4C-C2E5-4076-848B-1891DD87B865}">
      <dsp:nvSpPr>
        <dsp:cNvPr id="0" name=""/>
        <dsp:cNvSpPr/>
      </dsp:nvSpPr>
      <dsp:spPr>
        <a:xfrm>
          <a:off x="0" y="164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1B3AD7-C06F-40F6-A343-4DAAC8BFBCCC}">
      <dsp:nvSpPr>
        <dsp:cNvPr id="0" name=""/>
        <dsp:cNvSpPr/>
      </dsp:nvSpPr>
      <dsp:spPr>
        <a:xfrm>
          <a:off x="0" y="1643"/>
          <a:ext cx="10515600" cy="82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Gambling is staking money, or something of value, on the outcome of something involving chance </a:t>
          </a:r>
          <a:r>
            <a:rPr lang="en-GB" sz="2100" b="0" kern="1200" dirty="0"/>
            <a:t>(</a:t>
          </a:r>
          <a:r>
            <a:rPr lang="en-GB" sz="2100" b="0" kern="1200" dirty="0" err="1"/>
            <a:t>Lostutter</a:t>
          </a:r>
          <a:r>
            <a:rPr lang="en-GB" sz="2100" b="0" kern="1200" dirty="0"/>
            <a:t>, et al., 2013).</a:t>
          </a:r>
          <a:endParaRPr lang="en-US" sz="2100" kern="1200" dirty="0"/>
        </a:p>
      </dsp:txBody>
      <dsp:txXfrm>
        <a:off x="0" y="1643"/>
        <a:ext cx="10515600" cy="825336"/>
      </dsp:txXfrm>
    </dsp:sp>
    <dsp:sp modelId="{616BB25B-49FB-4A2F-A020-89213E9FD568}">
      <dsp:nvSpPr>
        <dsp:cNvPr id="0" name=""/>
        <dsp:cNvSpPr/>
      </dsp:nvSpPr>
      <dsp:spPr>
        <a:xfrm>
          <a:off x="0" y="82698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94F4FA-B4AC-446A-B786-F3154632B267}">
      <dsp:nvSpPr>
        <dsp:cNvPr id="0" name=""/>
        <dsp:cNvSpPr/>
      </dsp:nvSpPr>
      <dsp:spPr>
        <a:xfrm>
          <a:off x="0" y="826980"/>
          <a:ext cx="2103120" cy="352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It can include the following:</a:t>
          </a:r>
          <a:endParaRPr lang="en-US" sz="2100" kern="1200" dirty="0"/>
        </a:p>
      </dsp:txBody>
      <dsp:txXfrm>
        <a:off x="0" y="826980"/>
        <a:ext cx="2103120" cy="3522714"/>
      </dsp:txXfrm>
    </dsp:sp>
    <dsp:sp modelId="{A8337752-8611-4AA3-8913-599B5B887A7A}">
      <dsp:nvSpPr>
        <dsp:cNvPr id="0" name=""/>
        <dsp:cNvSpPr/>
      </dsp:nvSpPr>
      <dsp:spPr>
        <a:xfrm>
          <a:off x="2260854" y="854716"/>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Arcades</a:t>
          </a:r>
          <a:endParaRPr lang="en-US" sz="2100" kern="1200" dirty="0"/>
        </a:p>
      </dsp:txBody>
      <dsp:txXfrm>
        <a:off x="2260854" y="854716"/>
        <a:ext cx="8254746" cy="554724"/>
      </dsp:txXfrm>
    </dsp:sp>
    <dsp:sp modelId="{EC02B1F0-E3B3-4E15-9609-19AA656D099D}">
      <dsp:nvSpPr>
        <dsp:cNvPr id="0" name=""/>
        <dsp:cNvSpPr/>
      </dsp:nvSpPr>
      <dsp:spPr>
        <a:xfrm>
          <a:off x="2103120" y="1409440"/>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B91EB4-6E9C-4249-BAA9-F115D12A9488}">
      <dsp:nvSpPr>
        <dsp:cNvPr id="0" name=""/>
        <dsp:cNvSpPr/>
      </dsp:nvSpPr>
      <dsp:spPr>
        <a:xfrm>
          <a:off x="2260854" y="1437176"/>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Betting (online, at an event or in a high street bookmakers)</a:t>
          </a:r>
          <a:endParaRPr lang="en-US" sz="2100" kern="1200" dirty="0"/>
        </a:p>
      </dsp:txBody>
      <dsp:txXfrm>
        <a:off x="2260854" y="1437176"/>
        <a:ext cx="8254746" cy="554724"/>
      </dsp:txXfrm>
    </dsp:sp>
    <dsp:sp modelId="{1BE58D36-63C4-4D19-9014-18C632145F62}">
      <dsp:nvSpPr>
        <dsp:cNvPr id="0" name=""/>
        <dsp:cNvSpPr/>
      </dsp:nvSpPr>
      <dsp:spPr>
        <a:xfrm>
          <a:off x="2103120" y="199190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A1E661-9E5D-4021-ADB2-565A046AFBBD}">
      <dsp:nvSpPr>
        <dsp:cNvPr id="0" name=""/>
        <dsp:cNvSpPr/>
      </dsp:nvSpPr>
      <dsp:spPr>
        <a:xfrm>
          <a:off x="2260854" y="2019637"/>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Bingo (online or in a bingo hall)</a:t>
          </a:r>
          <a:endParaRPr lang="en-US" sz="2100" kern="1200" dirty="0"/>
        </a:p>
      </dsp:txBody>
      <dsp:txXfrm>
        <a:off x="2260854" y="2019637"/>
        <a:ext cx="8254746" cy="554724"/>
      </dsp:txXfrm>
    </dsp:sp>
    <dsp:sp modelId="{EE07B7FA-6635-46DD-8814-94C9FACCFB5E}">
      <dsp:nvSpPr>
        <dsp:cNvPr id="0" name=""/>
        <dsp:cNvSpPr/>
      </dsp:nvSpPr>
      <dsp:spPr>
        <a:xfrm>
          <a:off x="2103120" y="257436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685E56-D2BA-42B9-BF56-5494E5C48485}">
      <dsp:nvSpPr>
        <dsp:cNvPr id="0" name=""/>
        <dsp:cNvSpPr/>
      </dsp:nvSpPr>
      <dsp:spPr>
        <a:xfrm>
          <a:off x="2260854" y="2602097"/>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Casino (online or in a casino)</a:t>
          </a:r>
          <a:endParaRPr lang="en-US" sz="2100" kern="1200" dirty="0"/>
        </a:p>
      </dsp:txBody>
      <dsp:txXfrm>
        <a:off x="2260854" y="2602097"/>
        <a:ext cx="8254746" cy="554724"/>
      </dsp:txXfrm>
    </dsp:sp>
    <dsp:sp modelId="{FAE69ED9-1C4B-4259-A3FB-634A8E4DB790}">
      <dsp:nvSpPr>
        <dsp:cNvPr id="0" name=""/>
        <dsp:cNvSpPr/>
      </dsp:nvSpPr>
      <dsp:spPr>
        <a:xfrm>
          <a:off x="2103120" y="3156822"/>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E207B2-7D74-4203-AF31-67C9152F82C2}">
      <dsp:nvSpPr>
        <dsp:cNvPr id="0" name=""/>
        <dsp:cNvSpPr/>
      </dsp:nvSpPr>
      <dsp:spPr>
        <a:xfrm>
          <a:off x="2260854" y="3184558"/>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Lotteries (raffles, </a:t>
          </a:r>
          <a:r>
            <a:rPr lang="en-GB" sz="2100" kern="1200" dirty="0" err="1"/>
            <a:t>tombolas</a:t>
          </a:r>
          <a:r>
            <a:rPr lang="en-GB" sz="2100" kern="1200" dirty="0"/>
            <a:t>, sweepstakes etc)</a:t>
          </a:r>
          <a:endParaRPr lang="en-US" sz="2100" kern="1200" dirty="0"/>
        </a:p>
      </dsp:txBody>
      <dsp:txXfrm>
        <a:off x="2260854" y="3184558"/>
        <a:ext cx="8254746" cy="554724"/>
      </dsp:txXfrm>
    </dsp:sp>
    <dsp:sp modelId="{9958FF26-A83B-4848-A28C-47C01EC1A75E}">
      <dsp:nvSpPr>
        <dsp:cNvPr id="0" name=""/>
        <dsp:cNvSpPr/>
      </dsp:nvSpPr>
      <dsp:spPr>
        <a:xfrm>
          <a:off x="2103120" y="3739282"/>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BAE44F-BCFE-4640-9D29-96854A686815}">
      <dsp:nvSpPr>
        <dsp:cNvPr id="0" name=""/>
        <dsp:cNvSpPr/>
      </dsp:nvSpPr>
      <dsp:spPr>
        <a:xfrm>
          <a:off x="2260854" y="3767018"/>
          <a:ext cx="8254746" cy="5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Gaming machines (fruit machines, fixed odds betting terminals)</a:t>
          </a:r>
          <a:endParaRPr lang="en-US" sz="2100" kern="1200" dirty="0"/>
        </a:p>
      </dsp:txBody>
      <dsp:txXfrm>
        <a:off x="2260854" y="3767018"/>
        <a:ext cx="8254746" cy="554724"/>
      </dsp:txXfrm>
    </dsp:sp>
    <dsp:sp modelId="{3554BBC6-74F6-4ACB-9620-42BD662E88C0}">
      <dsp:nvSpPr>
        <dsp:cNvPr id="0" name=""/>
        <dsp:cNvSpPr/>
      </dsp:nvSpPr>
      <dsp:spPr>
        <a:xfrm>
          <a:off x="2103120" y="432174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47E5F-BAA3-43E3-AAC9-7D41C606A840}">
      <dsp:nvSpPr>
        <dsp:cNvPr id="0" name=""/>
        <dsp:cNvSpPr/>
      </dsp:nvSpPr>
      <dsp:spPr>
        <a:xfrm>
          <a:off x="-4917790"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CB7A13-642C-4CFB-A16A-AB2BEE12F8B2}">
      <dsp:nvSpPr>
        <dsp:cNvPr id="0" name=""/>
        <dsp:cNvSpPr/>
      </dsp:nvSpPr>
      <dsp:spPr>
        <a:xfrm>
          <a:off x="305246" y="197811"/>
          <a:ext cx="10152263"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Conduct a health needs assessment</a:t>
          </a:r>
        </a:p>
      </dsp:txBody>
      <dsp:txXfrm>
        <a:off x="305246" y="197811"/>
        <a:ext cx="10152263" cy="395449"/>
      </dsp:txXfrm>
    </dsp:sp>
    <dsp:sp modelId="{77DA57A6-1EFB-4119-BE4F-407C0282F814}">
      <dsp:nvSpPr>
        <dsp:cNvPr id="0" name=""/>
        <dsp:cNvSpPr/>
      </dsp:nvSpPr>
      <dsp:spPr>
        <a:xfrm>
          <a:off x="58090" y="148380"/>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E1EF88-6CA7-4D10-B02E-AB6CA7B36E2F}">
      <dsp:nvSpPr>
        <dsp:cNvPr id="0" name=""/>
        <dsp:cNvSpPr/>
      </dsp:nvSpPr>
      <dsp:spPr>
        <a:xfrm>
          <a:off x="721440" y="791334"/>
          <a:ext cx="9794148"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Collaborate with colleagues across your local authority</a:t>
          </a:r>
        </a:p>
      </dsp:txBody>
      <dsp:txXfrm>
        <a:off x="721440" y="791334"/>
        <a:ext cx="9794148" cy="395449"/>
      </dsp:txXfrm>
    </dsp:sp>
    <dsp:sp modelId="{465211A6-F336-43C8-8CA3-A0EDE15D9E0B}">
      <dsp:nvSpPr>
        <dsp:cNvPr id="0" name=""/>
        <dsp:cNvSpPr/>
      </dsp:nvSpPr>
      <dsp:spPr>
        <a:xfrm>
          <a:off x="416205" y="741903"/>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B8891-9F86-48CF-8291-538379F18E36}">
      <dsp:nvSpPr>
        <dsp:cNvPr id="0" name=""/>
        <dsp:cNvSpPr/>
      </dsp:nvSpPr>
      <dsp:spPr>
        <a:xfrm>
          <a:off x="859606" y="1384421"/>
          <a:ext cx="9597902"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Update your website to signpost clearly to gambling harms support services</a:t>
          </a:r>
        </a:p>
      </dsp:txBody>
      <dsp:txXfrm>
        <a:off x="859606" y="1384421"/>
        <a:ext cx="9597902" cy="395449"/>
      </dsp:txXfrm>
    </dsp:sp>
    <dsp:sp modelId="{4FD69E53-25C0-47A0-9E0B-213D2013B91A}">
      <dsp:nvSpPr>
        <dsp:cNvPr id="0" name=""/>
        <dsp:cNvSpPr/>
      </dsp:nvSpPr>
      <dsp:spPr>
        <a:xfrm>
          <a:off x="612450" y="1334990"/>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968284-B727-4F96-9733-F43809AAAFA1}">
      <dsp:nvSpPr>
        <dsp:cNvPr id="0" name=""/>
        <dsp:cNvSpPr/>
      </dsp:nvSpPr>
      <dsp:spPr>
        <a:xfrm>
          <a:off x="922266" y="1977944"/>
          <a:ext cx="9535243"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Create a steering group for gambling harms in your local authority</a:t>
          </a:r>
        </a:p>
      </dsp:txBody>
      <dsp:txXfrm>
        <a:off x="922266" y="1977944"/>
        <a:ext cx="9535243" cy="395449"/>
      </dsp:txXfrm>
    </dsp:sp>
    <dsp:sp modelId="{FB08B6A7-B563-4F1C-8159-435BC6750F58}">
      <dsp:nvSpPr>
        <dsp:cNvPr id="0" name=""/>
        <dsp:cNvSpPr/>
      </dsp:nvSpPr>
      <dsp:spPr>
        <a:xfrm>
          <a:off x="675110" y="1928513"/>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D5AACF-27A7-48EB-B40D-C94EE8339093}">
      <dsp:nvSpPr>
        <dsp:cNvPr id="0" name=""/>
        <dsp:cNvSpPr/>
      </dsp:nvSpPr>
      <dsp:spPr>
        <a:xfrm>
          <a:off x="859606" y="2571466"/>
          <a:ext cx="9597902"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Build your Action Plan</a:t>
          </a:r>
        </a:p>
      </dsp:txBody>
      <dsp:txXfrm>
        <a:off x="859606" y="2571466"/>
        <a:ext cx="9597902" cy="395449"/>
      </dsp:txXfrm>
    </dsp:sp>
    <dsp:sp modelId="{002B64A8-3F43-4D65-86AB-11046BB982C4}">
      <dsp:nvSpPr>
        <dsp:cNvPr id="0" name=""/>
        <dsp:cNvSpPr/>
      </dsp:nvSpPr>
      <dsp:spPr>
        <a:xfrm>
          <a:off x="612450" y="2522035"/>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43AD48-82BA-4AE6-8468-9DCD995DBFE6}">
      <dsp:nvSpPr>
        <dsp:cNvPr id="0" name=""/>
        <dsp:cNvSpPr/>
      </dsp:nvSpPr>
      <dsp:spPr>
        <a:xfrm>
          <a:off x="663361" y="3164554"/>
          <a:ext cx="9794148"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Engage with lived experience</a:t>
          </a:r>
        </a:p>
      </dsp:txBody>
      <dsp:txXfrm>
        <a:off x="663361" y="3164554"/>
        <a:ext cx="9794148" cy="395449"/>
      </dsp:txXfrm>
    </dsp:sp>
    <dsp:sp modelId="{F6F8C0C4-9471-409D-BCE8-203D093FEDE9}">
      <dsp:nvSpPr>
        <dsp:cNvPr id="0" name=""/>
        <dsp:cNvSpPr/>
      </dsp:nvSpPr>
      <dsp:spPr>
        <a:xfrm>
          <a:off x="416205" y="3115122"/>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4C6003-DA90-47E4-BCE1-D0B5141776FD}">
      <dsp:nvSpPr>
        <dsp:cNvPr id="0" name=""/>
        <dsp:cNvSpPr/>
      </dsp:nvSpPr>
      <dsp:spPr>
        <a:xfrm>
          <a:off x="305246" y="3758076"/>
          <a:ext cx="10152263" cy="3954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3340" rIns="53340" bIns="53340" numCol="1" spcCol="1270" anchor="ctr" anchorCtr="0">
          <a:noAutofit/>
        </a:bodyPr>
        <a:lstStyle/>
        <a:p>
          <a:pPr marL="0" lvl="0" indent="0" algn="l" defTabSz="933450">
            <a:lnSpc>
              <a:spcPct val="90000"/>
            </a:lnSpc>
            <a:spcBef>
              <a:spcPct val="0"/>
            </a:spcBef>
            <a:spcAft>
              <a:spcPct val="35000"/>
            </a:spcAft>
            <a:buNone/>
          </a:pPr>
          <a:r>
            <a:rPr lang="en-GB" sz="2100" kern="1200" dirty="0"/>
            <a:t>Attend the regional network</a:t>
          </a:r>
        </a:p>
      </dsp:txBody>
      <dsp:txXfrm>
        <a:off x="305246" y="3758076"/>
        <a:ext cx="10152263" cy="395449"/>
      </dsp:txXfrm>
    </dsp:sp>
    <dsp:sp modelId="{83FF9AC7-2133-4114-858E-72282FC0BA1B}">
      <dsp:nvSpPr>
        <dsp:cNvPr id="0" name=""/>
        <dsp:cNvSpPr/>
      </dsp:nvSpPr>
      <dsp:spPr>
        <a:xfrm>
          <a:off x="58090" y="3708645"/>
          <a:ext cx="494311" cy="49431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B4D50-84EA-494E-9B9D-F52CE85F2B1F}">
      <dsp:nvSpPr>
        <dsp:cNvPr id="0" name=""/>
        <dsp:cNvSpPr/>
      </dsp:nvSpPr>
      <dsp:spPr>
        <a:xfrm>
          <a:off x="3080" y="587032"/>
          <a:ext cx="2444055" cy="1466433"/>
        </a:xfrm>
        <a:prstGeom prst="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Gambling on another day to try and win back the money lost – chasing losses</a:t>
          </a:r>
        </a:p>
      </dsp:txBody>
      <dsp:txXfrm>
        <a:off x="3080" y="587032"/>
        <a:ext cx="2444055" cy="1466433"/>
      </dsp:txXfrm>
    </dsp:sp>
    <dsp:sp modelId="{D6DD5644-823A-4125-80D1-699E4C660448}">
      <dsp:nvSpPr>
        <dsp:cNvPr id="0" name=""/>
        <dsp:cNvSpPr/>
      </dsp:nvSpPr>
      <dsp:spPr>
        <a:xfrm>
          <a:off x="2691541" y="587032"/>
          <a:ext cx="2444055" cy="1466433"/>
        </a:xfrm>
        <a:prstGeom prst="rect">
          <a:avLst/>
        </a:prstGeom>
        <a:solidFill>
          <a:schemeClr val="accent1">
            <a:alpha val="90000"/>
            <a:hueOff val="0"/>
            <a:satOff val="0"/>
            <a:lumOff val="0"/>
            <a:alphaOff val="-5714"/>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Lying to conceal the extent and amount gambled</a:t>
          </a:r>
          <a:endParaRPr lang="en-GB" sz="1900" kern="1200" dirty="0"/>
        </a:p>
      </dsp:txBody>
      <dsp:txXfrm>
        <a:off x="2691541" y="587032"/>
        <a:ext cx="2444055" cy="1466433"/>
      </dsp:txXfrm>
    </dsp:sp>
    <dsp:sp modelId="{DD47B99A-9B84-4C81-872B-D77C7383BAD3}">
      <dsp:nvSpPr>
        <dsp:cNvPr id="0" name=""/>
        <dsp:cNvSpPr/>
      </dsp:nvSpPr>
      <dsp:spPr>
        <a:xfrm>
          <a:off x="5380002" y="587032"/>
          <a:ext cx="2444055" cy="1466433"/>
        </a:xfrm>
        <a:prstGeom prst="rect">
          <a:avLst/>
        </a:prstGeom>
        <a:solidFill>
          <a:schemeClr val="accent1">
            <a:alpha val="90000"/>
            <a:hueOff val="0"/>
            <a:satOff val="0"/>
            <a:lumOff val="0"/>
            <a:alphaOff val="-11429"/>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Feelings of guilt and gambling when feeling distressed</a:t>
          </a:r>
          <a:endParaRPr lang="en-GB" sz="1900" kern="1200" dirty="0"/>
        </a:p>
      </dsp:txBody>
      <dsp:txXfrm>
        <a:off x="5380002" y="587032"/>
        <a:ext cx="2444055" cy="1466433"/>
      </dsp:txXfrm>
    </dsp:sp>
    <dsp:sp modelId="{82A4A38E-EB7E-44D0-BA2B-4EB618D5F931}">
      <dsp:nvSpPr>
        <dsp:cNvPr id="0" name=""/>
        <dsp:cNvSpPr/>
      </dsp:nvSpPr>
      <dsp:spPr>
        <a:xfrm>
          <a:off x="8068463" y="587032"/>
          <a:ext cx="2444055" cy="1466433"/>
        </a:xfrm>
        <a:prstGeom prst="rect">
          <a:avLst/>
        </a:prstGeom>
        <a:solidFill>
          <a:schemeClr val="accent1">
            <a:alpha val="90000"/>
            <a:hueOff val="0"/>
            <a:satOff val="0"/>
            <a:lumOff val="0"/>
            <a:alphaOff val="-17143"/>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Gambling more than one can afford to lose</a:t>
          </a:r>
          <a:endParaRPr lang="en-GB" sz="1900" kern="1200" dirty="0"/>
        </a:p>
      </dsp:txBody>
      <dsp:txXfrm>
        <a:off x="8068463" y="587032"/>
        <a:ext cx="2444055" cy="1466433"/>
      </dsp:txXfrm>
    </dsp:sp>
    <dsp:sp modelId="{CC02220D-4E70-4888-B2DB-10D81D38E30F}">
      <dsp:nvSpPr>
        <dsp:cNvPr id="0" name=""/>
        <dsp:cNvSpPr/>
      </dsp:nvSpPr>
      <dsp:spPr>
        <a:xfrm>
          <a:off x="3080" y="2297871"/>
          <a:ext cx="2444055" cy="1466433"/>
        </a:xfrm>
        <a:prstGeom prst="rect">
          <a:avLst/>
        </a:prstGeom>
        <a:solidFill>
          <a:schemeClr val="accent1">
            <a:alpha val="90000"/>
            <a:hueOff val="0"/>
            <a:satOff val="0"/>
            <a:lumOff val="0"/>
            <a:alphaOff val="-22857"/>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Gambling with large amounts of money to get the same feeling of excitement</a:t>
          </a:r>
          <a:endParaRPr lang="en-GB" sz="1900" kern="1200" dirty="0"/>
        </a:p>
      </dsp:txBody>
      <dsp:txXfrm>
        <a:off x="3080" y="2297871"/>
        <a:ext cx="2444055" cy="1466433"/>
      </dsp:txXfrm>
    </dsp:sp>
    <dsp:sp modelId="{0077B2C1-DE2E-478D-B584-A19541513323}">
      <dsp:nvSpPr>
        <dsp:cNvPr id="0" name=""/>
        <dsp:cNvSpPr/>
      </dsp:nvSpPr>
      <dsp:spPr>
        <a:xfrm>
          <a:off x="2691541" y="2297871"/>
          <a:ext cx="2444055" cy="1466433"/>
        </a:xfrm>
        <a:prstGeom prst="rect">
          <a:avLst/>
        </a:prstGeom>
        <a:solidFill>
          <a:schemeClr val="accent1">
            <a:alpha val="90000"/>
            <a:hueOff val="0"/>
            <a:satOff val="0"/>
            <a:lumOff val="0"/>
            <a:alphaOff val="-28571"/>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Borrowing money to gamble</a:t>
          </a:r>
          <a:endParaRPr lang="en-GB" sz="1900" kern="1200" dirty="0"/>
        </a:p>
      </dsp:txBody>
      <dsp:txXfrm>
        <a:off x="2691541" y="2297871"/>
        <a:ext cx="2444055" cy="1466433"/>
      </dsp:txXfrm>
    </dsp:sp>
    <dsp:sp modelId="{3EC67404-6287-4517-BC60-AFAD828C8B54}">
      <dsp:nvSpPr>
        <dsp:cNvPr id="0" name=""/>
        <dsp:cNvSpPr/>
      </dsp:nvSpPr>
      <dsp:spPr>
        <a:xfrm>
          <a:off x="5380002" y="2297871"/>
          <a:ext cx="2444055" cy="1466433"/>
        </a:xfrm>
        <a:prstGeom prst="rect">
          <a:avLst/>
        </a:prstGeom>
        <a:solidFill>
          <a:schemeClr val="accent1">
            <a:alpha val="90000"/>
            <a:hueOff val="0"/>
            <a:satOff val="0"/>
            <a:lumOff val="0"/>
            <a:alphaOff val="-34286"/>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Repeated unsuccessful attempts to cut back or stop gambling</a:t>
          </a:r>
          <a:endParaRPr lang="en-GB" sz="1900" kern="1200" dirty="0"/>
        </a:p>
      </dsp:txBody>
      <dsp:txXfrm>
        <a:off x="5380002" y="2297871"/>
        <a:ext cx="2444055" cy="1466433"/>
      </dsp:txXfrm>
    </dsp:sp>
    <dsp:sp modelId="{A71A7CA6-AD26-4494-967D-B3DEF30E9031}">
      <dsp:nvSpPr>
        <dsp:cNvPr id="0" name=""/>
        <dsp:cNvSpPr/>
      </dsp:nvSpPr>
      <dsp:spPr>
        <a:xfrm>
          <a:off x="8068463" y="2297871"/>
          <a:ext cx="2444055" cy="1466433"/>
        </a:xfrm>
        <a:prstGeom prst="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Feelings of anger when losing money through gambling</a:t>
          </a:r>
          <a:endParaRPr lang="en-GB" sz="1900" kern="1200" dirty="0"/>
        </a:p>
      </dsp:txBody>
      <dsp:txXfrm>
        <a:off x="8068463" y="2297871"/>
        <a:ext cx="2444055" cy="14664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B6AA8-B6D8-485B-8594-D15D7CA459C1}">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942C588-FE0F-45A5-AE3A-1813C6F00A79}">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Gambling harms are any negative consequence or side effect experienced as a result of gambling. </a:t>
          </a:r>
        </a:p>
        <a:p>
          <a:pPr marL="0" lvl="0" indent="0" algn="ctr" defTabSz="933450">
            <a:lnSpc>
              <a:spcPct val="90000"/>
            </a:lnSpc>
            <a:spcBef>
              <a:spcPct val="0"/>
            </a:spcBef>
            <a:spcAft>
              <a:spcPct val="35000"/>
            </a:spcAft>
            <a:buNone/>
          </a:pPr>
          <a:endParaRPr lang="en-GB" sz="2100" kern="1200" dirty="0"/>
        </a:p>
        <a:p>
          <a:pPr marL="0" lvl="0" indent="0" algn="ctr" defTabSz="933450">
            <a:lnSpc>
              <a:spcPct val="90000"/>
            </a:lnSpc>
            <a:spcBef>
              <a:spcPct val="0"/>
            </a:spcBef>
            <a:spcAft>
              <a:spcPct val="35000"/>
            </a:spcAft>
            <a:buNone/>
          </a:pPr>
          <a:r>
            <a:rPr lang="en-GB" sz="2100" kern="1200" dirty="0"/>
            <a:t>(Greater Manchester Combined Authority, 2022)</a:t>
          </a:r>
          <a:endParaRPr lang="en-US" sz="2100" kern="1200" dirty="0"/>
        </a:p>
      </dsp:txBody>
      <dsp:txXfrm>
        <a:off x="585701" y="1066737"/>
        <a:ext cx="4337991" cy="2693452"/>
      </dsp:txXfrm>
    </dsp:sp>
    <dsp:sp modelId="{0E25EB16-FFAF-4A74-965D-10655F671B1D}">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7E6EC7B-4A25-4703-A86B-68AC9B106693}">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t>Gambling related harms are not only felt by the person who gambles but also affected others such as family and friends.</a:t>
          </a:r>
          <a:endParaRPr lang="en-US" sz="2100" kern="1200" dirty="0"/>
        </a:p>
      </dsp:txBody>
      <dsp:txXfrm>
        <a:off x="6092527" y="1066737"/>
        <a:ext cx="4337991" cy="2693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3F4ED-EA26-44D7-B4DD-E78599D8837A}">
      <dsp:nvSpPr>
        <dsp:cNvPr id="0" name=""/>
        <dsp:cNvSpPr/>
      </dsp:nvSpPr>
      <dsp:spPr>
        <a:xfrm>
          <a:off x="2251" y="676078"/>
          <a:ext cx="2258631" cy="903452"/>
        </a:xfrm>
        <a:prstGeom prst="homePlat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en-GB" sz="1600" kern="1200" dirty="0"/>
            <a:t>Non-risk gambling</a:t>
          </a:r>
        </a:p>
      </dsp:txBody>
      <dsp:txXfrm>
        <a:off x="2251" y="676078"/>
        <a:ext cx="2032768" cy="903452"/>
      </dsp:txXfrm>
    </dsp:sp>
    <dsp:sp modelId="{30E84B93-A668-4E40-920D-0B11732158B8}">
      <dsp:nvSpPr>
        <dsp:cNvPr id="0" name=""/>
        <dsp:cNvSpPr/>
      </dsp:nvSpPr>
      <dsp:spPr>
        <a:xfrm>
          <a:off x="1809156" y="676078"/>
          <a:ext cx="2258631" cy="903452"/>
        </a:xfrm>
        <a:prstGeom prst="chevron">
          <a:avLst/>
        </a:prstGeom>
        <a:solidFill>
          <a:schemeClr val="accent1">
            <a:shade val="50000"/>
            <a:hueOff val="-191103"/>
            <a:satOff val="-9110"/>
            <a:lumOff val="222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GB" sz="1600" kern="1200" dirty="0"/>
            <a:t>Low-risk gambling behaviour</a:t>
          </a:r>
        </a:p>
      </dsp:txBody>
      <dsp:txXfrm>
        <a:off x="2260882" y="676078"/>
        <a:ext cx="1355179" cy="903452"/>
      </dsp:txXfrm>
    </dsp:sp>
    <dsp:sp modelId="{C1A804E0-8EF8-48DF-B693-FB830FA832D6}">
      <dsp:nvSpPr>
        <dsp:cNvPr id="0" name=""/>
        <dsp:cNvSpPr/>
      </dsp:nvSpPr>
      <dsp:spPr>
        <a:xfrm>
          <a:off x="3616061" y="676078"/>
          <a:ext cx="2258631" cy="903452"/>
        </a:xfrm>
        <a:prstGeom prst="chevron">
          <a:avLst/>
        </a:prstGeom>
        <a:solidFill>
          <a:schemeClr val="accent1">
            <a:shade val="50000"/>
            <a:hueOff val="-382205"/>
            <a:satOff val="-18221"/>
            <a:lumOff val="445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GB" sz="1600" kern="1200" dirty="0"/>
            <a:t>Moderate-risk gambling behaviour</a:t>
          </a:r>
        </a:p>
      </dsp:txBody>
      <dsp:txXfrm>
        <a:off x="4067787" y="676078"/>
        <a:ext cx="1355179" cy="903452"/>
      </dsp:txXfrm>
    </dsp:sp>
    <dsp:sp modelId="{89360D64-16B0-4F2D-AA39-311860B08274}">
      <dsp:nvSpPr>
        <dsp:cNvPr id="0" name=""/>
        <dsp:cNvSpPr/>
      </dsp:nvSpPr>
      <dsp:spPr>
        <a:xfrm>
          <a:off x="5422967" y="676078"/>
          <a:ext cx="2258631" cy="903452"/>
        </a:xfrm>
        <a:prstGeom prst="chevron">
          <a:avLst/>
        </a:prstGeom>
        <a:solidFill>
          <a:schemeClr val="accent1">
            <a:shade val="50000"/>
            <a:hueOff val="-191103"/>
            <a:satOff val="-9110"/>
            <a:lumOff val="222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GB" sz="1600" kern="1200" dirty="0"/>
            <a:t>Problem &amp; pathological gambling</a:t>
          </a:r>
        </a:p>
      </dsp:txBody>
      <dsp:txXfrm>
        <a:off x="5874693" y="676078"/>
        <a:ext cx="1355179" cy="903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9ABEB-FC76-4F8D-B9C2-9A033B4B52C2}">
      <dsp:nvSpPr>
        <dsp:cNvPr id="0" name=""/>
        <dsp:cNvSpPr/>
      </dsp:nvSpPr>
      <dsp:spPr>
        <a:xfrm>
          <a:off x="0" y="0"/>
          <a:ext cx="8938260" cy="1305401"/>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There is an established link between </a:t>
          </a:r>
          <a:r>
            <a:rPr lang="en-GB" sz="1800" kern="1200"/>
            <a:t>gambling addiction </a:t>
          </a:r>
          <a:r>
            <a:rPr lang="en-GB" sz="1800" kern="1200" dirty="0"/>
            <a:t>and suicide attempts and ideation.</a:t>
          </a:r>
          <a:endParaRPr lang="en-US" sz="1800" kern="1200" dirty="0"/>
        </a:p>
      </dsp:txBody>
      <dsp:txXfrm>
        <a:off x="38234" y="38234"/>
        <a:ext cx="7529629" cy="1228933"/>
      </dsp:txXfrm>
    </dsp:sp>
    <dsp:sp modelId="{39A26C0E-B2EF-435C-8CA9-798FB62A85F1}">
      <dsp:nvSpPr>
        <dsp:cNvPr id="0" name=""/>
        <dsp:cNvSpPr/>
      </dsp:nvSpPr>
      <dsp:spPr>
        <a:xfrm>
          <a:off x="788669" y="1522968"/>
          <a:ext cx="8938260" cy="1305401"/>
        </a:xfrm>
        <a:prstGeom prst="roundRect">
          <a:avLst>
            <a:gd name="adj" fmla="val 10000"/>
          </a:avLst>
        </a:prstGeom>
        <a:solidFill>
          <a:schemeClr val="accent1">
            <a:shade val="80000"/>
            <a:hueOff val="-165790"/>
            <a:satOff val="-7526"/>
            <a:lumOff val="141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It is estimated that between </a:t>
          </a:r>
          <a:r>
            <a:rPr lang="en-GB" sz="1800" b="1" kern="1200" dirty="0"/>
            <a:t>240 and 700 people take their own life every year in England related to gambling</a:t>
          </a:r>
          <a:r>
            <a:rPr lang="en-GB" sz="1800" kern="1200" dirty="0"/>
            <a:t>. (PHE,2021) It is likely that gambling related harms will have been one of many factors contributing to death by suicide.</a:t>
          </a:r>
          <a:endParaRPr lang="en-US" sz="1800" kern="1200" dirty="0"/>
        </a:p>
      </dsp:txBody>
      <dsp:txXfrm>
        <a:off x="826903" y="1561202"/>
        <a:ext cx="7224611" cy="1228933"/>
      </dsp:txXfrm>
    </dsp:sp>
    <dsp:sp modelId="{6C4C160F-E64D-4961-BC65-1DF1542C245C}">
      <dsp:nvSpPr>
        <dsp:cNvPr id="0" name=""/>
        <dsp:cNvSpPr/>
      </dsp:nvSpPr>
      <dsp:spPr>
        <a:xfrm>
          <a:off x="1577339" y="3045936"/>
          <a:ext cx="8938260" cy="1305401"/>
        </a:xfrm>
        <a:prstGeom prst="roundRect">
          <a:avLst>
            <a:gd name="adj" fmla="val 10000"/>
          </a:avLst>
        </a:prstGeom>
        <a:solidFill>
          <a:schemeClr val="accent1">
            <a:shade val="80000"/>
            <a:hueOff val="-331580"/>
            <a:satOff val="-15052"/>
            <a:lumOff val="282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Studies of young people show people (aged 16 and 24) who have experienced gambling addiction found men were 9x and women 5x more likely to attempt suicide than those who have not experienced any problems with their gambling </a:t>
          </a:r>
          <a:r>
            <a:rPr lang="en-GB" sz="1800" b="0" kern="1200" dirty="0"/>
            <a:t>(Wardle &amp; McManus, 2021)</a:t>
          </a:r>
          <a:r>
            <a:rPr lang="en-GB" sz="1800" kern="1200" dirty="0"/>
            <a:t>. </a:t>
          </a:r>
          <a:endParaRPr lang="en-US" sz="1800" kern="1200" dirty="0"/>
        </a:p>
      </dsp:txBody>
      <dsp:txXfrm>
        <a:off x="1615573" y="3084170"/>
        <a:ext cx="7224611" cy="1228933"/>
      </dsp:txXfrm>
    </dsp:sp>
    <dsp:sp modelId="{37520602-E0D7-400A-86A1-149959B8351C}">
      <dsp:nvSpPr>
        <dsp:cNvPr id="0" name=""/>
        <dsp:cNvSpPr/>
      </dsp:nvSpPr>
      <dsp:spPr>
        <a:xfrm>
          <a:off x="8089749" y="989929"/>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80664" y="989929"/>
        <a:ext cx="466680" cy="638504"/>
      </dsp:txXfrm>
    </dsp:sp>
    <dsp:sp modelId="{CBF1A28E-2849-4F0F-9956-38A83CABDF6D}">
      <dsp:nvSpPr>
        <dsp:cNvPr id="0" name=""/>
        <dsp:cNvSpPr/>
      </dsp:nvSpPr>
      <dsp:spPr>
        <a:xfrm>
          <a:off x="8878419" y="2504195"/>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069334" y="2504195"/>
        <a:ext cx="466680" cy="6385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8F388-4030-4DCE-8CEE-0080444480E4}">
      <dsp:nvSpPr>
        <dsp:cNvPr id="0" name=""/>
        <dsp:cNvSpPr/>
      </dsp:nvSpPr>
      <dsp:spPr>
        <a:xfrm>
          <a:off x="0" y="381473"/>
          <a:ext cx="10515600" cy="1756755"/>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Gambling at harmful levels has been linked to threatening behaviour, damage to property, fraud and theft. </a:t>
          </a:r>
          <a:endParaRPr lang="en-US" sz="2600" kern="1200" dirty="0"/>
        </a:p>
      </dsp:txBody>
      <dsp:txXfrm>
        <a:off x="85758" y="467231"/>
        <a:ext cx="10344084" cy="1585239"/>
      </dsp:txXfrm>
    </dsp:sp>
    <dsp:sp modelId="{478B6E0C-451D-4170-B1F3-5A2685664589}">
      <dsp:nvSpPr>
        <dsp:cNvPr id="0" name=""/>
        <dsp:cNvSpPr/>
      </dsp:nvSpPr>
      <dsp:spPr>
        <a:xfrm>
          <a:off x="0" y="2213109"/>
          <a:ext cx="10515600" cy="1756755"/>
        </a:xfrm>
        <a:prstGeom prst="roundRect">
          <a:avLst/>
        </a:prstGeom>
        <a:solidFill>
          <a:schemeClr val="accent1">
            <a:shade val="80000"/>
            <a:hueOff val="-331580"/>
            <a:satOff val="-15052"/>
            <a:lumOff val="282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Additionally, there is a strong association between gambling harms and people within the criminal justice system. Research indicates that 5.4% of male and 3% of female prisoners believing that their current sentence was linked to gambling </a:t>
          </a:r>
          <a:r>
            <a:rPr lang="en-GB" sz="2600" b="0" kern="1200" dirty="0"/>
            <a:t>(May-Chahal, et al., 2015)</a:t>
          </a:r>
          <a:r>
            <a:rPr lang="en-GB" sz="2600" kern="1200" dirty="0"/>
            <a:t>.</a:t>
          </a:r>
          <a:endParaRPr lang="en-US" sz="2600" kern="1200" dirty="0"/>
        </a:p>
      </dsp:txBody>
      <dsp:txXfrm>
        <a:off x="85758" y="2298867"/>
        <a:ext cx="10344084" cy="1585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0CDF1-9141-45C9-9D0A-740B9F048AC9}">
      <dsp:nvSpPr>
        <dsp:cNvPr id="0" name=""/>
        <dsp:cNvSpPr/>
      </dsp:nvSpPr>
      <dsp:spPr>
        <a:xfrm>
          <a:off x="0" y="0"/>
          <a:ext cx="7334250" cy="703516"/>
        </a:xfrm>
        <a:prstGeom prst="roundRect">
          <a:avLst>
            <a:gd name="adj" fmla="val 1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Shame and embarrassment</a:t>
          </a:r>
          <a:endParaRPr lang="en-US" sz="2100" kern="1200"/>
        </a:p>
      </dsp:txBody>
      <dsp:txXfrm>
        <a:off x="20605" y="20605"/>
        <a:ext cx="6492789" cy="662306"/>
      </dsp:txXfrm>
    </dsp:sp>
    <dsp:sp modelId="{D2593B1E-CBB1-4D51-BF13-A00FDD8DF5A1}">
      <dsp:nvSpPr>
        <dsp:cNvPr id="0" name=""/>
        <dsp:cNvSpPr/>
      </dsp:nvSpPr>
      <dsp:spPr>
        <a:xfrm>
          <a:off x="547687" y="801227"/>
          <a:ext cx="7334250" cy="703516"/>
        </a:xfrm>
        <a:prstGeom prst="roundRect">
          <a:avLst>
            <a:gd name="adj" fmla="val 10000"/>
          </a:avLst>
        </a:prstGeom>
        <a:gradFill rotWithShape="0">
          <a:gsLst>
            <a:gs pos="0">
              <a:schemeClr val="accent1">
                <a:shade val="50000"/>
                <a:hueOff val="-152882"/>
                <a:satOff val="-7288"/>
                <a:lumOff val="17809"/>
                <a:alphaOff val="0"/>
                <a:satMod val="103000"/>
                <a:lumMod val="102000"/>
                <a:tint val="94000"/>
              </a:schemeClr>
            </a:gs>
            <a:gs pos="50000">
              <a:schemeClr val="accent1">
                <a:shade val="50000"/>
                <a:hueOff val="-152882"/>
                <a:satOff val="-7288"/>
                <a:lumOff val="17809"/>
                <a:alphaOff val="0"/>
                <a:satMod val="110000"/>
                <a:lumMod val="100000"/>
                <a:shade val="100000"/>
              </a:schemeClr>
            </a:gs>
            <a:gs pos="100000">
              <a:schemeClr val="accent1">
                <a:shade val="50000"/>
                <a:hueOff val="-152882"/>
                <a:satOff val="-7288"/>
                <a:lumOff val="1780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A lack of hope that they can change</a:t>
          </a:r>
          <a:endParaRPr lang="en-US" sz="2100" kern="1200"/>
        </a:p>
      </dsp:txBody>
      <dsp:txXfrm>
        <a:off x="568292" y="821832"/>
        <a:ext cx="6288066" cy="662306"/>
      </dsp:txXfrm>
    </dsp:sp>
    <dsp:sp modelId="{0A613768-0830-4070-8D64-55D5702BDA78}">
      <dsp:nvSpPr>
        <dsp:cNvPr id="0" name=""/>
        <dsp:cNvSpPr/>
      </dsp:nvSpPr>
      <dsp:spPr>
        <a:xfrm>
          <a:off x="1095374" y="1602454"/>
          <a:ext cx="7334250" cy="703516"/>
        </a:xfrm>
        <a:prstGeom prst="roundRect">
          <a:avLst>
            <a:gd name="adj" fmla="val 10000"/>
          </a:avLst>
        </a:prstGeom>
        <a:gradFill rotWithShape="0">
          <a:gsLst>
            <a:gs pos="0">
              <a:schemeClr val="accent1">
                <a:shade val="50000"/>
                <a:hueOff val="-305764"/>
                <a:satOff val="-14577"/>
                <a:lumOff val="35618"/>
                <a:alphaOff val="0"/>
                <a:satMod val="103000"/>
                <a:lumMod val="102000"/>
                <a:tint val="94000"/>
              </a:schemeClr>
            </a:gs>
            <a:gs pos="50000">
              <a:schemeClr val="accent1">
                <a:shade val="50000"/>
                <a:hueOff val="-305764"/>
                <a:satOff val="-14577"/>
                <a:lumOff val="35618"/>
                <a:alphaOff val="0"/>
                <a:satMod val="110000"/>
                <a:lumMod val="100000"/>
                <a:shade val="100000"/>
              </a:schemeClr>
            </a:gs>
            <a:gs pos="100000">
              <a:schemeClr val="accent1">
                <a:shade val="50000"/>
                <a:hueOff val="-305764"/>
                <a:satOff val="-14577"/>
                <a:lumOff val="356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Fear of judgement</a:t>
          </a:r>
          <a:endParaRPr lang="en-US" sz="2100" kern="1200"/>
        </a:p>
      </dsp:txBody>
      <dsp:txXfrm>
        <a:off x="1115979" y="1623059"/>
        <a:ext cx="6288066" cy="662306"/>
      </dsp:txXfrm>
    </dsp:sp>
    <dsp:sp modelId="{217D2F68-135C-423E-ADD4-3436FC9EBEE4}">
      <dsp:nvSpPr>
        <dsp:cNvPr id="0" name=""/>
        <dsp:cNvSpPr/>
      </dsp:nvSpPr>
      <dsp:spPr>
        <a:xfrm>
          <a:off x="1643062" y="2403681"/>
          <a:ext cx="7334250" cy="703516"/>
        </a:xfrm>
        <a:prstGeom prst="roundRect">
          <a:avLst>
            <a:gd name="adj" fmla="val 10000"/>
          </a:avLst>
        </a:prstGeom>
        <a:gradFill rotWithShape="0">
          <a:gsLst>
            <a:gs pos="0">
              <a:schemeClr val="accent1">
                <a:shade val="50000"/>
                <a:hueOff val="-305764"/>
                <a:satOff val="-14577"/>
                <a:lumOff val="35618"/>
                <a:alphaOff val="0"/>
                <a:satMod val="103000"/>
                <a:lumMod val="102000"/>
                <a:tint val="94000"/>
              </a:schemeClr>
            </a:gs>
            <a:gs pos="50000">
              <a:schemeClr val="accent1">
                <a:shade val="50000"/>
                <a:hueOff val="-305764"/>
                <a:satOff val="-14577"/>
                <a:lumOff val="35618"/>
                <a:alphaOff val="0"/>
                <a:satMod val="110000"/>
                <a:lumMod val="100000"/>
                <a:shade val="100000"/>
              </a:schemeClr>
            </a:gs>
            <a:gs pos="100000">
              <a:schemeClr val="accent1">
                <a:shade val="50000"/>
                <a:hueOff val="-305764"/>
                <a:satOff val="-14577"/>
                <a:lumOff val="356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Failure to recognise gambling as the main issue</a:t>
          </a:r>
          <a:endParaRPr lang="en-US" sz="2100" kern="1200"/>
        </a:p>
      </dsp:txBody>
      <dsp:txXfrm>
        <a:off x="1663667" y="2424286"/>
        <a:ext cx="6288066" cy="662306"/>
      </dsp:txXfrm>
    </dsp:sp>
    <dsp:sp modelId="{592B8331-E45B-4392-BE5B-7E9AF61EB868}">
      <dsp:nvSpPr>
        <dsp:cNvPr id="0" name=""/>
        <dsp:cNvSpPr/>
      </dsp:nvSpPr>
      <dsp:spPr>
        <a:xfrm>
          <a:off x="2190749" y="3204909"/>
          <a:ext cx="7334250" cy="703516"/>
        </a:xfrm>
        <a:prstGeom prst="roundRect">
          <a:avLst>
            <a:gd name="adj" fmla="val 10000"/>
          </a:avLst>
        </a:prstGeom>
        <a:gradFill rotWithShape="0">
          <a:gsLst>
            <a:gs pos="0">
              <a:schemeClr val="accent1">
                <a:shade val="50000"/>
                <a:hueOff val="-152882"/>
                <a:satOff val="-7288"/>
                <a:lumOff val="17809"/>
                <a:alphaOff val="0"/>
                <a:satMod val="103000"/>
                <a:lumMod val="102000"/>
                <a:tint val="94000"/>
              </a:schemeClr>
            </a:gs>
            <a:gs pos="50000">
              <a:schemeClr val="accent1">
                <a:shade val="50000"/>
                <a:hueOff val="-152882"/>
                <a:satOff val="-7288"/>
                <a:lumOff val="17809"/>
                <a:alphaOff val="0"/>
                <a:satMod val="110000"/>
                <a:lumMod val="100000"/>
                <a:shade val="100000"/>
              </a:schemeClr>
            </a:gs>
            <a:gs pos="100000">
              <a:schemeClr val="accent1">
                <a:shade val="50000"/>
                <a:hueOff val="-152882"/>
                <a:satOff val="-7288"/>
                <a:lumOff val="1780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They may not feel able or ready to tackle the issue.</a:t>
          </a:r>
          <a:endParaRPr lang="en-US" sz="2100" kern="1200"/>
        </a:p>
      </dsp:txBody>
      <dsp:txXfrm>
        <a:off x="2211354" y="3225514"/>
        <a:ext cx="6288066" cy="662306"/>
      </dsp:txXfrm>
    </dsp:sp>
    <dsp:sp modelId="{EBC28130-5ED7-49F9-B5A9-0F2E5F62FEF9}">
      <dsp:nvSpPr>
        <dsp:cNvPr id="0" name=""/>
        <dsp:cNvSpPr/>
      </dsp:nvSpPr>
      <dsp:spPr>
        <a:xfrm>
          <a:off x="6876964" y="513958"/>
          <a:ext cx="457285" cy="457285"/>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6979853" y="513958"/>
        <a:ext cx="251507" cy="344107"/>
      </dsp:txXfrm>
    </dsp:sp>
    <dsp:sp modelId="{199979A7-7E0F-4D0D-8DF9-B7D5CAEBB6FE}">
      <dsp:nvSpPr>
        <dsp:cNvPr id="0" name=""/>
        <dsp:cNvSpPr/>
      </dsp:nvSpPr>
      <dsp:spPr>
        <a:xfrm>
          <a:off x="7424651" y="1315185"/>
          <a:ext cx="457285" cy="457285"/>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527540" y="1315185"/>
        <a:ext cx="251507" cy="344107"/>
      </dsp:txXfrm>
    </dsp:sp>
    <dsp:sp modelId="{6A6E4445-98B0-4A26-A60F-85C94A9052CD}">
      <dsp:nvSpPr>
        <dsp:cNvPr id="0" name=""/>
        <dsp:cNvSpPr/>
      </dsp:nvSpPr>
      <dsp:spPr>
        <a:xfrm>
          <a:off x="7972339" y="2104687"/>
          <a:ext cx="457285" cy="457285"/>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075228" y="2104687"/>
        <a:ext cx="251507" cy="344107"/>
      </dsp:txXfrm>
    </dsp:sp>
    <dsp:sp modelId="{BDD5BADC-FAA9-4E39-91D2-FBAF7181057F}">
      <dsp:nvSpPr>
        <dsp:cNvPr id="0" name=""/>
        <dsp:cNvSpPr/>
      </dsp:nvSpPr>
      <dsp:spPr>
        <a:xfrm>
          <a:off x="8520026" y="2913731"/>
          <a:ext cx="457285" cy="457285"/>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622915" y="2913731"/>
        <a:ext cx="251507" cy="3441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0FE5B-9367-489E-8EBC-A5CEDE9557B1}">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b="1" kern="1200" dirty="0"/>
            <a:t>NHS Northern Gambling Clinic</a:t>
          </a:r>
        </a:p>
        <a:p>
          <a:pPr marL="114300" lvl="1" indent="-114300" algn="l" defTabSz="577850">
            <a:lnSpc>
              <a:spcPct val="90000"/>
            </a:lnSpc>
            <a:spcBef>
              <a:spcPct val="0"/>
            </a:spcBef>
            <a:spcAft>
              <a:spcPct val="15000"/>
            </a:spcAft>
            <a:buChar char="•"/>
          </a:pPr>
          <a:r>
            <a:rPr lang="en-GB" sz="1300" kern="1200" dirty="0"/>
            <a:t>The Northern Gambling Clinic provides specialist addiction therapy and recovery to people affected by gambling addiction</a:t>
          </a:r>
        </a:p>
        <a:p>
          <a:pPr marL="114300" lvl="1" indent="-114300" algn="l" defTabSz="577850">
            <a:lnSpc>
              <a:spcPct val="90000"/>
            </a:lnSpc>
            <a:spcBef>
              <a:spcPct val="0"/>
            </a:spcBef>
            <a:spcAft>
              <a:spcPct val="15000"/>
            </a:spcAft>
            <a:buChar char="•"/>
          </a:pPr>
          <a:r>
            <a:rPr lang="en-GB" sz="1300" kern="1200" dirty="0"/>
            <a:t>Telephone: 0300 300 1490</a:t>
          </a:r>
        </a:p>
        <a:p>
          <a:pPr marL="114300" lvl="1" indent="-114300" algn="l" defTabSz="577850">
            <a:lnSpc>
              <a:spcPct val="90000"/>
            </a:lnSpc>
            <a:spcBef>
              <a:spcPct val="0"/>
            </a:spcBef>
            <a:spcAft>
              <a:spcPct val="15000"/>
            </a:spcAft>
            <a:buChar char="•"/>
          </a:pPr>
          <a:r>
            <a:rPr lang="en-GB" sz="1300" kern="1200" dirty="0"/>
            <a:t>Email: referral.ngs@nhs.net</a:t>
          </a:r>
        </a:p>
        <a:p>
          <a:pPr marL="114300" lvl="1" indent="-114300" algn="l" defTabSz="577850">
            <a:lnSpc>
              <a:spcPct val="90000"/>
            </a:lnSpc>
            <a:spcBef>
              <a:spcPct val="0"/>
            </a:spcBef>
            <a:spcAft>
              <a:spcPct val="15000"/>
            </a:spcAft>
            <a:buChar char="•"/>
          </a:pPr>
          <a:r>
            <a:rPr lang="en-GB" sz="1300" kern="1200" dirty="0"/>
            <a:t>Address: Regus, 30 Cloth Market, Newcastle upon Tyne, NE1 1EE </a:t>
          </a:r>
        </a:p>
      </dsp:txBody>
      <dsp:txXfrm>
        <a:off x="0" y="39687"/>
        <a:ext cx="3286125" cy="1971675"/>
      </dsp:txXfrm>
    </dsp:sp>
    <dsp:sp modelId="{DFF34FB2-34CA-4DF8-A40C-5CE7EBE28459}">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b="1" kern="1200" dirty="0"/>
            <a:t>NECA</a:t>
          </a:r>
        </a:p>
        <a:p>
          <a:pPr marL="114300" lvl="1" indent="-114300" algn="l" defTabSz="577850">
            <a:lnSpc>
              <a:spcPct val="90000"/>
            </a:lnSpc>
            <a:spcBef>
              <a:spcPct val="0"/>
            </a:spcBef>
            <a:spcAft>
              <a:spcPct val="15000"/>
            </a:spcAft>
            <a:buFont typeface="Arial" panose="020B0604020202020204" pitchFamily="34" charset="0"/>
            <a:buChar char="•"/>
          </a:pPr>
          <a:r>
            <a:rPr lang="en-GB" sz="1300" kern="1200" dirty="0"/>
            <a:t>NECA provide gambling advice and gambling support methods to help those experiencing harms to alter behaviours.</a:t>
          </a:r>
        </a:p>
        <a:p>
          <a:pPr marL="114300" lvl="1" indent="-114300" algn="l" defTabSz="577850">
            <a:lnSpc>
              <a:spcPct val="90000"/>
            </a:lnSpc>
            <a:spcBef>
              <a:spcPct val="0"/>
            </a:spcBef>
            <a:spcAft>
              <a:spcPct val="15000"/>
            </a:spcAft>
            <a:buFont typeface="Arial" panose="020B0604020202020204" pitchFamily="34" charset="0"/>
            <a:buChar char="•"/>
          </a:pPr>
          <a:r>
            <a:rPr lang="en-GB" sz="1300" kern="1200" dirty="0"/>
            <a:t>Telephone: 0191 562 3309</a:t>
          </a:r>
        </a:p>
        <a:p>
          <a:pPr marL="114300" lvl="1" indent="-114300" algn="l" defTabSz="577850">
            <a:lnSpc>
              <a:spcPct val="90000"/>
            </a:lnSpc>
            <a:spcBef>
              <a:spcPct val="0"/>
            </a:spcBef>
            <a:spcAft>
              <a:spcPct val="15000"/>
            </a:spcAft>
            <a:buChar char="•"/>
          </a:pPr>
          <a:r>
            <a:rPr lang="en-GB" sz="1300" kern="1200" dirty="0"/>
            <a:t>Email: gambling.northeast@neca.co.uk</a:t>
          </a:r>
        </a:p>
        <a:p>
          <a:pPr marL="114300" lvl="1" indent="-114300" algn="l" defTabSz="577850">
            <a:lnSpc>
              <a:spcPct val="90000"/>
            </a:lnSpc>
            <a:spcBef>
              <a:spcPct val="0"/>
            </a:spcBef>
            <a:spcAft>
              <a:spcPct val="15000"/>
            </a:spcAft>
            <a:buChar char="•"/>
          </a:pPr>
          <a:r>
            <a:rPr lang="en-GB" sz="1300" kern="1200" dirty="0">
              <a:hlinkClick xmlns:r="http://schemas.openxmlformats.org/officeDocument/2006/relationships" r:id="rId1"/>
            </a:rPr>
            <a:t>ng.northeast@neca.co.uk</a:t>
          </a:r>
          <a:endParaRPr lang="en-GB" sz="1300" kern="1200" dirty="0"/>
        </a:p>
        <a:p>
          <a:pPr marL="114300" lvl="1" indent="-114300" algn="l" defTabSz="577850">
            <a:lnSpc>
              <a:spcPct val="90000"/>
            </a:lnSpc>
            <a:spcBef>
              <a:spcPct val="0"/>
            </a:spcBef>
            <a:spcAft>
              <a:spcPct val="15000"/>
            </a:spcAft>
            <a:buChar char="•"/>
          </a:pPr>
          <a:endParaRPr lang="en-GB" sz="1300" kern="1200" dirty="0"/>
        </a:p>
      </dsp:txBody>
      <dsp:txXfrm>
        <a:off x="3614737" y="39687"/>
        <a:ext cx="3286125" cy="1971675"/>
      </dsp:txXfrm>
    </dsp:sp>
    <dsp:sp modelId="{2E70C78F-4080-422F-BCCC-F0708F41E7F7}">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b="1" kern="1200" dirty="0" err="1"/>
            <a:t>GamFam</a:t>
          </a:r>
          <a:endParaRPr lang="en-GB" sz="1700" b="1" kern="1200" dirty="0"/>
        </a:p>
        <a:p>
          <a:pPr marL="114300" lvl="1" indent="-114300" algn="l" defTabSz="577850">
            <a:lnSpc>
              <a:spcPct val="90000"/>
            </a:lnSpc>
            <a:spcBef>
              <a:spcPct val="0"/>
            </a:spcBef>
            <a:spcAft>
              <a:spcPct val="15000"/>
            </a:spcAft>
            <a:buChar char="•"/>
          </a:pPr>
          <a:r>
            <a:rPr lang="en-GB" sz="1300" kern="1200" dirty="0" err="1"/>
            <a:t>GamFam</a:t>
          </a:r>
          <a:r>
            <a:rPr lang="en-GB" sz="1300" kern="1200" dirty="0"/>
            <a:t> provide support for affected others online. </a:t>
          </a:r>
        </a:p>
        <a:p>
          <a:pPr marL="114300" lvl="1" indent="-114300" algn="l" defTabSz="577850">
            <a:lnSpc>
              <a:spcPct val="90000"/>
            </a:lnSpc>
            <a:spcBef>
              <a:spcPct val="0"/>
            </a:spcBef>
            <a:spcAft>
              <a:spcPct val="15000"/>
            </a:spcAft>
            <a:buChar char="•"/>
          </a:pPr>
          <a:r>
            <a:rPr lang="en-GB" sz="1300" kern="1200" dirty="0"/>
            <a:t>They are a registered charity and can be accessed via: www.gamfam.org.uk</a:t>
          </a:r>
        </a:p>
      </dsp:txBody>
      <dsp:txXfrm>
        <a:off x="7229475" y="39687"/>
        <a:ext cx="3286125" cy="1971675"/>
      </dsp:txXfrm>
    </dsp:sp>
    <dsp:sp modelId="{1CCD1FC1-7D6A-4A8C-9248-9E23A5206AAF}">
      <dsp:nvSpPr>
        <dsp:cNvPr id="0" name=""/>
        <dsp:cNvSpPr/>
      </dsp:nvSpPr>
      <dsp:spPr>
        <a:xfrm>
          <a:off x="0" y="2324734"/>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Chapter One</a:t>
          </a:r>
        </a:p>
        <a:p>
          <a:pPr marL="0" lvl="0" indent="0" algn="l" defTabSz="711200">
            <a:lnSpc>
              <a:spcPct val="90000"/>
            </a:lnSpc>
            <a:spcBef>
              <a:spcPct val="0"/>
            </a:spcBef>
            <a:spcAft>
              <a:spcPct val="35000"/>
            </a:spcAft>
            <a:buNone/>
          </a:pPr>
          <a:r>
            <a:rPr lang="en-GB" sz="1300" kern="1200" dirty="0"/>
            <a:t>This is an online resource that helps to raise awareness of gambling harms and how and where to get help. </a:t>
          </a:r>
        </a:p>
        <a:p>
          <a:pPr marL="0" lvl="0" indent="0" algn="l" defTabSz="711200">
            <a:lnSpc>
              <a:spcPct val="90000"/>
            </a:lnSpc>
            <a:spcBef>
              <a:spcPct val="0"/>
            </a:spcBef>
            <a:spcAft>
              <a:spcPct val="35000"/>
            </a:spcAft>
            <a:buNone/>
          </a:pPr>
          <a:r>
            <a:rPr lang="en-GB" sz="1300" kern="1200" dirty="0"/>
            <a:t>They are a resource for everyone affected by gambling and can be accessed via: www.chapter-one.org</a:t>
          </a:r>
        </a:p>
      </dsp:txBody>
      <dsp:txXfrm>
        <a:off x="0" y="2324734"/>
        <a:ext cx="3286125" cy="1971675"/>
      </dsp:txXfrm>
    </dsp:sp>
    <dsp:sp modelId="{8980B281-25E7-423D-8C5E-F425CDD183B1}">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t>National Helpline</a:t>
          </a:r>
        </a:p>
        <a:p>
          <a:pPr marL="0" lvl="0" indent="0" algn="l" defTabSz="755650">
            <a:lnSpc>
              <a:spcPct val="90000"/>
            </a:lnSpc>
            <a:spcBef>
              <a:spcPct val="0"/>
            </a:spcBef>
            <a:spcAft>
              <a:spcPct val="35000"/>
            </a:spcAft>
            <a:buNone/>
          </a:pPr>
          <a:r>
            <a:rPr lang="en-GB" sz="1300" kern="1200" dirty="0"/>
            <a:t>Telephone: 0808 8020 133</a:t>
          </a:r>
        </a:p>
        <a:p>
          <a:pPr marL="0" lvl="0" indent="0" algn="l" defTabSz="755650">
            <a:lnSpc>
              <a:spcPct val="90000"/>
            </a:lnSpc>
            <a:spcBef>
              <a:spcPct val="0"/>
            </a:spcBef>
            <a:spcAft>
              <a:spcPct val="35000"/>
            </a:spcAft>
            <a:buNone/>
          </a:pPr>
          <a:r>
            <a:rPr lang="en-GB" sz="1300" kern="1200" dirty="0"/>
            <a:t>This is open 24/7</a:t>
          </a:r>
        </a:p>
      </dsp:txBody>
      <dsp:txXfrm>
        <a:off x="3614737" y="2339975"/>
        <a:ext cx="3286125" cy="1971675"/>
      </dsp:txXfrm>
    </dsp:sp>
    <dsp:sp modelId="{7225AB83-571C-4D78-BB7D-7ABE09C86C24}">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For more information on each of these options and more, please go to </a:t>
          </a:r>
          <a:r>
            <a:rPr lang="en-GB" sz="1400"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MECC | Service (meccgateway.co.uk)</a:t>
          </a:r>
          <a:endParaRPr lang="en-GB" sz="1400" kern="1200" dirty="0">
            <a:solidFill>
              <a:schemeClr val="bg1"/>
            </a:solidFill>
          </a:endParaRPr>
        </a:p>
      </dsp:txBody>
      <dsp:txXfrm>
        <a:off x="7229475" y="2339975"/>
        <a:ext cx="3286125" cy="1971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7A16E-2F31-48D4-A5D5-CF3D9A040B35}">
      <dsp:nvSpPr>
        <dsp:cNvPr id="0" name=""/>
        <dsp:cNvSpPr/>
      </dsp:nvSpPr>
      <dsp:spPr>
        <a:xfrm>
          <a:off x="0" y="22218"/>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Betting Shops</a:t>
          </a:r>
        </a:p>
        <a:p>
          <a:pPr marL="0" lvl="0" indent="0" algn="l" defTabSz="711200">
            <a:lnSpc>
              <a:spcPct val="90000"/>
            </a:lnSpc>
            <a:spcBef>
              <a:spcPct val="0"/>
            </a:spcBef>
            <a:spcAft>
              <a:spcPct val="35000"/>
            </a:spcAft>
            <a:buNone/>
          </a:pPr>
          <a:r>
            <a:rPr lang="en-GB" sz="1600" b="0" kern="1200" dirty="0"/>
            <a:t>Licensed betting shops all operate exclusion schemes. Exclusion lasts for 12 months and can be done in person or via MOSES (multi operator self exclusion scheme). </a:t>
          </a:r>
        </a:p>
      </dsp:txBody>
      <dsp:txXfrm>
        <a:off x="0" y="22218"/>
        <a:ext cx="3286125" cy="1971675"/>
      </dsp:txXfrm>
    </dsp:sp>
    <dsp:sp modelId="{1467723D-483B-4B91-B5BD-C84160A888D3}">
      <dsp:nvSpPr>
        <dsp:cNvPr id="0" name=""/>
        <dsp:cNvSpPr/>
      </dsp:nvSpPr>
      <dsp:spPr>
        <a:xfrm>
          <a:off x="3614737" y="22218"/>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Blocking gambling transactions through the bank</a:t>
          </a:r>
        </a:p>
        <a:p>
          <a:pPr marL="0" lvl="0" indent="0" algn="l" defTabSz="711200">
            <a:lnSpc>
              <a:spcPct val="90000"/>
            </a:lnSpc>
            <a:spcBef>
              <a:spcPct val="0"/>
            </a:spcBef>
            <a:spcAft>
              <a:spcPct val="35000"/>
            </a:spcAft>
            <a:buNone/>
          </a:pPr>
          <a:r>
            <a:rPr lang="en-GB" sz="1600" kern="1200" dirty="0"/>
            <a:t>Many UK banks provide free tools to block transactions categorized as gambling. These can be applied to each bank card.</a:t>
          </a:r>
        </a:p>
      </dsp:txBody>
      <dsp:txXfrm>
        <a:off x="3614737" y="22218"/>
        <a:ext cx="3286125" cy="1971675"/>
      </dsp:txXfrm>
    </dsp:sp>
    <dsp:sp modelId="{B11A8B9D-712C-43A9-B8D4-EA7A27549819}">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Self exclusion from online gambling </a:t>
          </a:r>
        </a:p>
        <a:p>
          <a:pPr marL="0" lvl="0" indent="0" algn="l" defTabSz="711200">
            <a:lnSpc>
              <a:spcPct val="90000"/>
            </a:lnSpc>
            <a:spcBef>
              <a:spcPct val="0"/>
            </a:spcBef>
            <a:spcAft>
              <a:spcPct val="35000"/>
            </a:spcAft>
            <a:buNone/>
          </a:pPr>
          <a:r>
            <a:rPr lang="en-GB" sz="1600" b="0" kern="1200" dirty="0"/>
            <a:t>To self exclude from an online gambling company, each company needs to be contacted through the responsible gambling pages of the website or through the Remote Gambling Association.</a:t>
          </a:r>
        </a:p>
      </dsp:txBody>
      <dsp:txXfrm>
        <a:off x="7229475" y="39687"/>
        <a:ext cx="3286125" cy="1971675"/>
      </dsp:txXfrm>
    </dsp:sp>
    <dsp:sp modelId="{44BBE6AD-98FB-449A-83B4-27F36A477AC8}">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GAMSTOP</a:t>
          </a:r>
        </a:p>
        <a:p>
          <a:pPr marL="0" lvl="0" indent="0" algn="l" defTabSz="711200">
            <a:lnSpc>
              <a:spcPct val="90000"/>
            </a:lnSpc>
            <a:spcBef>
              <a:spcPct val="0"/>
            </a:spcBef>
            <a:spcAft>
              <a:spcPct val="35000"/>
            </a:spcAft>
            <a:buNone/>
          </a:pPr>
          <a:r>
            <a:rPr lang="en-GB" sz="1600" b="0" kern="1200" dirty="0"/>
            <a:t>GAMSTOP is a free service that will block opening or accessing gambling accounts in the person’s name with all licensed online UK gambling companies. Sign up can be for 6 months, 1 year or 5 years.</a:t>
          </a:r>
        </a:p>
      </dsp:txBody>
      <dsp:txXfrm>
        <a:off x="1807368" y="2339975"/>
        <a:ext cx="3286125" cy="1971675"/>
      </dsp:txXfrm>
    </dsp:sp>
    <dsp:sp modelId="{655D7C01-EC15-4ECE-B20C-32DF7C99748C}">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For more information on each of these options and more, please go to </a:t>
          </a:r>
          <a:r>
            <a:rPr lang="en-GB" sz="16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MECC | Service (meccgateway.co.uk)</a:t>
          </a:r>
          <a:endParaRPr lang="en-GB" sz="1600" kern="1200" dirty="0">
            <a:solidFill>
              <a:schemeClr val="bg1"/>
            </a:solidFill>
          </a:endParaRPr>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3DB028-5CF2-455E-B207-1BFE8094FA23}" type="datetimeFigureOut">
              <a:rPr lang="en-GB" smtClean="0"/>
              <a:t>10/04/2024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66458-457D-41CC-946F-480D6A7AD11B}" type="slidenum">
              <a:rPr lang="en-GB" smtClean="0"/>
              <a:t>‹#›</a:t>
            </a:fld>
            <a:endParaRPr lang="en-GB"/>
          </a:p>
        </p:txBody>
      </p:sp>
    </p:spTree>
    <p:extLst>
      <p:ext uri="{BB962C8B-B14F-4D97-AF65-F5344CB8AC3E}">
        <p14:creationId xmlns:p14="http://schemas.microsoft.com/office/powerpoint/2010/main" val="394473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74D3-3229-4976-930B-8903D00432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510FD4F-D3BE-4C24-B6AD-C49DE5100B2F}"/>
              </a:ext>
            </a:extLst>
          </p:cNvPr>
          <p:cNvSpPr>
            <a:spLocks noGrp="1"/>
          </p:cNvSpPr>
          <p:nvPr>
            <p:ph type="subTitle" idx="1"/>
          </p:nvPr>
        </p:nvSpPr>
        <p:spPr>
          <a:xfrm>
            <a:off x="1524000" y="3602038"/>
            <a:ext cx="9144000" cy="1655762"/>
          </a:xfrm>
        </p:spPr>
        <p:txBody>
          <a:bodyPr/>
          <a:lstStyle>
            <a:lvl1pPr marL="0" indent="0" algn="ctr">
              <a:buNone/>
              <a:defRPr sz="24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9F351D76-A8A1-4F5A-83DF-A960F316B6AE}"/>
              </a:ext>
            </a:extLst>
          </p:cNvPr>
          <p:cNvSpPr>
            <a:spLocks noGrp="1"/>
          </p:cNvSpPr>
          <p:nvPr>
            <p:ph type="dt" sz="half" idx="10"/>
          </p:nvPr>
        </p:nvSpPr>
        <p:spPr/>
        <p:txBody>
          <a:bodyPr/>
          <a:lstStyle/>
          <a:p>
            <a:fld id="{96936261-D13C-4F7D-A34B-4CE7D9FD5ED7}" type="datetime1">
              <a:rPr lang="en-GB" smtClean="0"/>
              <a:t>10/04/2024</a:t>
            </a:fld>
            <a:endParaRPr lang="en-GB" dirty="0"/>
          </a:p>
        </p:txBody>
      </p:sp>
      <p:sp>
        <p:nvSpPr>
          <p:cNvPr id="5" name="Footer Placeholder 4">
            <a:extLst>
              <a:ext uri="{FF2B5EF4-FFF2-40B4-BE49-F238E27FC236}">
                <a16:creationId xmlns:a16="http://schemas.microsoft.com/office/drawing/2014/main" id="{8EE0FC8D-74AE-4359-9EAC-0746176D311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F6EE1F8-7345-4E31-B954-99A8D76020FC}"/>
              </a:ext>
            </a:extLst>
          </p:cNvPr>
          <p:cNvSpPr>
            <a:spLocks noGrp="1"/>
          </p:cNvSpPr>
          <p:nvPr>
            <p:ph type="sldNum" sz="quarter" idx="12"/>
          </p:nvPr>
        </p:nvSpPr>
        <p:spPr/>
        <p:txBody>
          <a:bodyPr/>
          <a:lstStyle>
            <a:lvl1pPr>
              <a:defRPr/>
            </a:lvl1pPr>
          </a:lstStyle>
          <a:p>
            <a:r>
              <a:rPr lang="en-GB" dirty="0"/>
              <a:t>Twitter - @ADPHNE</a:t>
            </a:r>
          </a:p>
        </p:txBody>
      </p:sp>
    </p:spTree>
    <p:extLst>
      <p:ext uri="{BB962C8B-B14F-4D97-AF65-F5344CB8AC3E}">
        <p14:creationId xmlns:p14="http://schemas.microsoft.com/office/powerpoint/2010/main" val="417491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EE35-50BE-4218-AC59-F2D0C45B936E}"/>
              </a:ext>
            </a:extLst>
          </p:cNvPr>
          <p:cNvSpPr>
            <a:spLocks noGrp="1"/>
          </p:cNvSpPr>
          <p:nvPr>
            <p:ph type="title"/>
          </p:nvPr>
        </p:nvSpPr>
        <p:spPr>
          <a:xfrm>
            <a:off x="838201" y="365125"/>
            <a:ext cx="8166652" cy="1325563"/>
          </a:xfrm>
        </p:spPr>
        <p:txBody>
          <a:bodyPr/>
          <a:lstStyle>
            <a:lvl1pPr>
              <a:defRPr>
                <a:solidFill>
                  <a:schemeClr val="tx2"/>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6277894-B8D2-4D4F-887F-BA43B87D062C}"/>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24413CC3-275A-46E8-929E-5718CFF27260}"/>
              </a:ext>
            </a:extLst>
          </p:cNvPr>
          <p:cNvSpPr>
            <a:spLocks noGrp="1"/>
          </p:cNvSpPr>
          <p:nvPr>
            <p:ph type="dt" sz="half" idx="10"/>
          </p:nvPr>
        </p:nvSpPr>
        <p:spPr/>
        <p:txBody>
          <a:bodyPr/>
          <a:lstStyle/>
          <a:p>
            <a:fld id="{D2A15A56-9DDF-4DA4-9047-B70F43E04D2C}" type="datetime1">
              <a:rPr lang="en-GB" smtClean="0"/>
              <a:t>10/04/2024</a:t>
            </a:fld>
            <a:endParaRPr lang="en-GB" dirty="0"/>
          </a:p>
        </p:txBody>
      </p:sp>
      <p:sp>
        <p:nvSpPr>
          <p:cNvPr id="5" name="Footer Placeholder 4">
            <a:extLst>
              <a:ext uri="{FF2B5EF4-FFF2-40B4-BE49-F238E27FC236}">
                <a16:creationId xmlns:a16="http://schemas.microsoft.com/office/drawing/2014/main" id="{8CCA6B7F-DEE8-4693-A810-38B0ADCF01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4D8BA7C-228C-47F5-80BB-C266D9E013C8}"/>
              </a:ext>
            </a:extLst>
          </p:cNvPr>
          <p:cNvSpPr>
            <a:spLocks noGrp="1"/>
          </p:cNvSpPr>
          <p:nvPr>
            <p:ph type="sldNum" sz="quarter" idx="12"/>
          </p:nvPr>
        </p:nvSpPr>
        <p:spPr/>
        <p:txBody>
          <a:bodyPr/>
          <a:lstStyle/>
          <a:p>
            <a:r>
              <a:rPr lang="en-GB" dirty="0"/>
              <a:t>Twitter - @ADPHNE</a:t>
            </a:r>
          </a:p>
        </p:txBody>
      </p:sp>
    </p:spTree>
    <p:extLst>
      <p:ext uri="{BB962C8B-B14F-4D97-AF65-F5344CB8AC3E}">
        <p14:creationId xmlns:p14="http://schemas.microsoft.com/office/powerpoint/2010/main" val="2472391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88C7-1DF2-4213-86CD-5F9F07C016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205157-2260-4BEB-B5E5-B4DCEC058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D20B708-CE1E-4976-8AEB-E5AC882D71AE}"/>
              </a:ext>
            </a:extLst>
          </p:cNvPr>
          <p:cNvSpPr>
            <a:spLocks noGrp="1"/>
          </p:cNvSpPr>
          <p:nvPr>
            <p:ph type="dt" sz="half" idx="10"/>
          </p:nvPr>
        </p:nvSpPr>
        <p:spPr/>
        <p:txBody>
          <a:bodyPr/>
          <a:lstStyle/>
          <a:p>
            <a:fld id="{A644F3A2-CEEA-4A34-A475-0F822A81DBE7}" type="datetime1">
              <a:rPr lang="en-GB" smtClean="0"/>
              <a:t>10/04/2024</a:t>
            </a:fld>
            <a:endParaRPr lang="en-GB" dirty="0"/>
          </a:p>
        </p:txBody>
      </p:sp>
      <p:sp>
        <p:nvSpPr>
          <p:cNvPr id="5" name="Footer Placeholder 4">
            <a:extLst>
              <a:ext uri="{FF2B5EF4-FFF2-40B4-BE49-F238E27FC236}">
                <a16:creationId xmlns:a16="http://schemas.microsoft.com/office/drawing/2014/main" id="{042FADD4-299D-4669-A571-24065BE61D0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59A81D2-035C-4B07-856D-9E5026883E6C}"/>
              </a:ext>
            </a:extLst>
          </p:cNvPr>
          <p:cNvSpPr>
            <a:spLocks noGrp="1"/>
          </p:cNvSpPr>
          <p:nvPr>
            <p:ph type="sldNum" sz="quarter" idx="12"/>
          </p:nvPr>
        </p:nvSpPr>
        <p:spPr/>
        <p:txBody>
          <a:bodyPr/>
          <a:lstStyle>
            <a:lvl1pPr>
              <a:defRPr/>
            </a:lvl1pPr>
          </a:lstStyle>
          <a:p>
            <a:r>
              <a:rPr lang="en-GB" dirty="0"/>
              <a:t>Twitter - @ADPHNE</a:t>
            </a:r>
          </a:p>
        </p:txBody>
      </p:sp>
    </p:spTree>
    <p:extLst>
      <p:ext uri="{BB962C8B-B14F-4D97-AF65-F5344CB8AC3E}">
        <p14:creationId xmlns:p14="http://schemas.microsoft.com/office/powerpoint/2010/main" val="20541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2F38-D34F-4153-ABF2-F75D1135A52E}"/>
              </a:ext>
            </a:extLst>
          </p:cNvPr>
          <p:cNvSpPr>
            <a:spLocks noGrp="1"/>
          </p:cNvSpPr>
          <p:nvPr>
            <p:ph type="title"/>
          </p:nvPr>
        </p:nvSpPr>
        <p:spPr>
          <a:xfrm>
            <a:off x="838200" y="365125"/>
            <a:ext cx="8156713"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56A283-CCAA-48F0-B020-47F416F040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0779A0-8720-4309-8198-4AF29D9AF6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EC40BA-8B13-4B8C-AFEA-14BB94628C36}"/>
              </a:ext>
            </a:extLst>
          </p:cNvPr>
          <p:cNvSpPr>
            <a:spLocks noGrp="1"/>
          </p:cNvSpPr>
          <p:nvPr>
            <p:ph type="dt" sz="half" idx="10"/>
          </p:nvPr>
        </p:nvSpPr>
        <p:spPr/>
        <p:txBody>
          <a:bodyPr/>
          <a:lstStyle/>
          <a:p>
            <a:fld id="{502336BC-BEC0-4792-945E-34CBBC28E260}" type="datetime1">
              <a:rPr lang="en-GB" smtClean="0"/>
              <a:t>10/04/2024</a:t>
            </a:fld>
            <a:endParaRPr lang="en-GB" dirty="0"/>
          </a:p>
        </p:txBody>
      </p:sp>
      <p:sp>
        <p:nvSpPr>
          <p:cNvPr id="6" name="Footer Placeholder 5">
            <a:extLst>
              <a:ext uri="{FF2B5EF4-FFF2-40B4-BE49-F238E27FC236}">
                <a16:creationId xmlns:a16="http://schemas.microsoft.com/office/drawing/2014/main" id="{F4FAD007-65A0-4FCF-A21F-4F546528B56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14FB214-2159-45BC-951A-3D0218DF1978}"/>
              </a:ext>
            </a:extLst>
          </p:cNvPr>
          <p:cNvSpPr>
            <a:spLocks noGrp="1"/>
          </p:cNvSpPr>
          <p:nvPr>
            <p:ph type="sldNum" sz="quarter" idx="12"/>
          </p:nvPr>
        </p:nvSpPr>
        <p:spPr/>
        <p:txBody>
          <a:bodyPr/>
          <a:lstStyle/>
          <a:p>
            <a:r>
              <a:rPr lang="en-GB" dirty="0"/>
              <a:t>Twitter - @ADPHNE</a:t>
            </a:r>
          </a:p>
        </p:txBody>
      </p:sp>
    </p:spTree>
    <p:extLst>
      <p:ext uri="{BB962C8B-B14F-4D97-AF65-F5344CB8AC3E}">
        <p14:creationId xmlns:p14="http://schemas.microsoft.com/office/powerpoint/2010/main" val="54275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4D44F-C47B-42D3-806D-6BA29A1E470E}"/>
              </a:ext>
            </a:extLst>
          </p:cNvPr>
          <p:cNvSpPr>
            <a:spLocks noGrp="1"/>
          </p:cNvSpPr>
          <p:nvPr>
            <p:ph type="title"/>
          </p:nvPr>
        </p:nvSpPr>
        <p:spPr>
          <a:xfrm>
            <a:off x="839788" y="365125"/>
            <a:ext cx="8184942"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31AE00-9533-467B-9D38-1AF3CAB898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C7D199-F6EE-4F30-A1FE-B871A9E821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BB1738-CF07-40AA-97A1-34AD86477A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FDFE8A-8ED3-4C17-9E2A-A58493480B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EE032C-4C85-427C-9B02-AE86DE4E8885}"/>
              </a:ext>
            </a:extLst>
          </p:cNvPr>
          <p:cNvSpPr>
            <a:spLocks noGrp="1"/>
          </p:cNvSpPr>
          <p:nvPr>
            <p:ph type="dt" sz="half" idx="10"/>
          </p:nvPr>
        </p:nvSpPr>
        <p:spPr/>
        <p:txBody>
          <a:bodyPr/>
          <a:lstStyle/>
          <a:p>
            <a:fld id="{5FB61DF4-2050-418F-B27D-801A965A741C}" type="datetime1">
              <a:rPr lang="en-GB" smtClean="0"/>
              <a:t>10/04/2024</a:t>
            </a:fld>
            <a:endParaRPr lang="en-GB" dirty="0"/>
          </a:p>
        </p:txBody>
      </p:sp>
      <p:sp>
        <p:nvSpPr>
          <p:cNvPr id="8" name="Footer Placeholder 7">
            <a:extLst>
              <a:ext uri="{FF2B5EF4-FFF2-40B4-BE49-F238E27FC236}">
                <a16:creationId xmlns:a16="http://schemas.microsoft.com/office/drawing/2014/main" id="{40962785-8BC9-4403-BEF1-1BAB8A3F7C1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64D9233-22EF-48BD-9722-427F45FEE7AE}"/>
              </a:ext>
            </a:extLst>
          </p:cNvPr>
          <p:cNvSpPr>
            <a:spLocks noGrp="1"/>
          </p:cNvSpPr>
          <p:nvPr>
            <p:ph type="sldNum" sz="quarter" idx="12"/>
          </p:nvPr>
        </p:nvSpPr>
        <p:spPr/>
        <p:txBody>
          <a:bodyPr/>
          <a:lstStyle/>
          <a:p>
            <a:fld id="{5C51DA17-4D1E-4621-869D-B683B1A487B9}" type="slidenum">
              <a:rPr lang="en-GB" smtClean="0"/>
              <a:t>‹#›</a:t>
            </a:fld>
            <a:endParaRPr lang="en-GB" dirty="0"/>
          </a:p>
        </p:txBody>
      </p:sp>
    </p:spTree>
    <p:extLst>
      <p:ext uri="{BB962C8B-B14F-4D97-AF65-F5344CB8AC3E}">
        <p14:creationId xmlns:p14="http://schemas.microsoft.com/office/powerpoint/2010/main" val="341765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D8129-7AB0-418C-995B-E1AC3C758D4E}"/>
              </a:ext>
            </a:extLst>
          </p:cNvPr>
          <p:cNvSpPr>
            <a:spLocks noGrp="1"/>
          </p:cNvSpPr>
          <p:nvPr>
            <p:ph type="title"/>
          </p:nvPr>
        </p:nvSpPr>
        <p:spPr>
          <a:xfrm>
            <a:off x="838200" y="365125"/>
            <a:ext cx="8176591"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A0727B0-0F69-41BD-81A8-47D25220E007}"/>
              </a:ext>
            </a:extLst>
          </p:cNvPr>
          <p:cNvSpPr>
            <a:spLocks noGrp="1"/>
          </p:cNvSpPr>
          <p:nvPr>
            <p:ph type="dt" sz="half" idx="10"/>
          </p:nvPr>
        </p:nvSpPr>
        <p:spPr/>
        <p:txBody>
          <a:bodyPr/>
          <a:lstStyle/>
          <a:p>
            <a:fld id="{05FCDDB9-AEC0-43DE-981F-86F3EC14FEA8}" type="datetime1">
              <a:rPr lang="en-GB" smtClean="0"/>
              <a:t>10/04/2024</a:t>
            </a:fld>
            <a:endParaRPr lang="en-GB" dirty="0"/>
          </a:p>
        </p:txBody>
      </p:sp>
      <p:sp>
        <p:nvSpPr>
          <p:cNvPr id="4" name="Footer Placeholder 3">
            <a:extLst>
              <a:ext uri="{FF2B5EF4-FFF2-40B4-BE49-F238E27FC236}">
                <a16:creationId xmlns:a16="http://schemas.microsoft.com/office/drawing/2014/main" id="{BA83AE38-750D-4B5C-A40D-A4EE8D32B01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D4030CC-7BF7-48CC-8AE6-967823F7CBB1}"/>
              </a:ext>
            </a:extLst>
          </p:cNvPr>
          <p:cNvSpPr>
            <a:spLocks noGrp="1"/>
          </p:cNvSpPr>
          <p:nvPr>
            <p:ph type="sldNum" sz="quarter" idx="12"/>
          </p:nvPr>
        </p:nvSpPr>
        <p:spPr/>
        <p:txBody>
          <a:bodyPr/>
          <a:lstStyle>
            <a:lvl1pPr>
              <a:defRPr/>
            </a:lvl1pPr>
          </a:lstStyle>
          <a:p>
            <a:r>
              <a:rPr lang="en-GB" dirty="0"/>
              <a:t>Twitter - @ADPHNE</a:t>
            </a:r>
          </a:p>
        </p:txBody>
      </p:sp>
    </p:spTree>
    <p:extLst>
      <p:ext uri="{BB962C8B-B14F-4D97-AF65-F5344CB8AC3E}">
        <p14:creationId xmlns:p14="http://schemas.microsoft.com/office/powerpoint/2010/main" val="230664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90622A-409B-4617-AB1F-382ACC69146A}"/>
              </a:ext>
            </a:extLst>
          </p:cNvPr>
          <p:cNvSpPr>
            <a:spLocks noGrp="1"/>
          </p:cNvSpPr>
          <p:nvPr>
            <p:ph type="dt" sz="half" idx="10"/>
          </p:nvPr>
        </p:nvSpPr>
        <p:spPr/>
        <p:txBody>
          <a:bodyPr/>
          <a:lstStyle/>
          <a:p>
            <a:fld id="{FF48F8C7-DA3E-4C32-9CE3-885F8817305C}" type="datetime1">
              <a:rPr lang="en-GB" smtClean="0"/>
              <a:t>10/04/2024</a:t>
            </a:fld>
            <a:endParaRPr lang="en-GB" dirty="0"/>
          </a:p>
        </p:txBody>
      </p:sp>
      <p:sp>
        <p:nvSpPr>
          <p:cNvPr id="3" name="Footer Placeholder 2">
            <a:extLst>
              <a:ext uri="{FF2B5EF4-FFF2-40B4-BE49-F238E27FC236}">
                <a16:creationId xmlns:a16="http://schemas.microsoft.com/office/drawing/2014/main" id="{223A0639-8E59-4C59-AB72-3A9700DAA58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153F847-8851-492B-B6AB-501EE03B159C}"/>
              </a:ext>
            </a:extLst>
          </p:cNvPr>
          <p:cNvSpPr>
            <a:spLocks noGrp="1"/>
          </p:cNvSpPr>
          <p:nvPr>
            <p:ph type="sldNum" sz="quarter" idx="12"/>
          </p:nvPr>
        </p:nvSpPr>
        <p:spPr/>
        <p:txBody>
          <a:bodyPr/>
          <a:lstStyle/>
          <a:p>
            <a:r>
              <a:rPr lang="en-GB" dirty="0"/>
              <a:t>Twitter - @ADPHNE</a:t>
            </a:r>
          </a:p>
        </p:txBody>
      </p:sp>
    </p:spTree>
    <p:extLst>
      <p:ext uri="{BB962C8B-B14F-4D97-AF65-F5344CB8AC3E}">
        <p14:creationId xmlns:p14="http://schemas.microsoft.com/office/powerpoint/2010/main" val="154123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A1C7-4D75-4C60-B068-9D534C7D57A8}"/>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D26C7D6-BCBA-4088-A0DA-222B33F22B64}"/>
              </a:ext>
            </a:extLst>
          </p:cNvPr>
          <p:cNvSpPr>
            <a:spLocks noGrp="1"/>
          </p:cNvSpPr>
          <p:nvPr>
            <p:ph idx="1"/>
          </p:nvPr>
        </p:nvSpPr>
        <p:spPr>
          <a:xfrm>
            <a:off x="5183188" y="2049462"/>
            <a:ext cx="6172200"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FA021C-DAC5-43DF-AC12-830BFA250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229A0-A73C-48FE-A308-817790D28710}"/>
              </a:ext>
            </a:extLst>
          </p:cNvPr>
          <p:cNvSpPr>
            <a:spLocks noGrp="1"/>
          </p:cNvSpPr>
          <p:nvPr>
            <p:ph type="dt" sz="half" idx="10"/>
          </p:nvPr>
        </p:nvSpPr>
        <p:spPr/>
        <p:txBody>
          <a:bodyPr/>
          <a:lstStyle/>
          <a:p>
            <a:fld id="{6D49CC85-ED99-4D0D-BC89-8A6F4F831874}" type="datetime1">
              <a:rPr lang="en-GB" smtClean="0"/>
              <a:t>10/04/2024</a:t>
            </a:fld>
            <a:endParaRPr lang="en-GB" dirty="0"/>
          </a:p>
        </p:txBody>
      </p:sp>
      <p:sp>
        <p:nvSpPr>
          <p:cNvPr id="6" name="Footer Placeholder 5">
            <a:extLst>
              <a:ext uri="{FF2B5EF4-FFF2-40B4-BE49-F238E27FC236}">
                <a16:creationId xmlns:a16="http://schemas.microsoft.com/office/drawing/2014/main" id="{79B19DED-849E-4DF1-961E-3F276F2C64F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5519F1A-A508-426A-81BE-7E182B2A60FE}"/>
              </a:ext>
            </a:extLst>
          </p:cNvPr>
          <p:cNvSpPr>
            <a:spLocks noGrp="1"/>
          </p:cNvSpPr>
          <p:nvPr>
            <p:ph type="sldNum" sz="quarter" idx="12"/>
          </p:nvPr>
        </p:nvSpPr>
        <p:spPr/>
        <p:txBody>
          <a:bodyPr/>
          <a:lstStyle>
            <a:lvl1pPr>
              <a:defRPr/>
            </a:lvl1pPr>
          </a:lstStyle>
          <a:p>
            <a:r>
              <a:rPr lang="en-GB" dirty="0"/>
              <a:t>Twitter - @ADPHNE</a:t>
            </a:r>
          </a:p>
        </p:txBody>
      </p:sp>
    </p:spTree>
    <p:extLst>
      <p:ext uri="{BB962C8B-B14F-4D97-AF65-F5344CB8AC3E}">
        <p14:creationId xmlns:p14="http://schemas.microsoft.com/office/powerpoint/2010/main" val="251227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2D13F-4490-4AA7-8A62-252802B7FA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34D3FD-EDF1-44B8-BE56-D1957353A242}"/>
              </a:ext>
            </a:extLst>
          </p:cNvPr>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B2E6C0DD-56EB-4DB6-8BC5-536B99B99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F5BBDA-5853-4370-8E54-32488FD4EFDB}"/>
              </a:ext>
            </a:extLst>
          </p:cNvPr>
          <p:cNvSpPr>
            <a:spLocks noGrp="1"/>
          </p:cNvSpPr>
          <p:nvPr>
            <p:ph type="dt" sz="half" idx="10"/>
          </p:nvPr>
        </p:nvSpPr>
        <p:spPr/>
        <p:txBody>
          <a:bodyPr/>
          <a:lstStyle/>
          <a:p>
            <a:fld id="{79A7826E-CBAC-43C8-B1D4-4CC8F7E3EB4E}" type="datetime1">
              <a:rPr lang="en-GB" smtClean="0"/>
              <a:t>10/04/2024</a:t>
            </a:fld>
            <a:endParaRPr lang="en-GB" dirty="0"/>
          </a:p>
        </p:txBody>
      </p:sp>
      <p:sp>
        <p:nvSpPr>
          <p:cNvPr id="6" name="Footer Placeholder 5">
            <a:extLst>
              <a:ext uri="{FF2B5EF4-FFF2-40B4-BE49-F238E27FC236}">
                <a16:creationId xmlns:a16="http://schemas.microsoft.com/office/drawing/2014/main" id="{6A45A417-9027-4E60-9D0D-9CF4DF13470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37C162-3340-47E2-99AE-203506E448A5}"/>
              </a:ext>
            </a:extLst>
          </p:cNvPr>
          <p:cNvSpPr>
            <a:spLocks noGrp="1"/>
          </p:cNvSpPr>
          <p:nvPr>
            <p:ph type="sldNum" sz="quarter" idx="12"/>
          </p:nvPr>
        </p:nvSpPr>
        <p:spPr/>
        <p:txBody>
          <a:bodyPr/>
          <a:lstStyle/>
          <a:p>
            <a:fld id="{5C51DA17-4D1E-4621-869D-B683B1A487B9}" type="slidenum">
              <a:rPr lang="en-GB" smtClean="0"/>
              <a:t>‹#›</a:t>
            </a:fld>
            <a:endParaRPr lang="en-GB" dirty="0"/>
          </a:p>
        </p:txBody>
      </p:sp>
    </p:spTree>
    <p:extLst>
      <p:ext uri="{BB962C8B-B14F-4D97-AF65-F5344CB8AC3E}">
        <p14:creationId xmlns:p14="http://schemas.microsoft.com/office/powerpoint/2010/main" val="428414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C074F5-24D3-426B-AECF-CC59FBD3F490}"/>
              </a:ext>
            </a:extLst>
          </p:cNvPr>
          <p:cNvSpPr/>
          <p:nvPr userDrawn="1"/>
        </p:nvSpPr>
        <p:spPr>
          <a:xfrm>
            <a:off x="-10274" y="6352887"/>
            <a:ext cx="12192000" cy="3685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a:extLst>
              <a:ext uri="{FF2B5EF4-FFF2-40B4-BE49-F238E27FC236}">
                <a16:creationId xmlns:a16="http://schemas.microsoft.com/office/drawing/2014/main" id="{60A95B5E-5D9F-437C-A4CF-914B652906B1}"/>
              </a:ext>
            </a:extLst>
          </p:cNvPr>
          <p:cNvSpPr>
            <a:spLocks noGrp="1"/>
          </p:cNvSpPr>
          <p:nvPr>
            <p:ph type="title"/>
          </p:nvPr>
        </p:nvSpPr>
        <p:spPr>
          <a:xfrm>
            <a:off x="838200" y="365125"/>
            <a:ext cx="8156713"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87B5FA4-7CF6-4C4B-A7AE-C8BA010194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7A6A4A7-9587-435C-9732-46B46F5729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solidFill>
              </a:defRPr>
            </a:lvl1pPr>
          </a:lstStyle>
          <a:p>
            <a:fld id="{252C371B-0517-40D3-A888-BBD2662A596B}" type="datetime1">
              <a:rPr lang="en-GB" smtClean="0"/>
              <a:pPr/>
              <a:t>10/04/2024</a:t>
            </a:fld>
            <a:endParaRPr lang="en-GB" dirty="0"/>
          </a:p>
        </p:txBody>
      </p:sp>
      <p:sp>
        <p:nvSpPr>
          <p:cNvPr id="5" name="Footer Placeholder 4">
            <a:extLst>
              <a:ext uri="{FF2B5EF4-FFF2-40B4-BE49-F238E27FC236}">
                <a16:creationId xmlns:a16="http://schemas.microsoft.com/office/drawing/2014/main" id="{63CA57B0-4A10-40C9-92F3-05ED433145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solidFill>
              </a:defRPr>
            </a:lvl1pPr>
          </a:lstStyle>
          <a:p>
            <a:endParaRPr lang="en-GB" dirty="0"/>
          </a:p>
        </p:txBody>
      </p:sp>
      <p:sp>
        <p:nvSpPr>
          <p:cNvPr id="6" name="Slide Number Placeholder 5">
            <a:extLst>
              <a:ext uri="{FF2B5EF4-FFF2-40B4-BE49-F238E27FC236}">
                <a16:creationId xmlns:a16="http://schemas.microsoft.com/office/drawing/2014/main" id="{C915F794-7D44-4B57-9FA0-8F593B3653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solidFill>
              </a:defRPr>
            </a:lvl1pPr>
          </a:lstStyle>
          <a:p>
            <a:r>
              <a:rPr lang="en-GB" dirty="0"/>
              <a:t>Twitter - @ADPHNE</a:t>
            </a:r>
          </a:p>
        </p:txBody>
      </p:sp>
      <p:pic>
        <p:nvPicPr>
          <p:cNvPr id="9" name="Picture 8" descr="A picture containing text&#10;&#10;Description automatically generated">
            <a:extLst>
              <a:ext uri="{FF2B5EF4-FFF2-40B4-BE49-F238E27FC236}">
                <a16:creationId xmlns:a16="http://schemas.microsoft.com/office/drawing/2014/main" id="{334843DD-55D1-42AB-BA5E-AE1867713BA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437301" y="710958"/>
            <a:ext cx="2334300" cy="549520"/>
          </a:xfrm>
          <a:prstGeom prst="rect">
            <a:avLst/>
          </a:prstGeom>
        </p:spPr>
      </p:pic>
      <p:pic>
        <p:nvPicPr>
          <p:cNvPr id="11" name="Picture 10" descr="A purple background with white text&#10;&#10;Description automatically generated with low confidence">
            <a:extLst>
              <a:ext uri="{FF2B5EF4-FFF2-40B4-BE49-F238E27FC236}">
                <a16:creationId xmlns:a16="http://schemas.microsoft.com/office/drawing/2014/main" id="{306DF907-822E-8D1A-3462-E8296227B8AD}"/>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014795" y="350415"/>
            <a:ext cx="2680546" cy="1340273"/>
          </a:xfrm>
          <a:prstGeom prst="rect">
            <a:avLst/>
          </a:prstGeom>
        </p:spPr>
      </p:pic>
    </p:spTree>
    <p:extLst>
      <p:ext uri="{BB962C8B-B14F-4D97-AF65-F5344CB8AC3E}">
        <p14:creationId xmlns:p14="http://schemas.microsoft.com/office/powerpoint/2010/main" val="9538181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3" Type="http://schemas.openxmlformats.org/officeDocument/2006/relationships/hyperlink" Target="https://kclpure.kcl.ac.uk/ws/portalfiles/portal/234432712/Guidance_for_ASC_staff_identifying_and_supporting_people_affected_by_Gambling_Harms.pdf" TargetMode="External"/><Relationship Id="rId2" Type="http://schemas.openxmlformats.org/officeDocument/2006/relationships/hyperlink" Target="https://www.adph.org.uk/networks/northeast/resources/words-can-hurt-language-guide-for-gambling-harms/" TargetMode="External"/><Relationship Id="rId1" Type="http://schemas.openxmlformats.org/officeDocument/2006/relationships/slideLayout" Target="../slideLayouts/slideLayout2.xml"/><Relationship Id="rId5" Type="http://schemas.openxmlformats.org/officeDocument/2006/relationships/hyperlink" Target="https://www.yhphnetwork.co.uk/media/72676/public-health-framework-for-gambling-related-harm-reduction-sept-2019.pdf" TargetMode="External"/><Relationship Id="rId4" Type="http://schemas.openxmlformats.org/officeDocument/2006/relationships/hyperlink" Target="https://www.meccgateway.co.uk/nenc/services/Gambling%20Harms" TargetMode="Externa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F7655-B76F-4CEA-BCFE-0665373300A2}"/>
              </a:ext>
            </a:extLst>
          </p:cNvPr>
          <p:cNvSpPr>
            <a:spLocks noGrp="1"/>
          </p:cNvSpPr>
          <p:nvPr>
            <p:ph type="ctrTitle"/>
          </p:nvPr>
        </p:nvSpPr>
        <p:spPr/>
        <p:txBody>
          <a:bodyPr/>
          <a:lstStyle/>
          <a:p>
            <a:r>
              <a:rPr lang="en-GB" dirty="0"/>
              <a:t>Gambling Related Harms</a:t>
            </a:r>
          </a:p>
        </p:txBody>
      </p:sp>
      <p:sp>
        <p:nvSpPr>
          <p:cNvPr id="5" name="Slide Number Placeholder 4">
            <a:extLst>
              <a:ext uri="{FF2B5EF4-FFF2-40B4-BE49-F238E27FC236}">
                <a16:creationId xmlns:a16="http://schemas.microsoft.com/office/drawing/2014/main" id="{3072BBCB-320E-438E-B1A7-C6C8D66C37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AF5FF"/>
                </a:solidFill>
                <a:effectLst/>
                <a:uLnTx/>
                <a:uFillTx/>
                <a:latin typeface="Arial" panose="020B0604020202020204"/>
                <a:ea typeface="+mn-ea"/>
                <a:cs typeface="+mn-cs"/>
              </a:rPr>
              <a:t>Twitter - @ADPHNE</a:t>
            </a:r>
            <a:endParaRPr kumimoji="0" lang="en-GB" sz="1200" b="0" i="0" u="none" strike="noStrike" kern="1200" cap="none" spc="0" normalizeH="0" baseline="0" noProof="0" dirty="0">
              <a:ln>
                <a:noFill/>
              </a:ln>
              <a:solidFill>
                <a:srgbClr val="FAF5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8499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D59C-BC30-3A16-F099-3E1AF801CCF1}"/>
              </a:ext>
            </a:extLst>
          </p:cNvPr>
          <p:cNvSpPr>
            <a:spLocks noGrp="1"/>
          </p:cNvSpPr>
          <p:nvPr>
            <p:ph type="title"/>
          </p:nvPr>
        </p:nvSpPr>
        <p:spPr/>
        <p:txBody>
          <a:bodyPr/>
          <a:lstStyle/>
          <a:p>
            <a:r>
              <a:rPr lang="en-GB" dirty="0"/>
              <a:t>Gambling is all around us</a:t>
            </a:r>
          </a:p>
        </p:txBody>
      </p:sp>
      <p:sp>
        <p:nvSpPr>
          <p:cNvPr id="3" name="Content Placeholder 2">
            <a:extLst>
              <a:ext uri="{FF2B5EF4-FFF2-40B4-BE49-F238E27FC236}">
                <a16:creationId xmlns:a16="http://schemas.microsoft.com/office/drawing/2014/main" id="{8729D7DB-085C-D456-B540-2C5E996E4441}"/>
              </a:ext>
            </a:extLst>
          </p:cNvPr>
          <p:cNvSpPr>
            <a:spLocks noGrp="1"/>
          </p:cNvSpPr>
          <p:nvPr>
            <p:ph idx="1"/>
          </p:nvPr>
        </p:nvSpPr>
        <p:spPr>
          <a:xfrm>
            <a:off x="838200" y="1402672"/>
            <a:ext cx="10515600" cy="4774291"/>
          </a:xfrm>
        </p:spPr>
        <p:txBody>
          <a:bodyPr>
            <a:noAutofit/>
          </a:bodyPr>
          <a:lstStyle/>
          <a:p>
            <a:pPr marL="0" indent="0">
              <a:lnSpc>
                <a:spcPct val="170000"/>
              </a:lnSpc>
              <a:buNone/>
            </a:pPr>
            <a:r>
              <a:rPr lang="en-GB" sz="1700" dirty="0"/>
              <a:t>Online gambling is available </a:t>
            </a:r>
            <a:r>
              <a:rPr lang="en-GB" sz="1700" b="1" dirty="0"/>
              <a:t>24 hours a day</a:t>
            </a:r>
            <a:r>
              <a:rPr lang="en-GB" sz="1700" dirty="0"/>
              <a:t>. </a:t>
            </a:r>
          </a:p>
          <a:p>
            <a:pPr marL="0" indent="0">
              <a:lnSpc>
                <a:spcPct val="170000"/>
              </a:lnSpc>
              <a:buNone/>
            </a:pPr>
            <a:r>
              <a:rPr lang="en-GB" sz="1700" dirty="0"/>
              <a:t>The five largest online betting operators in the UK send an average of </a:t>
            </a:r>
            <a:r>
              <a:rPr lang="en-GB" sz="1700" b="1" dirty="0"/>
              <a:t>78 tweets per day </a:t>
            </a:r>
            <a:r>
              <a:rPr lang="en-GB" sz="1700" dirty="0"/>
              <a:t>and a study from 2021 found that </a:t>
            </a:r>
            <a:r>
              <a:rPr lang="en-GB" sz="1700" b="1" dirty="0"/>
              <a:t>63.3% of adults </a:t>
            </a:r>
            <a:r>
              <a:rPr lang="en-GB" sz="1700" dirty="0"/>
              <a:t>(over 25) reported seeing gambling ads on social media at least once a week, this was </a:t>
            </a:r>
            <a:r>
              <a:rPr lang="en-GB" sz="1700" b="1" dirty="0"/>
              <a:t>72.4% for 18-24 year olds </a:t>
            </a:r>
            <a:r>
              <a:rPr lang="en-GB" sz="1700" dirty="0"/>
              <a:t>(Rossi et al., 2022)</a:t>
            </a:r>
          </a:p>
          <a:p>
            <a:pPr marL="0" indent="0">
              <a:lnSpc>
                <a:spcPct val="170000"/>
              </a:lnSpc>
              <a:buNone/>
            </a:pPr>
            <a:r>
              <a:rPr lang="en-GB" sz="1700" dirty="0"/>
              <a:t>Direct marketing can be sent through text, apps or emails, often offering free spins. </a:t>
            </a:r>
          </a:p>
          <a:p>
            <a:pPr marL="0" indent="0">
              <a:lnSpc>
                <a:spcPct val="170000"/>
              </a:lnSpc>
              <a:buNone/>
            </a:pPr>
            <a:r>
              <a:rPr lang="en-GB" sz="1700" dirty="0"/>
              <a:t>Data shows </a:t>
            </a:r>
            <a:r>
              <a:rPr lang="en-GB" sz="1700" b="1" dirty="0"/>
              <a:t>people suffering harm are 9 times more likely to be offered free bets </a:t>
            </a:r>
            <a:r>
              <a:rPr lang="en-GB" sz="1700" dirty="0"/>
              <a:t>than people who are not, and those people receive an average pf 7 offers a week (Chapter One, 2023).</a:t>
            </a:r>
          </a:p>
          <a:p>
            <a:pPr marL="0" indent="0">
              <a:lnSpc>
                <a:spcPct val="170000"/>
              </a:lnSpc>
              <a:buNone/>
            </a:pPr>
            <a:r>
              <a:rPr lang="en-GB" sz="1700" dirty="0"/>
              <a:t>It is estimated that </a:t>
            </a:r>
            <a:r>
              <a:rPr lang="en-GB" sz="1700" b="1" dirty="0"/>
              <a:t>a gambling logo is shown every 10 seconds </a:t>
            </a:r>
            <a:r>
              <a:rPr lang="en-GB" sz="1700" dirty="0"/>
              <a:t>during a football match (GMCA, 2023). </a:t>
            </a:r>
          </a:p>
          <a:p>
            <a:pPr marL="0" indent="0">
              <a:lnSpc>
                <a:spcPct val="170000"/>
              </a:lnSpc>
              <a:buNone/>
            </a:pPr>
            <a:r>
              <a:rPr lang="en-GB" sz="1700" dirty="0"/>
              <a:t>All of this advertising and marketing can make it even harder to avoid or recover from gambling harms.</a:t>
            </a:r>
          </a:p>
        </p:txBody>
      </p:sp>
      <p:sp>
        <p:nvSpPr>
          <p:cNvPr id="5" name="Slide Number Placeholder 4">
            <a:extLst>
              <a:ext uri="{FF2B5EF4-FFF2-40B4-BE49-F238E27FC236}">
                <a16:creationId xmlns:a16="http://schemas.microsoft.com/office/drawing/2014/main" id="{25CBF02B-8EEF-439A-0C2A-21E8F505FA4F}"/>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284052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F853-7462-729A-FA74-1745F33ED6A2}"/>
              </a:ext>
            </a:extLst>
          </p:cNvPr>
          <p:cNvSpPr>
            <a:spLocks noGrp="1"/>
          </p:cNvSpPr>
          <p:nvPr>
            <p:ph type="title"/>
          </p:nvPr>
        </p:nvSpPr>
        <p:spPr/>
        <p:txBody>
          <a:bodyPr>
            <a:normAutofit/>
          </a:bodyPr>
          <a:lstStyle/>
          <a:p>
            <a:r>
              <a:rPr lang="en-GB" dirty="0"/>
              <a:t>How gambling affects the brain</a:t>
            </a:r>
          </a:p>
        </p:txBody>
      </p:sp>
      <p:sp>
        <p:nvSpPr>
          <p:cNvPr id="3" name="Content Placeholder 2">
            <a:extLst>
              <a:ext uri="{FF2B5EF4-FFF2-40B4-BE49-F238E27FC236}">
                <a16:creationId xmlns:a16="http://schemas.microsoft.com/office/drawing/2014/main" id="{8820A348-2454-55DC-C1D6-86A5E1717711}"/>
              </a:ext>
            </a:extLst>
          </p:cNvPr>
          <p:cNvSpPr>
            <a:spLocks noGrp="1"/>
          </p:cNvSpPr>
          <p:nvPr>
            <p:ph idx="1"/>
          </p:nvPr>
        </p:nvSpPr>
        <p:spPr>
          <a:xfrm>
            <a:off x="4800600" y="1690688"/>
            <a:ext cx="6553200" cy="4486275"/>
          </a:xfrm>
        </p:spPr>
        <p:txBody>
          <a:bodyPr>
            <a:normAutofit fontScale="85000" lnSpcReduction="10000"/>
          </a:bodyPr>
          <a:lstStyle/>
          <a:p>
            <a:pPr marL="0" indent="0">
              <a:lnSpc>
                <a:spcPct val="150000"/>
              </a:lnSpc>
              <a:buNone/>
            </a:pPr>
            <a:r>
              <a:rPr lang="en-GB" sz="2100" dirty="0"/>
              <a:t>Industry design gambling forms to be addictive for the brain: </a:t>
            </a:r>
          </a:p>
          <a:p>
            <a:pPr>
              <a:lnSpc>
                <a:spcPct val="150000"/>
              </a:lnSpc>
            </a:pPr>
            <a:r>
              <a:rPr lang="en-GB" sz="2100" dirty="0"/>
              <a:t>A gambling win releases a feel-good chemical in the brain called dopamine.</a:t>
            </a:r>
          </a:p>
          <a:p>
            <a:pPr>
              <a:lnSpc>
                <a:spcPct val="150000"/>
              </a:lnSpc>
            </a:pPr>
            <a:r>
              <a:rPr lang="en-GB" sz="2100" dirty="0"/>
              <a:t>Frequent gambling means the brain gets used to the dopamine, making the winning feeling difficult to achieve.</a:t>
            </a:r>
          </a:p>
          <a:p>
            <a:pPr>
              <a:lnSpc>
                <a:spcPct val="150000"/>
              </a:lnSpc>
            </a:pPr>
            <a:r>
              <a:rPr lang="en-GB" sz="2100" dirty="0"/>
              <a:t>Some gambling products, like roulette, make the player feel they are winning, even when they’re not, encouraging the gambler to keep playing to reach the winning feeling.</a:t>
            </a:r>
          </a:p>
          <a:p>
            <a:pPr marL="0" indent="0" algn="r">
              <a:lnSpc>
                <a:spcPct val="150000"/>
              </a:lnSpc>
              <a:buNone/>
            </a:pPr>
            <a:r>
              <a:rPr lang="en-GB" sz="2100" dirty="0"/>
              <a:t>Dr Jared Cooney Horvath, Neuroscientist, University of Melbourne</a:t>
            </a:r>
          </a:p>
        </p:txBody>
      </p:sp>
      <p:pic>
        <p:nvPicPr>
          <p:cNvPr id="1026" name="Picture 2" descr="Gambling and alcohol - A risky combination">
            <a:extLst>
              <a:ext uri="{FF2B5EF4-FFF2-40B4-BE49-F238E27FC236}">
                <a16:creationId xmlns:a16="http://schemas.microsoft.com/office/drawing/2014/main" id="{240C14E0-A645-5831-C817-D5799638A1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7444"/>
          <a:stretch/>
        </p:blipFill>
        <p:spPr bwMode="auto">
          <a:xfrm>
            <a:off x="633999" y="1424569"/>
            <a:ext cx="3858034" cy="23761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brain's cue and reward system">
            <a:extLst>
              <a:ext uri="{FF2B5EF4-FFF2-40B4-BE49-F238E27FC236}">
                <a16:creationId xmlns:a16="http://schemas.microsoft.com/office/drawing/2014/main" id="{6938B655-EA3C-034D-E11A-06268470A34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7" r="11852"/>
          <a:stretch/>
        </p:blipFill>
        <p:spPr bwMode="auto">
          <a:xfrm>
            <a:off x="633999" y="3800766"/>
            <a:ext cx="3858033" cy="2376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08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4656-42A5-9AC7-30EA-E0D029D36DB0}"/>
              </a:ext>
            </a:extLst>
          </p:cNvPr>
          <p:cNvSpPr>
            <a:spLocks noGrp="1"/>
          </p:cNvSpPr>
          <p:nvPr>
            <p:ph type="title"/>
          </p:nvPr>
        </p:nvSpPr>
        <p:spPr/>
        <p:txBody>
          <a:bodyPr/>
          <a:lstStyle/>
          <a:p>
            <a:r>
              <a:rPr lang="en-GB" dirty="0"/>
              <a:t>Young People and Gambling</a:t>
            </a:r>
          </a:p>
        </p:txBody>
      </p:sp>
      <p:sp>
        <p:nvSpPr>
          <p:cNvPr id="3" name="Content Placeholder 2">
            <a:extLst>
              <a:ext uri="{FF2B5EF4-FFF2-40B4-BE49-F238E27FC236}">
                <a16:creationId xmlns:a16="http://schemas.microsoft.com/office/drawing/2014/main" id="{5736080C-3FF7-C0A9-5019-37F01D8138A4}"/>
              </a:ext>
            </a:extLst>
          </p:cNvPr>
          <p:cNvSpPr>
            <a:spLocks noGrp="1"/>
          </p:cNvSpPr>
          <p:nvPr>
            <p:ph idx="1"/>
          </p:nvPr>
        </p:nvSpPr>
        <p:spPr/>
        <p:txBody>
          <a:bodyPr>
            <a:noAutofit/>
          </a:bodyPr>
          <a:lstStyle/>
          <a:p>
            <a:pPr marL="0" indent="0">
              <a:lnSpc>
                <a:spcPct val="170000"/>
              </a:lnSpc>
              <a:buNone/>
            </a:pPr>
            <a:r>
              <a:rPr lang="en-GB" sz="1700" dirty="0"/>
              <a:t>An estimated </a:t>
            </a:r>
            <a:r>
              <a:rPr lang="en-GB" sz="1700" b="1" dirty="0"/>
              <a:t>55,000 children aged 11-16</a:t>
            </a:r>
            <a:r>
              <a:rPr lang="en-GB" sz="1700" dirty="0"/>
              <a:t> in the UK are addicted to gambling (House of Lords, 2021).</a:t>
            </a:r>
          </a:p>
          <a:p>
            <a:pPr marL="0" indent="0">
              <a:lnSpc>
                <a:spcPct val="170000"/>
              </a:lnSpc>
              <a:buNone/>
            </a:pPr>
            <a:r>
              <a:rPr lang="en-GB" sz="1700" b="1" dirty="0"/>
              <a:t>26% of 11-17 year olds </a:t>
            </a:r>
            <a:r>
              <a:rPr lang="en-GB" sz="1700" dirty="0"/>
              <a:t>had spent their own money on some form of gambling activity in 2023 (Gambling Commission, 2023).</a:t>
            </a:r>
          </a:p>
          <a:p>
            <a:pPr marL="0" indent="0">
              <a:lnSpc>
                <a:spcPct val="170000"/>
              </a:lnSpc>
              <a:buNone/>
            </a:pPr>
            <a:r>
              <a:rPr lang="en-GB" sz="1700" dirty="0"/>
              <a:t>Early gambling exposure is a risk factor for being impacted by gambling harms. </a:t>
            </a:r>
          </a:p>
          <a:p>
            <a:pPr marL="0" indent="0">
              <a:lnSpc>
                <a:spcPct val="170000"/>
              </a:lnSpc>
              <a:buNone/>
            </a:pPr>
            <a:r>
              <a:rPr lang="en-GB" sz="1700" dirty="0"/>
              <a:t>Playing games that combine gambling and gaming is associated with increased risk for youth (Stark, Reynolds &amp; Wiebe, 2021). </a:t>
            </a:r>
          </a:p>
          <a:p>
            <a:pPr marL="0" indent="0">
              <a:lnSpc>
                <a:spcPct val="170000"/>
              </a:lnSpc>
              <a:buNone/>
            </a:pPr>
            <a:r>
              <a:rPr lang="en-GB" sz="1700" dirty="0"/>
              <a:t>Approximately </a:t>
            </a:r>
            <a:r>
              <a:rPr lang="en-GB" sz="1700" b="1" dirty="0"/>
              <a:t>80% of students </a:t>
            </a:r>
            <a:r>
              <a:rPr lang="en-GB" sz="1700" dirty="0"/>
              <a:t>have participated in gambling, with nearly half doing so to make money (YGAM, 2023).</a:t>
            </a:r>
          </a:p>
          <a:p>
            <a:pPr marL="0" indent="0">
              <a:lnSpc>
                <a:spcPct val="170000"/>
              </a:lnSpc>
              <a:buNone/>
            </a:pPr>
            <a:r>
              <a:rPr lang="en-GB" sz="1700" dirty="0"/>
              <a:t> </a:t>
            </a:r>
          </a:p>
        </p:txBody>
      </p:sp>
      <p:sp>
        <p:nvSpPr>
          <p:cNvPr id="5" name="Slide Number Placeholder 4">
            <a:extLst>
              <a:ext uri="{FF2B5EF4-FFF2-40B4-BE49-F238E27FC236}">
                <a16:creationId xmlns:a16="http://schemas.microsoft.com/office/drawing/2014/main" id="{E490EF2F-248D-B065-647E-43CDA79DF3CF}"/>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36274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EEBA6-63A7-A9B1-EB43-0110DA4BF68D}"/>
              </a:ext>
            </a:extLst>
          </p:cNvPr>
          <p:cNvSpPr>
            <a:spLocks noGrp="1"/>
          </p:cNvSpPr>
          <p:nvPr>
            <p:ph type="title"/>
          </p:nvPr>
        </p:nvSpPr>
        <p:spPr/>
        <p:txBody>
          <a:bodyPr/>
          <a:lstStyle/>
          <a:p>
            <a:r>
              <a:rPr lang="en-GB" dirty="0"/>
              <a:t>Gambling and Gaming</a:t>
            </a:r>
          </a:p>
        </p:txBody>
      </p:sp>
      <p:sp>
        <p:nvSpPr>
          <p:cNvPr id="3" name="Content Placeholder 2">
            <a:extLst>
              <a:ext uri="{FF2B5EF4-FFF2-40B4-BE49-F238E27FC236}">
                <a16:creationId xmlns:a16="http://schemas.microsoft.com/office/drawing/2014/main" id="{9EE7B086-EC4D-241C-90CB-D8EA5D4C75E6}"/>
              </a:ext>
            </a:extLst>
          </p:cNvPr>
          <p:cNvSpPr>
            <a:spLocks noGrp="1"/>
          </p:cNvSpPr>
          <p:nvPr>
            <p:ph idx="1"/>
          </p:nvPr>
        </p:nvSpPr>
        <p:spPr>
          <a:xfrm>
            <a:off x="838200" y="1690688"/>
            <a:ext cx="10515600" cy="4486275"/>
          </a:xfrm>
        </p:spPr>
        <p:txBody>
          <a:bodyPr>
            <a:normAutofit fontScale="92500" lnSpcReduction="20000"/>
          </a:bodyPr>
          <a:lstStyle/>
          <a:p>
            <a:pPr marL="0" indent="0">
              <a:lnSpc>
                <a:spcPct val="150000"/>
              </a:lnSpc>
              <a:buNone/>
            </a:pPr>
            <a:r>
              <a:rPr lang="en-GB" sz="1800" dirty="0"/>
              <a:t>There are many links between gaming and gambling, which inadvertently expose children and young people to gambling practices. Examples of these include: </a:t>
            </a:r>
          </a:p>
          <a:p>
            <a:pPr marL="0" indent="0">
              <a:lnSpc>
                <a:spcPct val="150000"/>
              </a:lnSpc>
              <a:buNone/>
            </a:pPr>
            <a:r>
              <a:rPr lang="en-GB" sz="1800" b="1" dirty="0"/>
              <a:t>Skins </a:t>
            </a:r>
            <a:r>
              <a:rPr lang="en-GB" sz="1800" dirty="0"/>
              <a:t>– Decorative virtual weapons, equipment or characters acquired in a game. Skins can be sold for </a:t>
            </a:r>
            <a:r>
              <a:rPr lang="en-GB" sz="1800" b="1" dirty="0"/>
              <a:t>real money</a:t>
            </a:r>
            <a:r>
              <a:rPr lang="en-GB" sz="1800" dirty="0"/>
              <a:t> on third party sites and can be used to </a:t>
            </a:r>
            <a:r>
              <a:rPr lang="en-GB" sz="1800" b="1" dirty="0"/>
              <a:t>place bets</a:t>
            </a:r>
            <a:r>
              <a:rPr lang="en-GB" sz="1800" dirty="0"/>
              <a:t> on e-sports and casino style games.</a:t>
            </a:r>
          </a:p>
          <a:p>
            <a:pPr marL="0" indent="0">
              <a:lnSpc>
                <a:spcPct val="150000"/>
              </a:lnSpc>
              <a:buNone/>
            </a:pPr>
            <a:r>
              <a:rPr lang="en-GB" sz="1800" b="1" dirty="0"/>
              <a:t>Loot boxes </a:t>
            </a:r>
            <a:r>
              <a:rPr lang="en-GB" sz="1800" dirty="0"/>
              <a:t>– A virtual box contains random items such as a rare skin.</a:t>
            </a:r>
          </a:p>
          <a:p>
            <a:pPr marL="0" indent="0">
              <a:lnSpc>
                <a:spcPct val="150000"/>
              </a:lnSpc>
              <a:buNone/>
            </a:pPr>
            <a:r>
              <a:rPr lang="en-GB" sz="1800" dirty="0"/>
              <a:t>People who are spending more on loot boxes are more likely to migrate or initiate gambling (Brooks &amp; Clark, 2019).</a:t>
            </a:r>
          </a:p>
          <a:p>
            <a:pPr marL="0" indent="0">
              <a:lnSpc>
                <a:spcPct val="150000"/>
              </a:lnSpc>
              <a:buNone/>
            </a:pPr>
            <a:r>
              <a:rPr lang="en-GB" sz="1800" dirty="0"/>
              <a:t>People buying loot boxes had more severe problem video gaming and increased risks of gambling harms (Li, Mills &amp; </a:t>
            </a:r>
            <a:r>
              <a:rPr lang="en-GB" sz="1800" dirty="0" err="1"/>
              <a:t>Nower</a:t>
            </a:r>
            <a:r>
              <a:rPr lang="en-GB" sz="1800" dirty="0"/>
              <a:t>, 2019).</a:t>
            </a:r>
          </a:p>
          <a:p>
            <a:pPr marL="0" indent="0">
              <a:lnSpc>
                <a:spcPct val="150000"/>
              </a:lnSpc>
              <a:buNone/>
            </a:pPr>
            <a:r>
              <a:rPr lang="en-GB" sz="1800" b="1" dirty="0"/>
              <a:t>Card packs </a:t>
            </a:r>
            <a:r>
              <a:rPr lang="en-GB" sz="1800" dirty="0"/>
              <a:t>– Contain randomised in game items that are not visible to the player before they are opened. They can be purchased by in-game currency.</a:t>
            </a:r>
          </a:p>
          <a:p>
            <a:pPr marL="0" indent="0">
              <a:lnSpc>
                <a:spcPct val="100000"/>
              </a:lnSpc>
              <a:buNone/>
            </a:pPr>
            <a:endParaRPr lang="en-GB" sz="2400" dirty="0"/>
          </a:p>
          <a:p>
            <a:pPr marL="0" indent="0">
              <a:lnSpc>
                <a:spcPct val="100000"/>
              </a:lnSpc>
              <a:buNone/>
            </a:pPr>
            <a:endParaRPr lang="en-GB" sz="2400" b="1" dirty="0"/>
          </a:p>
        </p:txBody>
      </p:sp>
      <p:sp>
        <p:nvSpPr>
          <p:cNvPr id="5" name="Slide Number Placeholder 4">
            <a:extLst>
              <a:ext uri="{FF2B5EF4-FFF2-40B4-BE49-F238E27FC236}">
                <a16:creationId xmlns:a16="http://schemas.microsoft.com/office/drawing/2014/main" id="{6B97F721-B89C-5EDC-329C-08832C9F3058}"/>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3226363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DD0C-D920-55A8-C142-03137441D76B}"/>
              </a:ext>
            </a:extLst>
          </p:cNvPr>
          <p:cNvSpPr>
            <a:spLocks noGrp="1"/>
          </p:cNvSpPr>
          <p:nvPr>
            <p:ph type="title"/>
          </p:nvPr>
        </p:nvSpPr>
        <p:spPr>
          <a:xfrm>
            <a:off x="838201" y="365125"/>
            <a:ext cx="8166652" cy="1325563"/>
          </a:xfrm>
        </p:spPr>
        <p:txBody>
          <a:bodyPr anchor="ctr">
            <a:normAutofit/>
          </a:bodyPr>
          <a:lstStyle/>
          <a:p>
            <a:r>
              <a:rPr lang="en-GB"/>
              <a:t>Gambling Related Harms</a:t>
            </a:r>
          </a:p>
        </p:txBody>
      </p:sp>
      <p:sp>
        <p:nvSpPr>
          <p:cNvPr id="21" name="Slide Number Placeholder 4">
            <a:extLst>
              <a:ext uri="{FF2B5EF4-FFF2-40B4-BE49-F238E27FC236}">
                <a16:creationId xmlns:a16="http://schemas.microsoft.com/office/drawing/2014/main" id="{B61EFCA9-9117-DA76-3F9C-BF8881ABD048}"/>
              </a:ext>
            </a:extLst>
          </p:cNvPr>
          <p:cNvSpPr>
            <a:spLocks noGrp="1"/>
          </p:cNvSpPr>
          <p:nvPr>
            <p:ph type="sldNum" sz="quarter" idx="12"/>
          </p:nvPr>
        </p:nvSpPr>
        <p:spPr>
          <a:xfrm>
            <a:off x="8610600" y="6356350"/>
            <a:ext cx="2743200" cy="365125"/>
          </a:xfrm>
        </p:spPr>
        <p:txBody>
          <a:bodyPr anchor="ctr">
            <a:normAutofit/>
          </a:bodyPr>
          <a:lstStyle/>
          <a:p>
            <a:pPr>
              <a:spcAft>
                <a:spcPts val="600"/>
              </a:spcAft>
            </a:pPr>
            <a:r>
              <a:rPr lang="en-GB"/>
              <a:t>Twitter - @ADPHNE</a:t>
            </a:r>
          </a:p>
        </p:txBody>
      </p:sp>
      <p:graphicFrame>
        <p:nvGraphicFramePr>
          <p:cNvPr id="14" name="Content Placeholder 2">
            <a:extLst>
              <a:ext uri="{FF2B5EF4-FFF2-40B4-BE49-F238E27FC236}">
                <a16:creationId xmlns:a16="http://schemas.microsoft.com/office/drawing/2014/main" id="{4C8118F8-1D8A-F91F-16F5-5DB2C004CA6B}"/>
              </a:ext>
            </a:extLst>
          </p:cNvPr>
          <p:cNvGraphicFramePr>
            <a:graphicFrameLocks noGrp="1"/>
          </p:cNvGraphicFramePr>
          <p:nvPr>
            <p:ph idx="1"/>
            <p:extLst>
              <p:ext uri="{D42A27DB-BD31-4B8C-83A1-F6EECF244321}">
                <p14:modId xmlns:p14="http://schemas.microsoft.com/office/powerpoint/2010/main" val="32148709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35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7F51-5647-7305-DE8D-48A7588F31BD}"/>
              </a:ext>
            </a:extLst>
          </p:cNvPr>
          <p:cNvSpPr>
            <a:spLocks noGrp="1"/>
          </p:cNvSpPr>
          <p:nvPr>
            <p:ph type="title"/>
          </p:nvPr>
        </p:nvSpPr>
        <p:spPr/>
        <p:txBody>
          <a:bodyPr/>
          <a:lstStyle/>
          <a:p>
            <a:r>
              <a:rPr lang="en-GB" dirty="0"/>
              <a:t>Gambling harm risk factors</a:t>
            </a:r>
          </a:p>
        </p:txBody>
      </p:sp>
      <p:sp>
        <p:nvSpPr>
          <p:cNvPr id="3" name="Content Placeholder 2">
            <a:extLst>
              <a:ext uri="{FF2B5EF4-FFF2-40B4-BE49-F238E27FC236}">
                <a16:creationId xmlns:a16="http://schemas.microsoft.com/office/drawing/2014/main" id="{29FF6C7A-6FCD-D495-AEFD-88EC7CDB498C}"/>
              </a:ext>
            </a:extLst>
          </p:cNvPr>
          <p:cNvSpPr>
            <a:spLocks noGrp="1"/>
          </p:cNvSpPr>
          <p:nvPr>
            <p:ph idx="1"/>
          </p:nvPr>
        </p:nvSpPr>
        <p:spPr/>
        <p:txBody>
          <a:bodyPr>
            <a:noAutofit/>
          </a:bodyPr>
          <a:lstStyle/>
          <a:p>
            <a:pPr marL="0" indent="0">
              <a:lnSpc>
                <a:spcPct val="120000"/>
              </a:lnSpc>
              <a:buNone/>
            </a:pPr>
            <a:r>
              <a:rPr lang="en-GB" sz="1800" dirty="0">
                <a:solidFill>
                  <a:schemeClr val="tx1"/>
                </a:solidFill>
              </a:rPr>
              <a:t>Anyone can be harmed by gambling; however harms are not evenly distributed.</a:t>
            </a:r>
          </a:p>
          <a:p>
            <a:pPr>
              <a:lnSpc>
                <a:spcPct val="120000"/>
              </a:lnSpc>
            </a:pPr>
            <a:r>
              <a:rPr lang="en-GB" sz="1800" dirty="0">
                <a:solidFill>
                  <a:schemeClr val="tx1"/>
                </a:solidFill>
              </a:rPr>
              <a:t>People living in </a:t>
            </a:r>
            <a:r>
              <a:rPr lang="en-GB" sz="1800" b="1" dirty="0">
                <a:solidFill>
                  <a:schemeClr val="tx1"/>
                </a:solidFill>
              </a:rPr>
              <a:t>deprived communities </a:t>
            </a:r>
            <a:r>
              <a:rPr lang="en-GB" sz="1800" dirty="0">
                <a:solidFill>
                  <a:schemeClr val="tx1"/>
                </a:solidFill>
              </a:rPr>
              <a:t>are seven times more likely to experience </a:t>
            </a:r>
            <a:r>
              <a:rPr lang="en-GB" sz="1800" dirty="0"/>
              <a:t>gambling related harms (OHID, 2023).</a:t>
            </a:r>
            <a:endParaRPr lang="en-GB" sz="1800" dirty="0">
              <a:solidFill>
                <a:schemeClr val="tx1"/>
              </a:solidFill>
            </a:endParaRPr>
          </a:p>
          <a:p>
            <a:pPr>
              <a:lnSpc>
                <a:spcPct val="120000"/>
              </a:lnSpc>
            </a:pPr>
            <a:r>
              <a:rPr lang="en-GB" sz="1800" dirty="0">
                <a:solidFill>
                  <a:schemeClr val="tx1"/>
                </a:solidFill>
              </a:rPr>
              <a:t>There is a higher prevalence of gambling disorder among people who are in contact with the </a:t>
            </a:r>
            <a:r>
              <a:rPr lang="en-GB" sz="1800" b="1" dirty="0">
                <a:solidFill>
                  <a:schemeClr val="tx1"/>
                </a:solidFill>
              </a:rPr>
              <a:t>criminal justice system</a:t>
            </a:r>
            <a:r>
              <a:rPr lang="en-GB" sz="1800" dirty="0">
                <a:solidFill>
                  <a:schemeClr val="tx1"/>
                </a:solidFill>
              </a:rPr>
              <a:t>.</a:t>
            </a:r>
          </a:p>
          <a:p>
            <a:pPr>
              <a:lnSpc>
                <a:spcPct val="120000"/>
              </a:lnSpc>
            </a:pPr>
            <a:r>
              <a:rPr lang="en-GB" sz="1800" b="1" dirty="0">
                <a:solidFill>
                  <a:schemeClr val="tx1"/>
                </a:solidFill>
              </a:rPr>
              <a:t>Military veterans </a:t>
            </a:r>
            <a:r>
              <a:rPr lang="en-GB" sz="1800" dirty="0">
                <a:solidFill>
                  <a:schemeClr val="tx1"/>
                </a:solidFill>
              </a:rPr>
              <a:t>are ten times more likely to experience a gambling disorder or addiction </a:t>
            </a:r>
            <a:r>
              <a:rPr lang="en-GB" sz="1800" b="0" dirty="0">
                <a:effectLst/>
                <a:ea typeface="Calibri" panose="020F0502020204030204" pitchFamily="34" charset="0"/>
                <a:cs typeface="Times New Roman" panose="02020603050405020304" pitchFamily="18" charset="0"/>
              </a:rPr>
              <a:t>(Harris, et al., 2023)</a:t>
            </a:r>
            <a:r>
              <a:rPr lang="en-GB" sz="1800" b="0" dirty="0">
                <a:ea typeface="Calibri" panose="020F0502020204030204" pitchFamily="34" charset="0"/>
                <a:cs typeface="Times New Roman" panose="02020603050405020304" pitchFamily="18" charset="0"/>
              </a:rPr>
              <a:t>.</a:t>
            </a:r>
            <a:endParaRPr lang="en-GB" sz="1800" dirty="0">
              <a:solidFill>
                <a:schemeClr val="tx1"/>
              </a:solidFill>
            </a:endParaRPr>
          </a:p>
          <a:p>
            <a:pPr>
              <a:lnSpc>
                <a:spcPct val="120000"/>
              </a:lnSpc>
            </a:pPr>
            <a:r>
              <a:rPr lang="en-GB" sz="1800" b="1" dirty="0">
                <a:solidFill>
                  <a:schemeClr val="tx1"/>
                </a:solidFill>
              </a:rPr>
              <a:t>Men</a:t>
            </a:r>
            <a:r>
              <a:rPr lang="en-GB" sz="1800" dirty="0">
                <a:solidFill>
                  <a:schemeClr val="tx1"/>
                </a:solidFill>
              </a:rPr>
              <a:t> are more likely to have gamble at harmful levels than women (OHID, 2023).</a:t>
            </a:r>
          </a:p>
          <a:p>
            <a:pPr>
              <a:lnSpc>
                <a:spcPct val="120000"/>
              </a:lnSpc>
            </a:pPr>
            <a:r>
              <a:rPr lang="en-GB" sz="1800" dirty="0">
                <a:solidFill>
                  <a:schemeClr val="tx1"/>
                </a:solidFill>
              </a:rPr>
              <a:t>Gambling disorder rates are higher in </a:t>
            </a:r>
            <a:r>
              <a:rPr lang="en-GB" sz="1800" b="1" dirty="0">
                <a:solidFill>
                  <a:schemeClr val="tx1"/>
                </a:solidFill>
              </a:rPr>
              <a:t>young people </a:t>
            </a:r>
            <a:r>
              <a:rPr lang="en-GB" sz="1800" dirty="0">
                <a:solidFill>
                  <a:schemeClr val="tx1"/>
                </a:solidFill>
              </a:rPr>
              <a:t>than in the general population (OHID, 2023).</a:t>
            </a:r>
          </a:p>
          <a:p>
            <a:pPr>
              <a:lnSpc>
                <a:spcPct val="120000"/>
              </a:lnSpc>
            </a:pPr>
            <a:r>
              <a:rPr lang="en-GB" sz="1800" dirty="0">
                <a:solidFill>
                  <a:schemeClr val="tx1"/>
                </a:solidFill>
              </a:rPr>
              <a:t>Those who have a </a:t>
            </a:r>
            <a:r>
              <a:rPr lang="en-GB" sz="1800" b="1" dirty="0">
                <a:solidFill>
                  <a:schemeClr val="tx1"/>
                </a:solidFill>
              </a:rPr>
              <a:t>parent who gambles </a:t>
            </a:r>
            <a:r>
              <a:rPr lang="en-GB" sz="1800" dirty="0">
                <a:solidFill>
                  <a:schemeClr val="tx1"/>
                </a:solidFill>
              </a:rPr>
              <a:t>at harmful levels are more likely to gamble at these levels too. </a:t>
            </a:r>
          </a:p>
        </p:txBody>
      </p:sp>
    </p:spTree>
    <p:extLst>
      <p:ext uri="{BB962C8B-B14F-4D97-AF65-F5344CB8AC3E}">
        <p14:creationId xmlns:p14="http://schemas.microsoft.com/office/powerpoint/2010/main" val="1933453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F98CD-22F3-7A48-F439-0822A13C2D3C}"/>
              </a:ext>
            </a:extLst>
          </p:cNvPr>
          <p:cNvSpPr>
            <a:spLocks noGrp="1"/>
          </p:cNvSpPr>
          <p:nvPr>
            <p:ph type="title"/>
          </p:nvPr>
        </p:nvSpPr>
        <p:spPr/>
        <p:txBody>
          <a:bodyPr/>
          <a:lstStyle/>
          <a:p>
            <a:r>
              <a:rPr lang="en-GB" dirty="0"/>
              <a:t>The continuum of gambling harm</a:t>
            </a:r>
          </a:p>
        </p:txBody>
      </p:sp>
      <p:sp>
        <p:nvSpPr>
          <p:cNvPr id="6" name="Content Placeholder 5">
            <a:extLst>
              <a:ext uri="{FF2B5EF4-FFF2-40B4-BE49-F238E27FC236}">
                <a16:creationId xmlns:a16="http://schemas.microsoft.com/office/drawing/2014/main" id="{8D918F1E-D0DF-9DE2-6F3F-B5AC4328FD83}"/>
              </a:ext>
            </a:extLst>
          </p:cNvPr>
          <p:cNvSpPr>
            <a:spLocks noGrp="1"/>
          </p:cNvSpPr>
          <p:nvPr>
            <p:ph idx="1"/>
          </p:nvPr>
        </p:nvSpPr>
        <p:spPr/>
        <p:txBody>
          <a:bodyPr>
            <a:normAutofit fontScale="77500" lnSpcReduction="20000"/>
          </a:bodyPr>
          <a:lstStyle/>
          <a:p>
            <a:pPr marL="0" indent="0">
              <a:lnSpc>
                <a:spcPct val="160000"/>
              </a:lnSpc>
              <a:buNone/>
            </a:pPr>
            <a:r>
              <a:rPr lang="en-GB" sz="2300" dirty="0"/>
              <a:t>The most commonly used scale to measure gambling harm severity is the Problem Gambling Severity Index, or PGSI. NICE have endorsed PGSI as part of their ‘Harmful gambling: identification, assessment and management’ recommendations. It has four categories:</a:t>
            </a:r>
          </a:p>
          <a:p>
            <a:endParaRPr lang="en-GB" dirty="0"/>
          </a:p>
          <a:p>
            <a:endParaRPr lang="en-GB" dirty="0"/>
          </a:p>
          <a:p>
            <a:pPr marL="0" indent="0">
              <a:buNone/>
            </a:pPr>
            <a:endParaRPr lang="en-GB" dirty="0"/>
          </a:p>
          <a:p>
            <a:pPr marL="0" indent="0">
              <a:buNone/>
            </a:pPr>
            <a:endParaRPr lang="en-GB" dirty="0"/>
          </a:p>
          <a:p>
            <a:pPr marL="0" indent="0">
              <a:lnSpc>
                <a:spcPct val="170000"/>
              </a:lnSpc>
              <a:buNone/>
            </a:pPr>
            <a:r>
              <a:rPr lang="en-GB" sz="2300" dirty="0"/>
              <a:t>A person may transition between stages, over a long period of time or rapidly at a crisis point.</a:t>
            </a:r>
          </a:p>
          <a:p>
            <a:pPr marL="0" indent="0">
              <a:lnSpc>
                <a:spcPct val="170000"/>
              </a:lnSpc>
              <a:buNone/>
            </a:pPr>
            <a:r>
              <a:rPr lang="en-GB" sz="2300" dirty="0"/>
              <a:t>Harms can be experienced episodically or chronically and can have generational and intergenerational harm </a:t>
            </a:r>
            <a:r>
              <a:rPr lang="en-GB" sz="2300" b="0" dirty="0">
                <a:effectLst/>
                <a:ea typeface="Calibri" panose="020F0502020204030204" pitchFamily="34" charset="0"/>
                <a:cs typeface="Times New Roman" panose="02020603050405020304" pitchFamily="18" charset="0"/>
              </a:rPr>
              <a:t>(Langham, et al., 2016). </a:t>
            </a:r>
            <a:endParaRPr lang="en-GB" sz="2300" dirty="0">
              <a:solidFill>
                <a:srgbClr val="FF0000"/>
              </a:solidFill>
            </a:endParaRPr>
          </a:p>
          <a:p>
            <a:pPr marL="0" indent="0">
              <a:buNone/>
            </a:pPr>
            <a:endParaRPr lang="en-GB" dirty="0"/>
          </a:p>
          <a:p>
            <a:endParaRPr lang="en-GB" dirty="0"/>
          </a:p>
          <a:p>
            <a:endParaRPr lang="en-GB" dirty="0"/>
          </a:p>
          <a:p>
            <a:endParaRPr lang="en-GB" dirty="0"/>
          </a:p>
        </p:txBody>
      </p:sp>
      <p:graphicFrame>
        <p:nvGraphicFramePr>
          <p:cNvPr id="17" name="Diagram 16">
            <a:extLst>
              <a:ext uri="{FF2B5EF4-FFF2-40B4-BE49-F238E27FC236}">
                <a16:creationId xmlns:a16="http://schemas.microsoft.com/office/drawing/2014/main" id="{E7330FB0-4985-13DD-6349-2364D553A994}"/>
              </a:ext>
            </a:extLst>
          </p:cNvPr>
          <p:cNvGraphicFramePr/>
          <p:nvPr>
            <p:extLst>
              <p:ext uri="{D42A27DB-BD31-4B8C-83A1-F6EECF244321}">
                <p14:modId xmlns:p14="http://schemas.microsoft.com/office/powerpoint/2010/main" val="1257572844"/>
              </p:ext>
            </p:extLst>
          </p:nvPr>
        </p:nvGraphicFramePr>
        <p:xfrm>
          <a:off x="2254075" y="2614811"/>
          <a:ext cx="7683850" cy="225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2997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48875-EDB7-3703-C462-F4030B7789D2}"/>
              </a:ext>
            </a:extLst>
          </p:cNvPr>
          <p:cNvSpPr>
            <a:spLocks noGrp="1"/>
          </p:cNvSpPr>
          <p:nvPr>
            <p:ph type="title"/>
          </p:nvPr>
        </p:nvSpPr>
        <p:spPr>
          <a:xfrm>
            <a:off x="838201" y="365125"/>
            <a:ext cx="8166652" cy="1325563"/>
          </a:xfrm>
        </p:spPr>
        <p:txBody>
          <a:bodyPr anchor="ctr">
            <a:normAutofit/>
          </a:bodyPr>
          <a:lstStyle/>
          <a:p>
            <a:r>
              <a:rPr lang="en-GB" dirty="0"/>
              <a:t>The scope of harms</a:t>
            </a:r>
          </a:p>
        </p:txBody>
      </p:sp>
      <p:sp>
        <p:nvSpPr>
          <p:cNvPr id="36" name="Slide Number Placeholder 4">
            <a:extLst>
              <a:ext uri="{FF2B5EF4-FFF2-40B4-BE49-F238E27FC236}">
                <a16:creationId xmlns:a16="http://schemas.microsoft.com/office/drawing/2014/main" id="{9D393E80-C06B-21C8-1502-3EAD2E1EFD12}"/>
              </a:ext>
            </a:extLst>
          </p:cNvPr>
          <p:cNvSpPr>
            <a:spLocks noGrp="1"/>
          </p:cNvSpPr>
          <p:nvPr>
            <p:ph type="sldNum" sz="quarter" idx="12"/>
          </p:nvPr>
        </p:nvSpPr>
        <p:spPr>
          <a:xfrm>
            <a:off x="8610600" y="6356350"/>
            <a:ext cx="2743200" cy="365125"/>
          </a:xfrm>
        </p:spPr>
        <p:txBody>
          <a:bodyPr/>
          <a:lstStyle/>
          <a:p>
            <a:pPr>
              <a:spcAft>
                <a:spcPts val="600"/>
              </a:spcAft>
            </a:pPr>
            <a:r>
              <a:rPr lang="en-GB"/>
              <a:t>Twitter - @ADPHNE</a:t>
            </a:r>
          </a:p>
        </p:txBody>
      </p:sp>
      <p:graphicFrame>
        <p:nvGraphicFramePr>
          <p:cNvPr id="16" name="Table 16">
            <a:extLst>
              <a:ext uri="{FF2B5EF4-FFF2-40B4-BE49-F238E27FC236}">
                <a16:creationId xmlns:a16="http://schemas.microsoft.com/office/drawing/2014/main" id="{6B74E8A2-C927-7BF7-79EB-9EDD19F75D06}"/>
              </a:ext>
            </a:extLst>
          </p:cNvPr>
          <p:cNvGraphicFramePr>
            <a:graphicFrameLocks noGrp="1"/>
          </p:cNvGraphicFramePr>
          <p:nvPr>
            <p:extLst>
              <p:ext uri="{D42A27DB-BD31-4B8C-83A1-F6EECF244321}">
                <p14:modId xmlns:p14="http://schemas.microsoft.com/office/powerpoint/2010/main" val="1284488158"/>
              </p:ext>
            </p:extLst>
          </p:nvPr>
        </p:nvGraphicFramePr>
        <p:xfrm>
          <a:off x="967666" y="2167061"/>
          <a:ext cx="10386132" cy="2977284"/>
        </p:xfrm>
        <a:graphic>
          <a:graphicData uri="http://schemas.openxmlformats.org/drawingml/2006/table">
            <a:tbl>
              <a:tblPr firstRow="1" bandRow="1">
                <a:tableStyleId>{21E4AEA4-8DFA-4A89-87EB-49C32662AFE0}</a:tableStyleId>
              </a:tblPr>
              <a:tblGrid>
                <a:gridCol w="1731022">
                  <a:extLst>
                    <a:ext uri="{9D8B030D-6E8A-4147-A177-3AD203B41FA5}">
                      <a16:colId xmlns:a16="http://schemas.microsoft.com/office/drawing/2014/main" val="1230386941"/>
                    </a:ext>
                  </a:extLst>
                </a:gridCol>
                <a:gridCol w="1731022">
                  <a:extLst>
                    <a:ext uri="{9D8B030D-6E8A-4147-A177-3AD203B41FA5}">
                      <a16:colId xmlns:a16="http://schemas.microsoft.com/office/drawing/2014/main" val="2373833333"/>
                    </a:ext>
                  </a:extLst>
                </a:gridCol>
                <a:gridCol w="1731022">
                  <a:extLst>
                    <a:ext uri="{9D8B030D-6E8A-4147-A177-3AD203B41FA5}">
                      <a16:colId xmlns:a16="http://schemas.microsoft.com/office/drawing/2014/main" val="1267550373"/>
                    </a:ext>
                  </a:extLst>
                </a:gridCol>
                <a:gridCol w="1731022">
                  <a:extLst>
                    <a:ext uri="{9D8B030D-6E8A-4147-A177-3AD203B41FA5}">
                      <a16:colId xmlns:a16="http://schemas.microsoft.com/office/drawing/2014/main" val="2485927251"/>
                    </a:ext>
                  </a:extLst>
                </a:gridCol>
                <a:gridCol w="1731022">
                  <a:extLst>
                    <a:ext uri="{9D8B030D-6E8A-4147-A177-3AD203B41FA5}">
                      <a16:colId xmlns:a16="http://schemas.microsoft.com/office/drawing/2014/main" val="3276634106"/>
                    </a:ext>
                  </a:extLst>
                </a:gridCol>
                <a:gridCol w="1731022">
                  <a:extLst>
                    <a:ext uri="{9D8B030D-6E8A-4147-A177-3AD203B41FA5}">
                      <a16:colId xmlns:a16="http://schemas.microsoft.com/office/drawing/2014/main" val="4248992225"/>
                    </a:ext>
                  </a:extLst>
                </a:gridCol>
              </a:tblGrid>
              <a:tr h="1488642">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extLst>
                  <a:ext uri="{0D108BD9-81ED-4DB2-BD59-A6C34878D82A}">
                    <a16:rowId xmlns:a16="http://schemas.microsoft.com/office/drawing/2014/main" val="4228991627"/>
                  </a:ext>
                </a:extLst>
              </a:tr>
              <a:tr h="1488642">
                <a:tc>
                  <a:txBody>
                    <a:bodyPr/>
                    <a:lstStyle/>
                    <a:p>
                      <a:pPr algn="ctr"/>
                      <a:endParaRPr lang="en-GB" b="1" dirty="0"/>
                    </a:p>
                    <a:p>
                      <a:pPr algn="ctr"/>
                      <a:endParaRPr lang="en-GB" b="1" dirty="0"/>
                    </a:p>
                    <a:p>
                      <a:pPr algn="ctr"/>
                      <a:r>
                        <a:rPr lang="en-GB" b="1" dirty="0"/>
                        <a:t>Mental Health and Wellbeing</a:t>
                      </a:r>
                    </a:p>
                  </a:txBody>
                  <a:tcPr/>
                </a:tc>
                <a:tc>
                  <a:txBody>
                    <a:bodyPr/>
                    <a:lstStyle/>
                    <a:p>
                      <a:pPr algn="ctr"/>
                      <a:endParaRPr lang="en-GB" b="1" dirty="0"/>
                    </a:p>
                    <a:p>
                      <a:pPr algn="ctr"/>
                      <a:endParaRPr lang="en-GB" b="1" dirty="0"/>
                    </a:p>
                    <a:p>
                      <a:pPr algn="ctr"/>
                      <a:r>
                        <a:rPr lang="en-GB" b="1" dirty="0"/>
                        <a:t>Financial</a:t>
                      </a:r>
                    </a:p>
                  </a:txBody>
                  <a:tcPr/>
                </a:tc>
                <a:tc>
                  <a:txBody>
                    <a:bodyPr/>
                    <a:lstStyle/>
                    <a:p>
                      <a:pPr algn="ctr"/>
                      <a:endParaRPr lang="en-GB" b="1" dirty="0"/>
                    </a:p>
                    <a:p>
                      <a:pPr algn="ctr"/>
                      <a:endParaRPr lang="en-GB" b="1" dirty="0"/>
                    </a:p>
                    <a:p>
                      <a:pPr algn="ctr"/>
                      <a:r>
                        <a:rPr lang="en-GB" b="1" dirty="0"/>
                        <a:t>Relationships</a:t>
                      </a:r>
                    </a:p>
                  </a:txBody>
                  <a:tcPr/>
                </a:tc>
                <a:tc>
                  <a:txBody>
                    <a:bodyPr/>
                    <a:lstStyle/>
                    <a:p>
                      <a:pPr algn="ctr"/>
                      <a:endParaRPr lang="en-GB" b="1" dirty="0"/>
                    </a:p>
                    <a:p>
                      <a:pPr algn="ctr"/>
                      <a:r>
                        <a:rPr lang="en-GB" b="1" dirty="0"/>
                        <a:t>Education and employment</a:t>
                      </a:r>
                    </a:p>
                  </a:txBody>
                  <a:tcPr/>
                </a:tc>
                <a:tc>
                  <a:txBody>
                    <a:bodyPr/>
                    <a:lstStyle/>
                    <a:p>
                      <a:pPr algn="ctr"/>
                      <a:endParaRPr lang="en-GB" b="1" dirty="0"/>
                    </a:p>
                    <a:p>
                      <a:pPr algn="ctr"/>
                      <a:endParaRPr lang="en-GB" b="1" dirty="0"/>
                    </a:p>
                    <a:p>
                      <a:pPr algn="ctr"/>
                      <a:r>
                        <a:rPr lang="en-GB" b="1" dirty="0"/>
                        <a:t>Cultural</a:t>
                      </a:r>
                    </a:p>
                  </a:txBody>
                  <a:tcPr/>
                </a:tc>
                <a:tc>
                  <a:txBody>
                    <a:bodyPr/>
                    <a:lstStyle/>
                    <a:p>
                      <a:pPr algn="ctr"/>
                      <a:endParaRPr lang="en-GB" b="1" dirty="0"/>
                    </a:p>
                    <a:p>
                      <a:pPr algn="ctr"/>
                      <a:r>
                        <a:rPr lang="en-GB" b="1" dirty="0"/>
                        <a:t>Crime and anti-social behaviour</a:t>
                      </a:r>
                    </a:p>
                  </a:txBody>
                  <a:tcPr/>
                </a:tc>
                <a:extLst>
                  <a:ext uri="{0D108BD9-81ED-4DB2-BD59-A6C34878D82A}">
                    <a16:rowId xmlns:a16="http://schemas.microsoft.com/office/drawing/2014/main" val="2510541562"/>
                  </a:ext>
                </a:extLst>
              </a:tr>
            </a:tbl>
          </a:graphicData>
        </a:graphic>
      </p:graphicFrame>
      <p:pic>
        <p:nvPicPr>
          <p:cNvPr id="19" name="Graphic 18" descr="Heart with pulse outline">
            <a:extLst>
              <a:ext uri="{FF2B5EF4-FFF2-40B4-BE49-F238E27FC236}">
                <a16:creationId xmlns:a16="http://schemas.microsoft.com/office/drawing/2014/main" id="{3FA367B4-58A8-F6AC-D0F1-C6CE5DA568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235030" y="2514166"/>
            <a:ext cx="972984" cy="972984"/>
          </a:xfrm>
          <a:prstGeom prst="rect">
            <a:avLst/>
          </a:prstGeom>
        </p:spPr>
      </p:pic>
      <p:pic>
        <p:nvPicPr>
          <p:cNvPr id="23" name="Graphic 22" descr="Coins outline">
            <a:extLst>
              <a:ext uri="{FF2B5EF4-FFF2-40B4-BE49-F238E27FC236}">
                <a16:creationId xmlns:a16="http://schemas.microsoft.com/office/drawing/2014/main" id="{B8AF8CD7-55ED-4319-13B6-C157843A57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4302" y="2514166"/>
            <a:ext cx="972984" cy="972984"/>
          </a:xfrm>
          <a:prstGeom prst="rect">
            <a:avLst/>
          </a:prstGeom>
        </p:spPr>
      </p:pic>
      <p:pic>
        <p:nvPicPr>
          <p:cNvPr id="25" name="Graphic 24" descr="Connections outline">
            <a:extLst>
              <a:ext uri="{FF2B5EF4-FFF2-40B4-BE49-F238E27FC236}">
                <a16:creationId xmlns:a16="http://schemas.microsoft.com/office/drawing/2014/main" id="{23BAE901-15AA-A154-54A5-F29FCE0682F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21194" y="2514166"/>
            <a:ext cx="972984" cy="972984"/>
          </a:xfrm>
          <a:prstGeom prst="rect">
            <a:avLst/>
          </a:prstGeom>
        </p:spPr>
      </p:pic>
      <p:pic>
        <p:nvPicPr>
          <p:cNvPr id="27" name="Graphic 26" descr="Classroom outline">
            <a:extLst>
              <a:ext uri="{FF2B5EF4-FFF2-40B4-BE49-F238E27FC236}">
                <a16:creationId xmlns:a16="http://schemas.microsoft.com/office/drawing/2014/main" id="{54033DCF-EB55-21EF-7B17-5258DAD04D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0946" y="2514166"/>
            <a:ext cx="972984" cy="972984"/>
          </a:xfrm>
          <a:prstGeom prst="rect">
            <a:avLst/>
          </a:prstGeom>
        </p:spPr>
      </p:pic>
      <p:pic>
        <p:nvPicPr>
          <p:cNvPr id="29" name="Graphic 28" descr="Neighborhood outline">
            <a:extLst>
              <a:ext uri="{FF2B5EF4-FFF2-40B4-BE49-F238E27FC236}">
                <a16:creationId xmlns:a16="http://schemas.microsoft.com/office/drawing/2014/main" id="{5A5E011A-9D32-DA96-567A-4D0C51EA715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24028" y="2459426"/>
            <a:ext cx="972984" cy="972984"/>
          </a:xfrm>
          <a:prstGeom prst="rect">
            <a:avLst/>
          </a:prstGeom>
        </p:spPr>
      </p:pic>
      <p:pic>
        <p:nvPicPr>
          <p:cNvPr id="33" name="Graphic 32" descr="Close outline">
            <a:extLst>
              <a:ext uri="{FF2B5EF4-FFF2-40B4-BE49-F238E27FC236}">
                <a16:creationId xmlns:a16="http://schemas.microsoft.com/office/drawing/2014/main" id="{B81CB016-54B6-19D1-CEB3-41D19760F45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067110" y="2525767"/>
            <a:ext cx="972984" cy="972984"/>
          </a:xfrm>
          <a:prstGeom prst="rect">
            <a:avLst/>
          </a:prstGeom>
        </p:spPr>
      </p:pic>
      <p:sp>
        <p:nvSpPr>
          <p:cNvPr id="3" name="TextBox 2">
            <a:extLst>
              <a:ext uri="{FF2B5EF4-FFF2-40B4-BE49-F238E27FC236}">
                <a16:creationId xmlns:a16="http://schemas.microsoft.com/office/drawing/2014/main" id="{13843BB3-5A1E-3834-18F7-D2029197E808}"/>
              </a:ext>
            </a:extLst>
          </p:cNvPr>
          <p:cNvSpPr txBox="1"/>
          <p:nvPr/>
        </p:nvSpPr>
        <p:spPr>
          <a:xfrm>
            <a:off x="838200" y="5452165"/>
            <a:ext cx="10515600" cy="738664"/>
          </a:xfrm>
          <a:prstGeom prst="rect">
            <a:avLst/>
          </a:prstGeom>
          <a:noFill/>
        </p:spPr>
        <p:txBody>
          <a:bodyPr wrap="square" rtlCol="0">
            <a:spAutoFit/>
          </a:bodyPr>
          <a:lstStyle/>
          <a:p>
            <a:pPr defTabSz="480060">
              <a:spcAft>
                <a:spcPts val="600"/>
              </a:spcAft>
            </a:pPr>
            <a:r>
              <a:rPr lang="en-GB" sz="2100" kern="1200" dirty="0">
                <a:solidFill>
                  <a:schemeClr val="tx1"/>
                </a:solidFill>
                <a:ea typeface="+mn-ea"/>
                <a:cs typeface="+mn-cs"/>
              </a:rPr>
              <a:t>For many, gambling related harms leave a legacy and may be experienced for many years after the event </a:t>
            </a:r>
            <a:r>
              <a:rPr lang="en-GB" sz="2100" b="0" dirty="0">
                <a:effectLst/>
                <a:ea typeface="Calibri" panose="020F0502020204030204" pitchFamily="34" charset="0"/>
                <a:cs typeface="Times New Roman" panose="02020603050405020304" pitchFamily="18" charset="0"/>
              </a:rPr>
              <a:t>(Langham, et al., 2016)</a:t>
            </a:r>
            <a:r>
              <a:rPr lang="en-GB" sz="2100" kern="1200" dirty="0">
                <a:solidFill>
                  <a:schemeClr val="tx1"/>
                </a:solidFill>
                <a:ea typeface="+mn-ea"/>
                <a:cs typeface="+mn-cs"/>
              </a:rPr>
              <a:t>.</a:t>
            </a:r>
            <a:endParaRPr lang="en-GB" sz="2100" dirty="0"/>
          </a:p>
        </p:txBody>
      </p:sp>
    </p:spTree>
    <p:extLst>
      <p:ext uri="{BB962C8B-B14F-4D97-AF65-F5344CB8AC3E}">
        <p14:creationId xmlns:p14="http://schemas.microsoft.com/office/powerpoint/2010/main" val="345218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64F3-139B-1ACA-C304-201D529538EC}"/>
              </a:ext>
            </a:extLst>
          </p:cNvPr>
          <p:cNvSpPr>
            <a:spLocks noGrp="1"/>
          </p:cNvSpPr>
          <p:nvPr>
            <p:ph type="title"/>
          </p:nvPr>
        </p:nvSpPr>
        <p:spPr/>
        <p:txBody>
          <a:bodyPr>
            <a:normAutofit/>
          </a:bodyPr>
          <a:lstStyle/>
          <a:p>
            <a:r>
              <a:rPr lang="en-GB" dirty="0"/>
              <a:t>Mental health and wellbeing harms </a:t>
            </a:r>
          </a:p>
        </p:txBody>
      </p:sp>
      <p:sp>
        <p:nvSpPr>
          <p:cNvPr id="3" name="Content Placeholder 2">
            <a:extLst>
              <a:ext uri="{FF2B5EF4-FFF2-40B4-BE49-F238E27FC236}">
                <a16:creationId xmlns:a16="http://schemas.microsoft.com/office/drawing/2014/main" id="{E5F6FAF8-0030-B9FA-1868-CE4B703FB275}"/>
              </a:ext>
            </a:extLst>
          </p:cNvPr>
          <p:cNvSpPr>
            <a:spLocks noGrp="1"/>
          </p:cNvSpPr>
          <p:nvPr>
            <p:ph idx="1"/>
          </p:nvPr>
        </p:nvSpPr>
        <p:spPr/>
        <p:txBody>
          <a:bodyPr>
            <a:normAutofit fontScale="62500" lnSpcReduction="20000"/>
          </a:bodyPr>
          <a:lstStyle/>
          <a:p>
            <a:pPr marL="0" indent="0">
              <a:buNone/>
            </a:pPr>
            <a:r>
              <a:rPr lang="en-GB" b="1" dirty="0"/>
              <a:t>Suicide and suicide ideation</a:t>
            </a:r>
          </a:p>
          <a:p>
            <a:pPr>
              <a:buFont typeface="Arial" panose="020B0604020202020204" pitchFamily="34" charset="0"/>
              <a:buChar char="•"/>
            </a:pPr>
            <a:r>
              <a:rPr lang="en-GB" dirty="0"/>
              <a:t>People with a diagnosed gambling disorder have a 1.8x higher </a:t>
            </a:r>
            <a:r>
              <a:rPr lang="en-GB" sz="2900" dirty="0"/>
              <a:t>rate of mortality </a:t>
            </a:r>
            <a:r>
              <a:rPr lang="en-GB" sz="2900" b="0" dirty="0">
                <a:effectLst/>
                <a:ea typeface="Calibri" panose="020F0502020204030204" pitchFamily="34" charset="0"/>
                <a:cs typeface="Times New Roman" panose="02020603050405020304" pitchFamily="18" charset="0"/>
              </a:rPr>
              <a:t>(Karlsson &amp; </a:t>
            </a:r>
            <a:r>
              <a:rPr lang="en-GB" sz="2900" b="0" dirty="0" err="1">
                <a:effectLst/>
                <a:ea typeface="Calibri" panose="020F0502020204030204" pitchFamily="34" charset="0"/>
                <a:cs typeface="Times New Roman" panose="02020603050405020304" pitchFamily="18" charset="0"/>
              </a:rPr>
              <a:t>Hakansson</a:t>
            </a:r>
            <a:r>
              <a:rPr lang="en-GB" sz="2900" b="0" dirty="0">
                <a:effectLst/>
                <a:ea typeface="Calibri" panose="020F0502020204030204" pitchFamily="34" charset="0"/>
                <a:cs typeface="Times New Roman" panose="02020603050405020304" pitchFamily="18" charset="0"/>
              </a:rPr>
              <a:t> , 2018).</a:t>
            </a:r>
            <a:endParaRPr lang="en-GB" sz="2900" dirty="0">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GB" dirty="0"/>
              <a:t>There are over 400 gambling related suicides every year in the UK (PHE, 2021).</a:t>
            </a:r>
          </a:p>
          <a:p>
            <a:pPr marL="0" indent="0">
              <a:buNone/>
            </a:pPr>
            <a:r>
              <a:rPr lang="en-GB" b="1" dirty="0"/>
              <a:t>Depression and anxiety </a:t>
            </a:r>
            <a:endParaRPr lang="en-GB" dirty="0"/>
          </a:p>
          <a:p>
            <a:pPr>
              <a:buFont typeface="Arial" panose="020B0604020202020204" pitchFamily="34" charset="0"/>
              <a:buChar char="•"/>
            </a:pPr>
            <a:r>
              <a:rPr lang="en-GB" dirty="0"/>
              <a:t>In England, it is estimated that there are 69,099 people with depression associated with moderate-risk and problem gambling (OHID, 2023).</a:t>
            </a:r>
          </a:p>
          <a:p>
            <a:pPr>
              <a:buFont typeface="Arial" panose="020B0604020202020204" pitchFamily="34" charset="0"/>
              <a:buChar char="•"/>
            </a:pPr>
            <a:r>
              <a:rPr lang="en-GB" dirty="0"/>
              <a:t>There are links that depression can lead someone to gamble and depression can also be a consequence of gambling at harmful levels.</a:t>
            </a:r>
            <a:endParaRPr lang="en-GB" b="1" dirty="0"/>
          </a:p>
          <a:p>
            <a:pPr marL="0" indent="0">
              <a:buNone/>
            </a:pPr>
            <a:r>
              <a:rPr lang="en-GB" b="1" dirty="0"/>
              <a:t>Stress, sleep deprivation and exhaustion</a:t>
            </a:r>
          </a:p>
          <a:p>
            <a:pPr>
              <a:buFont typeface="Arial" panose="020B0604020202020204" pitchFamily="34" charset="0"/>
              <a:buChar char="•"/>
            </a:pPr>
            <a:r>
              <a:rPr lang="en-GB" dirty="0"/>
              <a:t>Close to 50% of people with gambling problems endorse loss of sleep due to stress or worry about gambling (Buchanan et al., 2020)</a:t>
            </a:r>
          </a:p>
          <a:p>
            <a:pPr marL="0" indent="0">
              <a:buNone/>
            </a:pPr>
            <a:r>
              <a:rPr lang="en-GB" b="1" dirty="0"/>
              <a:t>Links to substance misuse</a:t>
            </a:r>
          </a:p>
          <a:p>
            <a:pPr>
              <a:buFont typeface="Arial" panose="020B0604020202020204" pitchFamily="34" charset="0"/>
              <a:buChar char="•"/>
            </a:pPr>
            <a:r>
              <a:rPr lang="en-GB" dirty="0"/>
              <a:t>People who regularly consume more alcohol than the recommended weekly intake are 2.2x more likely to experience harmful gambling (PHE, 2021).</a:t>
            </a:r>
            <a:endParaRPr lang="en-GB" dirty="0">
              <a:solidFill>
                <a:srgbClr val="FF000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4775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3787-140F-6B67-4310-384BFDC146DD}"/>
              </a:ext>
            </a:extLst>
          </p:cNvPr>
          <p:cNvSpPr>
            <a:spLocks noGrp="1"/>
          </p:cNvSpPr>
          <p:nvPr>
            <p:ph type="title"/>
          </p:nvPr>
        </p:nvSpPr>
        <p:spPr/>
        <p:txBody>
          <a:bodyPr>
            <a:normAutofit/>
          </a:bodyPr>
          <a:lstStyle/>
          <a:p>
            <a:r>
              <a:rPr lang="en-GB" dirty="0"/>
              <a:t>Comorbidities</a:t>
            </a:r>
          </a:p>
        </p:txBody>
      </p:sp>
      <p:sp>
        <p:nvSpPr>
          <p:cNvPr id="3" name="Content Placeholder 2">
            <a:extLst>
              <a:ext uri="{FF2B5EF4-FFF2-40B4-BE49-F238E27FC236}">
                <a16:creationId xmlns:a16="http://schemas.microsoft.com/office/drawing/2014/main" id="{DC158DE7-E3A2-DCA7-3FB3-C20408AA9FAE}"/>
              </a:ext>
            </a:extLst>
          </p:cNvPr>
          <p:cNvSpPr>
            <a:spLocks noGrp="1"/>
          </p:cNvSpPr>
          <p:nvPr>
            <p:ph idx="1"/>
          </p:nvPr>
        </p:nvSpPr>
        <p:spPr/>
        <p:txBody>
          <a:bodyPr>
            <a:normAutofit fontScale="92500" lnSpcReduction="20000"/>
          </a:bodyPr>
          <a:lstStyle/>
          <a:p>
            <a:pPr marL="0" indent="0">
              <a:lnSpc>
                <a:spcPct val="150000"/>
              </a:lnSpc>
              <a:buNone/>
            </a:pPr>
            <a:r>
              <a:rPr lang="en-GB" sz="2100" dirty="0"/>
              <a:t>Gambling harm is a complex issue that often occurs alongside: </a:t>
            </a:r>
          </a:p>
          <a:p>
            <a:pPr lvl="1">
              <a:lnSpc>
                <a:spcPct val="150000"/>
              </a:lnSpc>
              <a:buFont typeface="Arial" panose="020B0604020202020204" pitchFamily="34" charset="0"/>
              <a:buChar char="•"/>
            </a:pPr>
            <a:r>
              <a:rPr lang="en-GB" sz="2100" dirty="0"/>
              <a:t>Mental ill-health</a:t>
            </a:r>
          </a:p>
          <a:p>
            <a:pPr lvl="1">
              <a:lnSpc>
                <a:spcPct val="150000"/>
              </a:lnSpc>
              <a:buFont typeface="Arial" panose="020B0604020202020204" pitchFamily="34" charset="0"/>
              <a:buChar char="•"/>
            </a:pPr>
            <a:r>
              <a:rPr lang="en-GB" sz="2100" dirty="0"/>
              <a:t>Use of tobacco</a:t>
            </a:r>
          </a:p>
          <a:p>
            <a:pPr lvl="1">
              <a:lnSpc>
                <a:spcPct val="150000"/>
              </a:lnSpc>
              <a:buFont typeface="Arial" panose="020B0604020202020204" pitchFamily="34" charset="0"/>
              <a:buChar char="•"/>
            </a:pPr>
            <a:r>
              <a:rPr lang="en-GB" sz="2100" dirty="0"/>
              <a:t>Alcohol and illicit drug use</a:t>
            </a:r>
          </a:p>
          <a:p>
            <a:pPr lvl="2">
              <a:lnSpc>
                <a:spcPct val="150000"/>
              </a:lnSpc>
              <a:buFont typeface="Arial" panose="020B0604020202020204" pitchFamily="34" charset="0"/>
              <a:buChar char="•"/>
            </a:pPr>
            <a:r>
              <a:rPr lang="en-GB" sz="2100" dirty="0"/>
              <a:t>The heaviest drinkers (over 50 units per week) are 7.8x more likely to experience harmful gambling (PHE, 2021).</a:t>
            </a:r>
            <a:endParaRPr lang="en-GB" sz="2100" dirty="0">
              <a:solidFill>
                <a:srgbClr val="FF0000"/>
              </a:solidFill>
            </a:endParaRPr>
          </a:p>
          <a:p>
            <a:pPr lvl="2">
              <a:lnSpc>
                <a:spcPct val="150000"/>
              </a:lnSpc>
              <a:buFont typeface="Arial" panose="020B0604020202020204" pitchFamily="34" charset="0"/>
              <a:buChar char="•"/>
            </a:pPr>
            <a:r>
              <a:rPr lang="en-GB" sz="2100" dirty="0"/>
              <a:t>There are an estimated 1,312 people aged 16-24 who use illicit opiates and or crack cocaine associated with at-risk and problem gambling in England (OHID,2023).</a:t>
            </a:r>
          </a:p>
          <a:p>
            <a:pPr lvl="1">
              <a:lnSpc>
                <a:spcPct val="150000"/>
              </a:lnSpc>
              <a:buFont typeface="Arial" panose="020B0604020202020204" pitchFamily="34" charset="0"/>
              <a:buChar char="•"/>
            </a:pPr>
            <a:r>
              <a:rPr lang="en-GB" sz="2100" dirty="0"/>
              <a:t>Family and relationship conflict</a:t>
            </a:r>
          </a:p>
          <a:p>
            <a:pPr lvl="1">
              <a:lnSpc>
                <a:spcPct val="150000"/>
              </a:lnSpc>
              <a:buFont typeface="Arial" panose="020B0604020202020204" pitchFamily="34" charset="0"/>
              <a:buChar char="•"/>
            </a:pPr>
            <a:r>
              <a:rPr lang="en-GB" sz="2100" dirty="0"/>
              <a:t>Various forms of trauma.</a:t>
            </a:r>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247748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A221-8D1B-6B0C-ED8B-78F7CAF78003}"/>
              </a:ext>
            </a:extLst>
          </p:cNvPr>
          <p:cNvSpPr>
            <a:spLocks noGrp="1"/>
          </p:cNvSpPr>
          <p:nvPr>
            <p:ph type="title"/>
          </p:nvPr>
        </p:nvSpPr>
        <p:spPr/>
        <p:txBody>
          <a:bodyPr/>
          <a:lstStyle/>
          <a:p>
            <a:r>
              <a:rPr lang="en-GB" dirty="0"/>
              <a:t>What is gambling?</a:t>
            </a:r>
          </a:p>
        </p:txBody>
      </p:sp>
      <p:graphicFrame>
        <p:nvGraphicFramePr>
          <p:cNvPr id="5" name="Content Placeholder 2">
            <a:extLst>
              <a:ext uri="{FF2B5EF4-FFF2-40B4-BE49-F238E27FC236}">
                <a16:creationId xmlns:a16="http://schemas.microsoft.com/office/drawing/2014/main" id="{9745135F-E3F6-898D-3FE0-748F0EE28D1C}"/>
              </a:ext>
            </a:extLst>
          </p:cNvPr>
          <p:cNvGraphicFramePr>
            <a:graphicFrameLocks noGrp="1"/>
          </p:cNvGraphicFramePr>
          <p:nvPr>
            <p:ph idx="1"/>
            <p:extLst>
              <p:ext uri="{D42A27DB-BD31-4B8C-83A1-F6EECF244321}">
                <p14:modId xmlns:p14="http://schemas.microsoft.com/office/powerpoint/2010/main" val="38524802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404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44060-117D-F138-2793-E4327BD87590}"/>
              </a:ext>
            </a:extLst>
          </p:cNvPr>
          <p:cNvSpPr>
            <a:spLocks noGrp="1"/>
          </p:cNvSpPr>
          <p:nvPr>
            <p:ph type="title"/>
          </p:nvPr>
        </p:nvSpPr>
        <p:spPr/>
        <p:txBody>
          <a:bodyPr>
            <a:normAutofit/>
          </a:bodyPr>
          <a:lstStyle/>
          <a:p>
            <a:r>
              <a:rPr lang="en-GB" dirty="0"/>
              <a:t>Suicide risk</a:t>
            </a:r>
          </a:p>
        </p:txBody>
      </p:sp>
      <p:graphicFrame>
        <p:nvGraphicFramePr>
          <p:cNvPr id="5" name="Content Placeholder 2">
            <a:extLst>
              <a:ext uri="{FF2B5EF4-FFF2-40B4-BE49-F238E27FC236}">
                <a16:creationId xmlns:a16="http://schemas.microsoft.com/office/drawing/2014/main" id="{6DD22A79-ABB6-545E-A53B-97E5CB7AF413}"/>
              </a:ext>
            </a:extLst>
          </p:cNvPr>
          <p:cNvGraphicFramePr>
            <a:graphicFrameLocks noGrp="1"/>
          </p:cNvGraphicFramePr>
          <p:nvPr>
            <p:ph idx="1"/>
            <p:extLst>
              <p:ext uri="{D42A27DB-BD31-4B8C-83A1-F6EECF244321}">
                <p14:modId xmlns:p14="http://schemas.microsoft.com/office/powerpoint/2010/main" val="16859297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06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B28A-B77A-1538-0F05-91C68A6965AD}"/>
              </a:ext>
            </a:extLst>
          </p:cNvPr>
          <p:cNvSpPr>
            <a:spLocks noGrp="1"/>
          </p:cNvSpPr>
          <p:nvPr>
            <p:ph type="title"/>
          </p:nvPr>
        </p:nvSpPr>
        <p:spPr>
          <a:xfrm>
            <a:off x="838200" y="365125"/>
            <a:ext cx="8156713" cy="1325563"/>
          </a:xfrm>
        </p:spPr>
        <p:txBody>
          <a:bodyPr anchor="ctr">
            <a:normAutofit/>
          </a:bodyPr>
          <a:lstStyle/>
          <a:p>
            <a:r>
              <a:rPr lang="en-GB" dirty="0"/>
              <a:t>Financial harms</a:t>
            </a:r>
          </a:p>
        </p:txBody>
      </p:sp>
      <p:sp>
        <p:nvSpPr>
          <p:cNvPr id="3" name="Content Placeholder 2">
            <a:extLst>
              <a:ext uri="{FF2B5EF4-FFF2-40B4-BE49-F238E27FC236}">
                <a16:creationId xmlns:a16="http://schemas.microsoft.com/office/drawing/2014/main" id="{F441893B-05A8-7A71-076F-54C681DBE467}"/>
              </a:ext>
            </a:extLst>
          </p:cNvPr>
          <p:cNvSpPr>
            <a:spLocks noGrp="1"/>
          </p:cNvSpPr>
          <p:nvPr>
            <p:ph sz="half" idx="1"/>
          </p:nvPr>
        </p:nvSpPr>
        <p:spPr>
          <a:xfrm>
            <a:off x="838199" y="1482571"/>
            <a:ext cx="7302624" cy="4694392"/>
          </a:xfrm>
        </p:spPr>
        <p:txBody>
          <a:bodyPr>
            <a:normAutofit fontScale="92500"/>
          </a:bodyPr>
          <a:lstStyle/>
          <a:p>
            <a:pPr marL="0" indent="0">
              <a:buNone/>
            </a:pPr>
            <a:r>
              <a:rPr lang="en-GB" sz="2100" dirty="0"/>
              <a:t>Many people experiencing gambling related harms are also from backgrounds of socioeconomic disadvantage and therefore financial harms can be extreme (Rintoul, et al., 2012). </a:t>
            </a:r>
          </a:p>
          <a:p>
            <a:pPr marL="0" indent="0">
              <a:buNone/>
            </a:pPr>
            <a:r>
              <a:rPr lang="en-GB" sz="2100" b="1" dirty="0"/>
              <a:t>Debts and financial hardship</a:t>
            </a:r>
          </a:p>
          <a:p>
            <a:pPr>
              <a:buFont typeface="Arial" panose="020B0604020202020204" pitchFamily="34" charset="0"/>
              <a:buChar char="•"/>
            </a:pPr>
            <a:r>
              <a:rPr lang="en-GB" sz="2100" dirty="0"/>
              <a:t>Financial difficulties and debt experienced by gamblers and affected others is often severe. These can often impact the children of gamblers.</a:t>
            </a:r>
          </a:p>
          <a:p>
            <a:pPr marL="0" indent="0">
              <a:buNone/>
            </a:pPr>
            <a:r>
              <a:rPr lang="en-GB" sz="2100" b="1" dirty="0"/>
              <a:t>Asset losses</a:t>
            </a:r>
          </a:p>
          <a:p>
            <a:pPr>
              <a:buFont typeface="Arial" panose="020B0604020202020204" pitchFamily="34" charset="0"/>
              <a:buChar char="•"/>
            </a:pPr>
            <a:r>
              <a:rPr lang="en-GB" sz="2100" dirty="0"/>
              <a:t>Several studies report that gambling leads to housing problems including homelessness.</a:t>
            </a:r>
          </a:p>
          <a:p>
            <a:pPr marL="0" indent="0">
              <a:buNone/>
            </a:pPr>
            <a:r>
              <a:rPr lang="en-GB" sz="2100" b="1" dirty="0"/>
              <a:t>Bankruptcy</a:t>
            </a:r>
          </a:p>
          <a:p>
            <a:pPr>
              <a:buFont typeface="Arial" panose="020B0604020202020204" pitchFamily="34" charset="0"/>
              <a:buChar char="•"/>
            </a:pPr>
            <a:r>
              <a:rPr lang="en-GB" sz="2100" dirty="0"/>
              <a:t>Studies have shown links between an increase in the number of electronic gaming venues in a local area increased the number of personal bankruptcies in that area (OHID, 2023)</a:t>
            </a:r>
          </a:p>
        </p:txBody>
      </p:sp>
      <p:pic>
        <p:nvPicPr>
          <p:cNvPr id="5" name="Graphic 4" descr="Coins outline">
            <a:extLst>
              <a:ext uri="{FF2B5EF4-FFF2-40B4-BE49-F238E27FC236}">
                <a16:creationId xmlns:a16="http://schemas.microsoft.com/office/drawing/2014/main" id="{3C7CF162-1F06-16B3-6DC7-9361BA782A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64703" y="1997475"/>
            <a:ext cx="3966423" cy="3966423"/>
          </a:xfrm>
          <a:prstGeom prst="rect">
            <a:avLst/>
          </a:prstGeom>
        </p:spPr>
      </p:pic>
      <p:sp>
        <p:nvSpPr>
          <p:cNvPr id="12" name="Slide Number Placeholder 5">
            <a:extLst>
              <a:ext uri="{FF2B5EF4-FFF2-40B4-BE49-F238E27FC236}">
                <a16:creationId xmlns:a16="http://schemas.microsoft.com/office/drawing/2014/main" id="{B61081BA-8ABA-8373-8673-8C627246F8DA}"/>
              </a:ext>
            </a:extLst>
          </p:cNvPr>
          <p:cNvSpPr>
            <a:spLocks noGrp="1"/>
          </p:cNvSpPr>
          <p:nvPr>
            <p:ph type="sldNum" sz="quarter" idx="12"/>
          </p:nvPr>
        </p:nvSpPr>
        <p:spPr>
          <a:xfrm>
            <a:off x="8610600" y="6356350"/>
            <a:ext cx="2743200" cy="365125"/>
          </a:xfrm>
        </p:spPr>
        <p:txBody>
          <a:bodyPr/>
          <a:lstStyle/>
          <a:p>
            <a:pPr>
              <a:spcAft>
                <a:spcPts val="600"/>
              </a:spcAft>
            </a:pPr>
            <a:r>
              <a:rPr lang="en-GB"/>
              <a:t>Twitter - @ADPHNE</a:t>
            </a:r>
          </a:p>
        </p:txBody>
      </p:sp>
    </p:spTree>
    <p:extLst>
      <p:ext uri="{BB962C8B-B14F-4D97-AF65-F5344CB8AC3E}">
        <p14:creationId xmlns:p14="http://schemas.microsoft.com/office/powerpoint/2010/main" val="3693534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4199E-E414-193C-DB30-6AC5607AD59D}"/>
              </a:ext>
            </a:extLst>
          </p:cNvPr>
          <p:cNvSpPr>
            <a:spLocks noGrp="1"/>
          </p:cNvSpPr>
          <p:nvPr>
            <p:ph type="title"/>
          </p:nvPr>
        </p:nvSpPr>
        <p:spPr/>
        <p:txBody>
          <a:bodyPr>
            <a:normAutofit/>
          </a:bodyPr>
          <a:lstStyle/>
          <a:p>
            <a:r>
              <a:rPr lang="en-GB" dirty="0"/>
              <a:t>Relationship harms can include</a:t>
            </a:r>
          </a:p>
        </p:txBody>
      </p:sp>
      <p:sp>
        <p:nvSpPr>
          <p:cNvPr id="3" name="Content Placeholder 2">
            <a:extLst>
              <a:ext uri="{FF2B5EF4-FFF2-40B4-BE49-F238E27FC236}">
                <a16:creationId xmlns:a16="http://schemas.microsoft.com/office/drawing/2014/main" id="{A5443432-D7E0-B423-EFC5-01E08042EA1D}"/>
              </a:ext>
            </a:extLst>
          </p:cNvPr>
          <p:cNvSpPr>
            <a:spLocks noGrp="1"/>
          </p:cNvSpPr>
          <p:nvPr>
            <p:ph idx="1"/>
          </p:nvPr>
        </p:nvSpPr>
        <p:spPr/>
        <p:txBody>
          <a:bodyPr>
            <a:normAutofit fontScale="92500" lnSpcReduction="10000"/>
          </a:bodyPr>
          <a:lstStyle/>
          <a:p>
            <a:pPr marL="0" indent="0">
              <a:buNone/>
            </a:pPr>
            <a:r>
              <a:rPr lang="en-GB" sz="2100" b="1" dirty="0"/>
              <a:t>Relationship breakdown</a:t>
            </a:r>
          </a:p>
          <a:p>
            <a:r>
              <a:rPr lang="en-GB" sz="2100" dirty="0"/>
              <a:t>Relationships can be strained as a result of financial difficulties and the dishonesty or loss of trust caused by the person who gambles hiding their behaviour </a:t>
            </a:r>
            <a:r>
              <a:rPr lang="en-GB" sz="2100" b="0" dirty="0">
                <a:effectLst/>
                <a:ea typeface="Calibri" panose="020F0502020204030204" pitchFamily="34" charset="0"/>
                <a:cs typeface="Times New Roman" panose="02020603050405020304" pitchFamily="18" charset="0"/>
              </a:rPr>
              <a:t>(Banks, et al., 2018)</a:t>
            </a:r>
            <a:r>
              <a:rPr lang="en-GB" sz="2100" b="0" dirty="0">
                <a:ea typeface="Calibri" panose="020F0502020204030204" pitchFamily="34" charset="0"/>
                <a:cs typeface="Times New Roman" panose="02020603050405020304" pitchFamily="18" charset="0"/>
              </a:rPr>
              <a:t>.</a:t>
            </a:r>
            <a:endParaRPr lang="en-GB" sz="2100" dirty="0">
              <a:solidFill>
                <a:srgbClr val="FF0000"/>
              </a:solidFill>
            </a:endParaRPr>
          </a:p>
          <a:p>
            <a:pPr marL="0" indent="0">
              <a:buNone/>
            </a:pPr>
            <a:endParaRPr lang="en-GB" sz="2100" dirty="0"/>
          </a:p>
          <a:p>
            <a:pPr marL="0" indent="0">
              <a:buNone/>
            </a:pPr>
            <a:r>
              <a:rPr lang="en-GB" sz="2100" b="1" dirty="0"/>
              <a:t>Violence and domestic abuse</a:t>
            </a:r>
            <a:endParaRPr lang="en-GB" sz="2100" dirty="0"/>
          </a:p>
          <a:p>
            <a:r>
              <a:rPr lang="en-GB" sz="2100" dirty="0"/>
              <a:t>Studies have identified an increased risk of intimate partner violence among people experiencing gambling disorder or addiction </a:t>
            </a:r>
            <a:r>
              <a:rPr lang="en-GB" sz="2100" b="0" dirty="0">
                <a:effectLst/>
                <a:ea typeface="Calibri" panose="020F0502020204030204" pitchFamily="34" charset="0"/>
                <a:cs typeface="Times New Roman" panose="02020603050405020304" pitchFamily="18" charset="0"/>
              </a:rPr>
              <a:t>(Dowling, et al., 2016)</a:t>
            </a:r>
            <a:r>
              <a:rPr lang="en-GB" sz="2100" dirty="0"/>
              <a:t>.</a:t>
            </a:r>
          </a:p>
          <a:p>
            <a:pPr marL="0" indent="0">
              <a:buNone/>
            </a:pPr>
            <a:endParaRPr lang="en-GB" sz="2100" dirty="0"/>
          </a:p>
          <a:p>
            <a:pPr marL="0" indent="0">
              <a:buNone/>
            </a:pPr>
            <a:r>
              <a:rPr lang="en-GB" sz="2100" b="1" dirty="0"/>
              <a:t>Impact on children</a:t>
            </a:r>
          </a:p>
          <a:p>
            <a:pPr>
              <a:buFont typeface="Arial" panose="020B0604020202020204" pitchFamily="34" charset="0"/>
              <a:buChar char="•"/>
            </a:pPr>
            <a:r>
              <a:rPr lang="en-GB" sz="2100" dirty="0"/>
              <a:t>Studies have reported that adult gamblers can neglect their duties to their children such as failing to provide food or collect them from school (PHE,2021).</a:t>
            </a:r>
            <a:r>
              <a:rPr lang="en-GB" sz="2100" dirty="0">
                <a:solidFill>
                  <a:srgbClr val="FF0000"/>
                </a:solidFill>
              </a:rPr>
              <a:t> </a:t>
            </a:r>
            <a:r>
              <a:rPr lang="en-GB" sz="2100" dirty="0">
                <a:solidFill>
                  <a:schemeClr val="tx1"/>
                </a:solidFill>
              </a:rPr>
              <a:t>These adverse childhood experiences can lead to elevated risk experiencing poor health and social outcomes across the life course.</a:t>
            </a:r>
            <a:endParaRPr lang="en-GB" sz="2100" dirty="0">
              <a:solidFill>
                <a:srgbClr val="FF0000"/>
              </a:solidFill>
            </a:endParaRPr>
          </a:p>
        </p:txBody>
      </p:sp>
    </p:spTree>
    <p:extLst>
      <p:ext uri="{BB962C8B-B14F-4D97-AF65-F5344CB8AC3E}">
        <p14:creationId xmlns:p14="http://schemas.microsoft.com/office/powerpoint/2010/main" val="2312589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EAC-2255-11BF-4C17-C634CB2842B5}"/>
              </a:ext>
            </a:extLst>
          </p:cNvPr>
          <p:cNvSpPr>
            <a:spLocks noGrp="1"/>
          </p:cNvSpPr>
          <p:nvPr>
            <p:ph type="title"/>
          </p:nvPr>
        </p:nvSpPr>
        <p:spPr>
          <a:xfrm>
            <a:off x="838200" y="365125"/>
            <a:ext cx="8156713" cy="1325563"/>
          </a:xfrm>
        </p:spPr>
        <p:txBody>
          <a:bodyPr anchor="ctr">
            <a:normAutofit/>
          </a:bodyPr>
          <a:lstStyle/>
          <a:p>
            <a:r>
              <a:rPr lang="en-GB" dirty="0"/>
              <a:t>Employment and educational harms</a:t>
            </a:r>
          </a:p>
        </p:txBody>
      </p:sp>
      <p:sp>
        <p:nvSpPr>
          <p:cNvPr id="3" name="Content Placeholder 2">
            <a:extLst>
              <a:ext uri="{FF2B5EF4-FFF2-40B4-BE49-F238E27FC236}">
                <a16:creationId xmlns:a16="http://schemas.microsoft.com/office/drawing/2014/main" id="{CCBB0BDC-0007-84E0-0B98-AFECF2A53C8C}"/>
              </a:ext>
            </a:extLst>
          </p:cNvPr>
          <p:cNvSpPr>
            <a:spLocks noGrp="1"/>
          </p:cNvSpPr>
          <p:nvPr>
            <p:ph sz="half" idx="1"/>
          </p:nvPr>
        </p:nvSpPr>
        <p:spPr>
          <a:xfrm>
            <a:off x="838200" y="1825625"/>
            <a:ext cx="7894320" cy="4351338"/>
          </a:xfrm>
        </p:spPr>
        <p:txBody>
          <a:bodyPr>
            <a:noAutofit/>
          </a:bodyPr>
          <a:lstStyle/>
          <a:p>
            <a:pPr marL="0" indent="0">
              <a:buNone/>
            </a:pPr>
            <a:r>
              <a:rPr lang="en-GB" sz="1900" b="1" dirty="0"/>
              <a:t>Unemployment</a:t>
            </a:r>
          </a:p>
          <a:p>
            <a:pPr>
              <a:buFont typeface="Arial" panose="020B0604020202020204" pitchFamily="34" charset="0"/>
              <a:buChar char="•"/>
            </a:pPr>
            <a:r>
              <a:rPr lang="en-GB" sz="1900" dirty="0"/>
              <a:t>Gambling is associated with higher risk or future unemployment in the UK (</a:t>
            </a:r>
            <a:r>
              <a:rPr lang="en-GB" sz="1900" dirty="0" err="1"/>
              <a:t>Muggleton</a:t>
            </a:r>
            <a:r>
              <a:rPr lang="en-GB" sz="1900" dirty="0"/>
              <a:t>, N et al., 2021)</a:t>
            </a:r>
          </a:p>
          <a:p>
            <a:pPr>
              <a:buFont typeface="Arial" panose="020B0604020202020204" pitchFamily="34" charset="0"/>
              <a:buChar char="•"/>
            </a:pPr>
            <a:r>
              <a:rPr lang="en-GB" sz="1900" dirty="0"/>
              <a:t>There is an estimated 22,932 unemployment benefit claims associated with gambling related harms(OHID, 2023)</a:t>
            </a:r>
          </a:p>
          <a:p>
            <a:pPr marL="0" indent="0">
              <a:buNone/>
            </a:pPr>
            <a:r>
              <a:rPr lang="en-GB" sz="1900" b="1" dirty="0"/>
              <a:t>Absenteeism</a:t>
            </a:r>
          </a:p>
          <a:p>
            <a:pPr>
              <a:buFont typeface="Arial" panose="020B0604020202020204" pitchFamily="34" charset="0"/>
              <a:buChar char="•"/>
            </a:pPr>
            <a:r>
              <a:rPr lang="en-GB" sz="1900" dirty="0"/>
              <a:t>There are links between absenteeism for both gamblers from their place of work and education, as well as the children of gamblers whose education can suffer as a consequence.</a:t>
            </a:r>
          </a:p>
          <a:p>
            <a:pPr marL="0" indent="0">
              <a:buNone/>
            </a:pPr>
            <a:r>
              <a:rPr lang="en-GB" sz="1900" b="1" dirty="0"/>
              <a:t>Under-performance</a:t>
            </a:r>
          </a:p>
          <a:p>
            <a:pPr>
              <a:buFont typeface="Arial" panose="020B0604020202020204" pitchFamily="34" charset="0"/>
              <a:buChar char="•"/>
            </a:pPr>
            <a:r>
              <a:rPr lang="en-GB" sz="1900" dirty="0"/>
              <a:t>Instability at home which can come as a consequence of gambling harms can impact a child’s performance at school.</a:t>
            </a:r>
          </a:p>
        </p:txBody>
      </p:sp>
      <p:pic>
        <p:nvPicPr>
          <p:cNvPr id="5" name="Graphic 4" descr="Classroom outline">
            <a:extLst>
              <a:ext uri="{FF2B5EF4-FFF2-40B4-BE49-F238E27FC236}">
                <a16:creationId xmlns:a16="http://schemas.microsoft.com/office/drawing/2014/main" id="{3459F096-6D5F-6B1A-B8E2-32C61E504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73440" y="2356803"/>
            <a:ext cx="3288982" cy="3288982"/>
          </a:xfrm>
          <a:prstGeom prst="rect">
            <a:avLst/>
          </a:prstGeom>
        </p:spPr>
      </p:pic>
      <p:sp>
        <p:nvSpPr>
          <p:cNvPr id="12" name="Slide Number Placeholder 5">
            <a:extLst>
              <a:ext uri="{FF2B5EF4-FFF2-40B4-BE49-F238E27FC236}">
                <a16:creationId xmlns:a16="http://schemas.microsoft.com/office/drawing/2014/main" id="{07D89FEF-03E8-D949-67CA-6FD598752B86}"/>
              </a:ext>
            </a:extLst>
          </p:cNvPr>
          <p:cNvSpPr>
            <a:spLocks noGrp="1"/>
          </p:cNvSpPr>
          <p:nvPr>
            <p:ph type="sldNum" sz="quarter" idx="12"/>
          </p:nvPr>
        </p:nvSpPr>
        <p:spPr>
          <a:xfrm>
            <a:off x="8610600" y="6356350"/>
            <a:ext cx="2743200" cy="365125"/>
          </a:xfrm>
        </p:spPr>
        <p:txBody>
          <a:bodyPr/>
          <a:lstStyle/>
          <a:p>
            <a:pPr>
              <a:spcAft>
                <a:spcPts val="600"/>
              </a:spcAft>
            </a:pPr>
            <a:r>
              <a:rPr lang="en-GB"/>
              <a:t>Twitter - @ADPHNE</a:t>
            </a:r>
          </a:p>
        </p:txBody>
      </p:sp>
    </p:spTree>
    <p:extLst>
      <p:ext uri="{BB962C8B-B14F-4D97-AF65-F5344CB8AC3E}">
        <p14:creationId xmlns:p14="http://schemas.microsoft.com/office/powerpoint/2010/main" val="1691671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361F-0E36-25A4-7382-4C51DBCA2A7E}"/>
              </a:ext>
            </a:extLst>
          </p:cNvPr>
          <p:cNvSpPr>
            <a:spLocks noGrp="1"/>
          </p:cNvSpPr>
          <p:nvPr>
            <p:ph type="title"/>
          </p:nvPr>
        </p:nvSpPr>
        <p:spPr/>
        <p:txBody>
          <a:bodyPr>
            <a:normAutofit/>
          </a:bodyPr>
          <a:lstStyle/>
          <a:p>
            <a:r>
              <a:rPr lang="en-GB" dirty="0"/>
              <a:t>Cultural harms</a:t>
            </a:r>
          </a:p>
        </p:txBody>
      </p:sp>
      <p:sp>
        <p:nvSpPr>
          <p:cNvPr id="3" name="Content Placeholder 2">
            <a:extLst>
              <a:ext uri="{FF2B5EF4-FFF2-40B4-BE49-F238E27FC236}">
                <a16:creationId xmlns:a16="http://schemas.microsoft.com/office/drawing/2014/main" id="{4DADD234-61D8-3201-A764-0DC9A01172EB}"/>
              </a:ext>
            </a:extLst>
          </p:cNvPr>
          <p:cNvSpPr>
            <a:spLocks noGrp="1"/>
          </p:cNvSpPr>
          <p:nvPr>
            <p:ph idx="1"/>
          </p:nvPr>
        </p:nvSpPr>
        <p:spPr/>
        <p:txBody>
          <a:bodyPr>
            <a:normAutofit/>
          </a:bodyPr>
          <a:lstStyle/>
          <a:p>
            <a:pPr marL="0" indent="0">
              <a:buNone/>
            </a:pPr>
            <a:r>
              <a:rPr lang="en-GB" sz="1900" b="1" dirty="0"/>
              <a:t>Stigma</a:t>
            </a:r>
          </a:p>
          <a:p>
            <a:pPr>
              <a:buFont typeface="Arial" panose="020B0604020202020204" pitchFamily="34" charset="0"/>
              <a:buChar char="•"/>
            </a:pPr>
            <a:r>
              <a:rPr lang="en-GB" sz="1900" dirty="0"/>
              <a:t>Stigmatizing attitudes towards those experiencing gambling related harms are based on the belief that gambling is a choice that is entirely under the individual’s control (</a:t>
            </a:r>
            <a:r>
              <a:rPr lang="en-GB" sz="1900" dirty="0" err="1"/>
              <a:t>Blaszczynski</a:t>
            </a:r>
            <a:r>
              <a:rPr lang="en-GB" sz="1900" dirty="0"/>
              <a:t> et al. 2011)</a:t>
            </a:r>
          </a:p>
          <a:p>
            <a:pPr marL="0" indent="0">
              <a:buNone/>
            </a:pPr>
            <a:r>
              <a:rPr lang="en-GB" sz="1900" b="1" dirty="0"/>
              <a:t>Shame</a:t>
            </a:r>
          </a:p>
          <a:p>
            <a:pPr>
              <a:buFont typeface="Arial" panose="020B0604020202020204" pitchFamily="34" charset="0"/>
              <a:buChar char="•"/>
            </a:pPr>
            <a:r>
              <a:rPr lang="en-GB" sz="1900" dirty="0"/>
              <a:t>Blame and shame are linked to gambling severity (Estevez et al., 2022)</a:t>
            </a:r>
          </a:p>
          <a:p>
            <a:pPr marL="0" indent="0">
              <a:buNone/>
            </a:pPr>
            <a:r>
              <a:rPr lang="en-GB" sz="1900" b="1" dirty="0"/>
              <a:t>Isolation and exclusion</a:t>
            </a:r>
          </a:p>
          <a:p>
            <a:pPr>
              <a:buFont typeface="Arial" panose="020B0604020202020204" pitchFamily="34" charset="0"/>
              <a:buChar char="•"/>
            </a:pPr>
            <a:r>
              <a:rPr lang="en-GB" sz="1900" dirty="0"/>
              <a:t>Public stigma for both the person experiencing gambling related harm and affected others can create isolation, risk of status loss, social exclusion and discrimination (</a:t>
            </a:r>
            <a:r>
              <a:rPr lang="en-GB" sz="1900" dirty="0" err="1"/>
              <a:t>Takiguchi</a:t>
            </a:r>
            <a:r>
              <a:rPr lang="en-GB" sz="1900" dirty="0"/>
              <a:t> et al., 2022)</a:t>
            </a:r>
          </a:p>
          <a:p>
            <a:pPr marL="0" indent="0">
              <a:buNone/>
            </a:pPr>
            <a:endParaRPr lang="en-GB" sz="1900" dirty="0"/>
          </a:p>
          <a:p>
            <a:pPr marL="0" indent="0">
              <a:buNone/>
            </a:pPr>
            <a:r>
              <a:rPr lang="en-GB" sz="1900" dirty="0"/>
              <a:t>It is currently unclear how gambling related harms are felt in different communities, but stigma and shame may be felt more extremely in some environments than others.</a:t>
            </a:r>
          </a:p>
        </p:txBody>
      </p:sp>
    </p:spTree>
    <p:extLst>
      <p:ext uri="{BB962C8B-B14F-4D97-AF65-F5344CB8AC3E}">
        <p14:creationId xmlns:p14="http://schemas.microsoft.com/office/powerpoint/2010/main" val="3882271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0A72-CAFB-6CCA-27CF-73D393B5F9EE}"/>
              </a:ext>
            </a:extLst>
          </p:cNvPr>
          <p:cNvSpPr>
            <a:spLocks noGrp="1"/>
          </p:cNvSpPr>
          <p:nvPr>
            <p:ph type="title"/>
          </p:nvPr>
        </p:nvSpPr>
        <p:spPr/>
        <p:txBody>
          <a:bodyPr/>
          <a:lstStyle/>
          <a:p>
            <a:r>
              <a:rPr lang="en-GB" dirty="0"/>
              <a:t>Criminal and anti-social behaviours</a:t>
            </a:r>
          </a:p>
        </p:txBody>
      </p:sp>
      <p:graphicFrame>
        <p:nvGraphicFramePr>
          <p:cNvPr id="5" name="Content Placeholder 2">
            <a:extLst>
              <a:ext uri="{FF2B5EF4-FFF2-40B4-BE49-F238E27FC236}">
                <a16:creationId xmlns:a16="http://schemas.microsoft.com/office/drawing/2014/main" id="{6E7F4EE2-5EFF-2F7A-B4C1-69CE0AB96360}"/>
              </a:ext>
            </a:extLst>
          </p:cNvPr>
          <p:cNvGraphicFramePr>
            <a:graphicFrameLocks noGrp="1"/>
          </p:cNvGraphicFramePr>
          <p:nvPr>
            <p:ph idx="1"/>
            <p:extLst>
              <p:ext uri="{D42A27DB-BD31-4B8C-83A1-F6EECF244321}">
                <p14:modId xmlns:p14="http://schemas.microsoft.com/office/powerpoint/2010/main" val="337941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1526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DF4A3-5773-A513-0917-92D5533ED8A8}"/>
              </a:ext>
            </a:extLst>
          </p:cNvPr>
          <p:cNvSpPr>
            <a:spLocks noGrp="1"/>
          </p:cNvSpPr>
          <p:nvPr>
            <p:ph type="title"/>
          </p:nvPr>
        </p:nvSpPr>
        <p:spPr>
          <a:xfrm>
            <a:off x="838200" y="1431131"/>
            <a:ext cx="10515600" cy="2852737"/>
          </a:xfrm>
        </p:spPr>
        <p:txBody>
          <a:bodyPr vert="horz" lIns="91440" tIns="45720" rIns="91440" bIns="45720" rtlCol="0" anchor="b">
            <a:normAutofit/>
          </a:bodyPr>
          <a:lstStyle/>
          <a:p>
            <a:pPr algn="ctr"/>
            <a:r>
              <a:rPr lang="en-US" dirty="0"/>
              <a:t>Supporting those experiencing gambling related harms</a:t>
            </a:r>
          </a:p>
        </p:txBody>
      </p:sp>
    </p:spTree>
    <p:extLst>
      <p:ext uri="{BB962C8B-B14F-4D97-AF65-F5344CB8AC3E}">
        <p14:creationId xmlns:p14="http://schemas.microsoft.com/office/powerpoint/2010/main" val="3187007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3487-4372-DC12-3EB2-35345D6B4C1C}"/>
              </a:ext>
            </a:extLst>
          </p:cNvPr>
          <p:cNvSpPr>
            <a:spLocks noGrp="1"/>
          </p:cNvSpPr>
          <p:nvPr>
            <p:ph type="title"/>
          </p:nvPr>
        </p:nvSpPr>
        <p:spPr>
          <a:xfrm>
            <a:off x="838200" y="365125"/>
            <a:ext cx="8156713" cy="1325563"/>
          </a:xfrm>
        </p:spPr>
        <p:txBody>
          <a:bodyPr vert="horz" lIns="91440" tIns="45720" rIns="91440" bIns="45720" rtlCol="0" anchor="ctr">
            <a:normAutofit/>
          </a:bodyPr>
          <a:lstStyle/>
          <a:p>
            <a:r>
              <a:rPr lang="en-GB" dirty="0"/>
              <a:t>Conversations can be difficult</a:t>
            </a:r>
          </a:p>
        </p:txBody>
      </p:sp>
      <p:sp>
        <p:nvSpPr>
          <p:cNvPr id="19" name="TextBox 18">
            <a:extLst>
              <a:ext uri="{FF2B5EF4-FFF2-40B4-BE49-F238E27FC236}">
                <a16:creationId xmlns:a16="http://schemas.microsoft.com/office/drawing/2014/main" id="{63BD8C6B-BE90-EF43-8D0D-9B0323A8534B}"/>
              </a:ext>
            </a:extLst>
          </p:cNvPr>
          <p:cNvSpPr txBox="1"/>
          <p:nvPr/>
        </p:nvSpPr>
        <p:spPr>
          <a:xfrm>
            <a:off x="838200" y="1431925"/>
            <a:ext cx="8156713" cy="752475"/>
          </a:xfrm>
          <a:prstGeom prst="rect">
            <a:avLst/>
          </a:prstGeom>
        </p:spPr>
        <p:txBody>
          <a:bodyPr vert="horz" lIns="91440" tIns="45720" rIns="91440" bIns="45720" rtlCol="0">
            <a:normAutofit fontScale="70000" lnSpcReduction="20000"/>
          </a:bodyPr>
          <a:lstStyle/>
          <a:p>
            <a:pPr defTabSz="914400">
              <a:lnSpc>
                <a:spcPct val="90000"/>
              </a:lnSpc>
              <a:spcBef>
                <a:spcPts val="1000"/>
              </a:spcBef>
            </a:pPr>
            <a:r>
              <a:rPr lang="en-US" sz="2800" dirty="0"/>
              <a:t>There is a lot of stigma surrounding gambling harm. Many people can be reluctant to have conversations about their gambling harms for various reasons including:</a:t>
            </a:r>
          </a:p>
        </p:txBody>
      </p:sp>
      <p:sp>
        <p:nvSpPr>
          <p:cNvPr id="26" name="Slide Number Placeholder 5">
            <a:extLst>
              <a:ext uri="{FF2B5EF4-FFF2-40B4-BE49-F238E27FC236}">
                <a16:creationId xmlns:a16="http://schemas.microsoft.com/office/drawing/2014/main" id="{9B690B77-5E63-5DDB-4A6D-74BFB4886E5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r>
              <a:rPr lang="en-GB" kern="1200">
                <a:latin typeface="+mn-lt"/>
                <a:ea typeface="+mn-ea"/>
                <a:cs typeface="+mn-cs"/>
              </a:rPr>
              <a:t>Twitter - @ADPHNE</a:t>
            </a:r>
          </a:p>
        </p:txBody>
      </p:sp>
      <p:graphicFrame>
        <p:nvGraphicFramePr>
          <p:cNvPr id="17" name="Content Placeholder 2">
            <a:extLst>
              <a:ext uri="{FF2B5EF4-FFF2-40B4-BE49-F238E27FC236}">
                <a16:creationId xmlns:a16="http://schemas.microsoft.com/office/drawing/2014/main" id="{4350A412-D543-3751-91CE-57387E76A8A5}"/>
              </a:ext>
            </a:extLst>
          </p:cNvPr>
          <p:cNvGraphicFramePr>
            <a:graphicFrameLocks noGrp="1"/>
          </p:cNvGraphicFramePr>
          <p:nvPr>
            <p:ph sz="half" idx="1"/>
            <p:extLst>
              <p:ext uri="{D42A27DB-BD31-4B8C-83A1-F6EECF244321}">
                <p14:modId xmlns:p14="http://schemas.microsoft.com/office/powerpoint/2010/main" val="365838501"/>
              </p:ext>
            </p:extLst>
          </p:nvPr>
        </p:nvGraphicFramePr>
        <p:xfrm>
          <a:off x="1092200" y="2187574"/>
          <a:ext cx="9525000" cy="3908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422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3A5D-DACE-F2F4-9C8A-174ADAB3D037}"/>
              </a:ext>
            </a:extLst>
          </p:cNvPr>
          <p:cNvSpPr>
            <a:spLocks noGrp="1"/>
          </p:cNvSpPr>
          <p:nvPr>
            <p:ph type="title"/>
          </p:nvPr>
        </p:nvSpPr>
        <p:spPr/>
        <p:txBody>
          <a:bodyPr>
            <a:normAutofit fontScale="90000"/>
          </a:bodyPr>
          <a:lstStyle/>
          <a:p>
            <a:r>
              <a:rPr lang="en-GB" dirty="0"/>
              <a:t>Tools to support gambling related harm conversations &amp; interventions</a:t>
            </a:r>
          </a:p>
        </p:txBody>
      </p:sp>
      <p:sp>
        <p:nvSpPr>
          <p:cNvPr id="3" name="Content Placeholder 2">
            <a:extLst>
              <a:ext uri="{FF2B5EF4-FFF2-40B4-BE49-F238E27FC236}">
                <a16:creationId xmlns:a16="http://schemas.microsoft.com/office/drawing/2014/main" id="{5B4F0FAB-62DE-A6F4-6A85-23EB22146431}"/>
              </a:ext>
            </a:extLst>
          </p:cNvPr>
          <p:cNvSpPr>
            <a:spLocks noGrp="1"/>
          </p:cNvSpPr>
          <p:nvPr>
            <p:ph idx="1"/>
          </p:nvPr>
        </p:nvSpPr>
        <p:spPr/>
        <p:txBody>
          <a:bodyPr>
            <a:noAutofit/>
          </a:bodyPr>
          <a:lstStyle/>
          <a:p>
            <a:pPr marL="0" indent="0">
              <a:buNone/>
            </a:pPr>
            <a:r>
              <a:rPr lang="en-GB" sz="1700" dirty="0"/>
              <a:t>A language guide has been produced collaboratively with the Greater Manchester and Yorkshire and the Humber regional gambling related harm teams.</a:t>
            </a:r>
          </a:p>
          <a:p>
            <a:pPr marL="0" indent="0">
              <a:buNone/>
            </a:pPr>
            <a:r>
              <a:rPr lang="en-GB" sz="1700" dirty="0">
                <a:hlinkClick r:id="rId2"/>
              </a:rPr>
              <a:t>Words can hurt – Language guide for gambling harms | North East (adph.org.uk)</a:t>
            </a:r>
            <a:endParaRPr lang="en-GB" sz="1700" u="sng" dirty="0">
              <a:solidFill>
                <a:schemeClr val="accent6"/>
              </a:solidFill>
            </a:endParaRPr>
          </a:p>
          <a:p>
            <a:pPr marL="0" indent="0">
              <a:buNone/>
            </a:pPr>
            <a:r>
              <a:rPr lang="en-GB" sz="1700" dirty="0"/>
              <a:t>A King’s College London guide and study on the questions local authorities should ask surrounding gambling in adult social care settings. </a:t>
            </a:r>
          </a:p>
          <a:p>
            <a:pPr marL="0" indent="0">
              <a:buNone/>
            </a:pPr>
            <a:r>
              <a:rPr lang="en-GB" sz="1700" dirty="0">
                <a:hlinkClick r:id="rId3"/>
              </a:rPr>
              <a:t>Guidance_for_ASC_staff_identifying_and_supporting_people_affected_by_Gambling_Harms.pdf (kcl.ac.uk)</a:t>
            </a:r>
            <a:endParaRPr lang="en-GB" sz="1700" dirty="0"/>
          </a:p>
          <a:p>
            <a:pPr marL="0" indent="0">
              <a:buNone/>
            </a:pPr>
            <a:r>
              <a:rPr lang="en-GB" sz="1700" dirty="0"/>
              <a:t>The MECC Gambling Harms page has been updated with conversation starter prompts, information about advice and services available in the North East.</a:t>
            </a:r>
          </a:p>
          <a:p>
            <a:pPr marL="0" indent="0">
              <a:buNone/>
            </a:pPr>
            <a:r>
              <a:rPr lang="en-GB" sz="1700" dirty="0">
                <a:hlinkClick r:id="rId4"/>
              </a:rPr>
              <a:t>MECC | Service (meccgateway.co.uk)</a:t>
            </a:r>
            <a:r>
              <a:rPr lang="en-GB" sz="1700" dirty="0"/>
              <a:t> </a:t>
            </a:r>
          </a:p>
          <a:p>
            <a:pPr marL="0" indent="0">
              <a:buNone/>
            </a:pPr>
            <a:r>
              <a:rPr lang="en-GB" sz="1700" dirty="0"/>
              <a:t>ADPH Y&amp;H have produced a public health framework for gambling harm reduction, with much of their work aimed at local authorities, where you can find insight on how to influence the wider gambling harms environment. </a:t>
            </a:r>
          </a:p>
          <a:p>
            <a:pPr marL="0" indent="0">
              <a:buNone/>
            </a:pPr>
            <a:r>
              <a:rPr lang="en-GB" sz="1700" dirty="0">
                <a:hlinkClick r:id="rId5"/>
              </a:rPr>
              <a:t>public-health-framework-for-gambling-related-harm-reduction-sept-2019.pdf (yhphnetwork.co.uk)</a:t>
            </a:r>
            <a:endParaRPr lang="en-GB" sz="1700" dirty="0"/>
          </a:p>
        </p:txBody>
      </p:sp>
      <p:sp>
        <p:nvSpPr>
          <p:cNvPr id="5" name="Slide Number Placeholder 4">
            <a:extLst>
              <a:ext uri="{FF2B5EF4-FFF2-40B4-BE49-F238E27FC236}">
                <a16:creationId xmlns:a16="http://schemas.microsoft.com/office/drawing/2014/main" id="{2670EE31-35B8-22FE-DC09-1CCD37C2A26B}"/>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162203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4F07-4BF7-B401-C2BF-508CAC887EB6}"/>
              </a:ext>
            </a:extLst>
          </p:cNvPr>
          <p:cNvSpPr>
            <a:spLocks noGrp="1"/>
          </p:cNvSpPr>
          <p:nvPr>
            <p:ph type="title"/>
          </p:nvPr>
        </p:nvSpPr>
        <p:spPr/>
        <p:txBody>
          <a:bodyPr/>
          <a:lstStyle/>
          <a:p>
            <a:r>
              <a:rPr lang="en-GB" dirty="0"/>
              <a:t>Services available in the North East</a:t>
            </a:r>
          </a:p>
        </p:txBody>
      </p:sp>
      <p:graphicFrame>
        <p:nvGraphicFramePr>
          <p:cNvPr id="6" name="Content Placeholder 5">
            <a:extLst>
              <a:ext uri="{FF2B5EF4-FFF2-40B4-BE49-F238E27FC236}">
                <a16:creationId xmlns:a16="http://schemas.microsoft.com/office/drawing/2014/main" id="{A5A4AE5E-12B5-2014-041B-353788EC4B0D}"/>
              </a:ext>
            </a:extLst>
          </p:cNvPr>
          <p:cNvGraphicFramePr>
            <a:graphicFrameLocks noGrp="1"/>
          </p:cNvGraphicFramePr>
          <p:nvPr>
            <p:ph idx="1"/>
            <p:extLst>
              <p:ext uri="{D42A27DB-BD31-4B8C-83A1-F6EECF244321}">
                <p14:modId xmlns:p14="http://schemas.microsoft.com/office/powerpoint/2010/main" val="37308627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1C24642F-DDC2-83FF-7FD2-9D5202693049}"/>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109275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64826-2512-1BEA-33B2-7F9347FFB675}"/>
              </a:ext>
            </a:extLst>
          </p:cNvPr>
          <p:cNvSpPr>
            <a:spLocks noGrp="1"/>
          </p:cNvSpPr>
          <p:nvPr>
            <p:ph type="title"/>
          </p:nvPr>
        </p:nvSpPr>
        <p:spPr/>
        <p:txBody>
          <a:bodyPr/>
          <a:lstStyle/>
          <a:p>
            <a:r>
              <a:rPr lang="en-GB" dirty="0"/>
              <a:t>Where does gambling happen?</a:t>
            </a:r>
          </a:p>
        </p:txBody>
      </p:sp>
      <p:sp>
        <p:nvSpPr>
          <p:cNvPr id="3" name="Content Placeholder 2">
            <a:extLst>
              <a:ext uri="{FF2B5EF4-FFF2-40B4-BE49-F238E27FC236}">
                <a16:creationId xmlns:a16="http://schemas.microsoft.com/office/drawing/2014/main" id="{B9C67E04-7DA0-1565-793E-C4EFD395C8B9}"/>
              </a:ext>
            </a:extLst>
          </p:cNvPr>
          <p:cNvSpPr>
            <a:spLocks noGrp="1"/>
          </p:cNvSpPr>
          <p:nvPr>
            <p:ph idx="1"/>
          </p:nvPr>
        </p:nvSpPr>
        <p:spPr/>
        <p:txBody>
          <a:bodyPr>
            <a:normAutofit fontScale="32500" lnSpcReduction="20000"/>
          </a:bodyPr>
          <a:lstStyle/>
          <a:p>
            <a:pPr marL="0" indent="0">
              <a:lnSpc>
                <a:spcPct val="170000"/>
              </a:lnSpc>
              <a:buNone/>
            </a:pPr>
            <a:r>
              <a:rPr lang="en-GB" sz="5200" dirty="0"/>
              <a:t>The gambling industry is represented in different forms. The industry is split by </a:t>
            </a:r>
            <a:r>
              <a:rPr lang="en-GB" sz="5200" b="1" dirty="0"/>
              <a:t>land-based gambling </a:t>
            </a:r>
            <a:r>
              <a:rPr lang="en-GB" sz="5200" dirty="0"/>
              <a:t>activity and </a:t>
            </a:r>
            <a:r>
              <a:rPr lang="en-GB" sz="5200" b="1" dirty="0"/>
              <a:t>online/remote gambling</a:t>
            </a:r>
            <a:r>
              <a:rPr lang="en-GB" sz="5200" dirty="0"/>
              <a:t> activity.</a:t>
            </a:r>
          </a:p>
          <a:p>
            <a:pPr marL="0" indent="0">
              <a:lnSpc>
                <a:spcPct val="170000"/>
              </a:lnSpc>
              <a:buNone/>
            </a:pPr>
            <a:r>
              <a:rPr lang="en-GB" sz="5200" dirty="0"/>
              <a:t>Land-based gambling includes betting shops, arcades, bingo halls and casinos. Most recently, there were </a:t>
            </a:r>
            <a:r>
              <a:rPr lang="en-GB" sz="5200" b="1" dirty="0"/>
              <a:t>8,301 gambling premises </a:t>
            </a:r>
            <a:r>
              <a:rPr lang="en-GB" sz="5200" dirty="0"/>
              <a:t>in Great Britain (April 2022 – March 2023). </a:t>
            </a:r>
          </a:p>
          <a:p>
            <a:pPr marL="0" indent="0">
              <a:lnSpc>
                <a:spcPct val="170000"/>
              </a:lnSpc>
              <a:buNone/>
            </a:pPr>
            <a:r>
              <a:rPr lang="en-GB" sz="5200" dirty="0"/>
              <a:t>The gross gambling yield for the land-based gambling sector was </a:t>
            </a:r>
            <a:r>
              <a:rPr lang="en-GB" sz="5200" b="1" dirty="0"/>
              <a:t>£4.5 billion</a:t>
            </a:r>
            <a:r>
              <a:rPr lang="en-GB" sz="5200" dirty="0"/>
              <a:t> for the same time period.</a:t>
            </a:r>
          </a:p>
          <a:p>
            <a:pPr marL="0" indent="0">
              <a:lnSpc>
                <a:spcPct val="170000"/>
              </a:lnSpc>
              <a:buNone/>
            </a:pPr>
            <a:r>
              <a:rPr lang="en-GB" sz="5200" dirty="0"/>
              <a:t>Remote gambling includes the online casino, betting and bingo sector. The number of active accounts for remote gambling is </a:t>
            </a:r>
            <a:r>
              <a:rPr lang="en-GB" sz="5200" b="1" dirty="0"/>
              <a:t>36.4 million </a:t>
            </a:r>
            <a:r>
              <a:rPr lang="en-GB" sz="5200" dirty="0"/>
              <a:t>(April 2022 –March 2023). </a:t>
            </a:r>
          </a:p>
          <a:p>
            <a:pPr marL="0" indent="0">
              <a:lnSpc>
                <a:spcPct val="170000"/>
              </a:lnSpc>
              <a:buNone/>
            </a:pPr>
            <a:r>
              <a:rPr lang="en-GB" sz="5200" dirty="0"/>
              <a:t>The gross gambling yield for remote gambling was </a:t>
            </a:r>
            <a:r>
              <a:rPr lang="en-GB" sz="5200" b="1" dirty="0"/>
              <a:t>£6.5 billion </a:t>
            </a:r>
            <a:r>
              <a:rPr lang="en-GB" sz="5200" dirty="0"/>
              <a:t>for the same time period.</a:t>
            </a:r>
            <a:endParaRPr lang="en-GB" sz="5200" b="1" dirty="0"/>
          </a:p>
          <a:p>
            <a:pPr marL="0" indent="0" algn="r">
              <a:lnSpc>
                <a:spcPct val="170000"/>
              </a:lnSpc>
              <a:buNone/>
            </a:pPr>
            <a:r>
              <a:rPr lang="en-GB" sz="5200" dirty="0"/>
              <a:t>(The Gambling Commission, 2024)</a:t>
            </a:r>
          </a:p>
          <a:p>
            <a:pPr marL="0" indent="0">
              <a:buNone/>
            </a:pPr>
            <a:endParaRPr lang="en-GB" sz="4900" dirty="0"/>
          </a:p>
          <a:p>
            <a:pPr marL="0" indent="0">
              <a:buNone/>
            </a:pPr>
            <a:endParaRPr lang="en-GB" dirty="0"/>
          </a:p>
        </p:txBody>
      </p:sp>
      <p:sp>
        <p:nvSpPr>
          <p:cNvPr id="5" name="Slide Number Placeholder 4">
            <a:extLst>
              <a:ext uri="{FF2B5EF4-FFF2-40B4-BE49-F238E27FC236}">
                <a16:creationId xmlns:a16="http://schemas.microsoft.com/office/drawing/2014/main" id="{B45C9DE5-0279-85E6-19EE-B2C63A864D89}"/>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4005979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FDD5-0B20-A0B6-18F0-DBC50ECAE8CC}"/>
              </a:ext>
            </a:extLst>
          </p:cNvPr>
          <p:cNvSpPr>
            <a:spLocks noGrp="1"/>
          </p:cNvSpPr>
          <p:nvPr>
            <p:ph type="title"/>
          </p:nvPr>
        </p:nvSpPr>
        <p:spPr/>
        <p:txBody>
          <a:bodyPr/>
          <a:lstStyle/>
          <a:p>
            <a:r>
              <a:rPr lang="en-GB" dirty="0"/>
              <a:t>Blocking and exclusion tools available </a:t>
            </a:r>
          </a:p>
        </p:txBody>
      </p:sp>
      <p:graphicFrame>
        <p:nvGraphicFramePr>
          <p:cNvPr id="6" name="Content Placeholder 5">
            <a:extLst>
              <a:ext uri="{FF2B5EF4-FFF2-40B4-BE49-F238E27FC236}">
                <a16:creationId xmlns:a16="http://schemas.microsoft.com/office/drawing/2014/main" id="{9D67A7B4-90B1-B42E-D2BB-326EF0C332B6}"/>
              </a:ext>
            </a:extLst>
          </p:cNvPr>
          <p:cNvGraphicFramePr>
            <a:graphicFrameLocks noGrp="1"/>
          </p:cNvGraphicFramePr>
          <p:nvPr>
            <p:ph idx="1"/>
            <p:extLst>
              <p:ext uri="{D42A27DB-BD31-4B8C-83A1-F6EECF244321}">
                <p14:modId xmlns:p14="http://schemas.microsoft.com/office/powerpoint/2010/main" val="38897871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3DE6A339-20B2-9590-97F6-B4381340B8D0}"/>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1088419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25876-88CF-5E32-C7B9-01AF4B45BF99}"/>
              </a:ext>
            </a:extLst>
          </p:cNvPr>
          <p:cNvSpPr>
            <a:spLocks noGrp="1"/>
          </p:cNvSpPr>
          <p:nvPr>
            <p:ph type="title"/>
          </p:nvPr>
        </p:nvSpPr>
        <p:spPr/>
        <p:txBody>
          <a:bodyPr/>
          <a:lstStyle/>
          <a:p>
            <a:r>
              <a:rPr lang="en-GB" dirty="0"/>
              <a:t>First steps to take in your local authority</a:t>
            </a:r>
          </a:p>
        </p:txBody>
      </p:sp>
      <p:graphicFrame>
        <p:nvGraphicFramePr>
          <p:cNvPr id="6" name="Content Placeholder 5">
            <a:extLst>
              <a:ext uri="{FF2B5EF4-FFF2-40B4-BE49-F238E27FC236}">
                <a16:creationId xmlns:a16="http://schemas.microsoft.com/office/drawing/2014/main" id="{8AB67591-5F5C-48C5-C81E-B1B8D61BA168}"/>
              </a:ext>
            </a:extLst>
          </p:cNvPr>
          <p:cNvGraphicFramePr>
            <a:graphicFrameLocks noGrp="1"/>
          </p:cNvGraphicFramePr>
          <p:nvPr>
            <p:ph idx="1"/>
            <p:extLst>
              <p:ext uri="{D42A27DB-BD31-4B8C-83A1-F6EECF244321}">
                <p14:modId xmlns:p14="http://schemas.microsoft.com/office/powerpoint/2010/main" val="41624701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05435C19-B630-E37F-78A3-4EAFE6D49DBC}"/>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700456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2D93-BE0B-3911-71E4-871064384C31}"/>
              </a:ext>
            </a:extLst>
          </p:cNvPr>
          <p:cNvSpPr>
            <a:spLocks noGrp="1"/>
          </p:cNvSpPr>
          <p:nvPr>
            <p:ph type="title"/>
          </p:nvPr>
        </p:nvSpPr>
        <p:spPr/>
        <p:txBody>
          <a:bodyPr>
            <a:normAutofit fontScale="90000"/>
          </a:bodyPr>
          <a:lstStyle/>
          <a:p>
            <a:r>
              <a:rPr lang="en-GB" dirty="0"/>
              <a:t>Please take a couple of minutes to fill out the following feedback form via the QR code below. </a:t>
            </a:r>
          </a:p>
        </p:txBody>
      </p:sp>
      <p:sp>
        <p:nvSpPr>
          <p:cNvPr id="3" name="Content Placeholder 2">
            <a:extLst>
              <a:ext uri="{FF2B5EF4-FFF2-40B4-BE49-F238E27FC236}">
                <a16:creationId xmlns:a16="http://schemas.microsoft.com/office/drawing/2014/main" id="{45521A69-CC1B-D461-55E4-6B5B0AB1944C}"/>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id="{9FCB1EBE-E8F6-BB2E-E2F1-CC03729D1184}"/>
              </a:ext>
            </a:extLst>
          </p:cNvPr>
          <p:cNvPicPr>
            <a:picLocks noChangeAspect="1"/>
          </p:cNvPicPr>
          <p:nvPr/>
        </p:nvPicPr>
        <p:blipFill>
          <a:blip r:embed="rId2"/>
          <a:stretch>
            <a:fillRect/>
          </a:stretch>
        </p:blipFill>
        <p:spPr>
          <a:xfrm>
            <a:off x="4649014" y="2603073"/>
            <a:ext cx="2893972" cy="2893972"/>
          </a:xfrm>
          <a:prstGeom prst="rect">
            <a:avLst/>
          </a:prstGeom>
        </p:spPr>
      </p:pic>
    </p:spTree>
    <p:extLst>
      <p:ext uri="{BB962C8B-B14F-4D97-AF65-F5344CB8AC3E}">
        <p14:creationId xmlns:p14="http://schemas.microsoft.com/office/powerpoint/2010/main" val="2363902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DF1C-A9B7-FFF3-B750-D712ABE17784}"/>
              </a:ext>
            </a:extLst>
          </p:cNvPr>
          <p:cNvSpPr>
            <a:spLocks noGrp="1"/>
          </p:cNvSpPr>
          <p:nvPr>
            <p:ph type="title"/>
          </p:nvPr>
        </p:nvSpPr>
        <p:spPr>
          <a:xfrm>
            <a:off x="243397" y="302983"/>
            <a:ext cx="8166652" cy="513764"/>
          </a:xfrm>
        </p:spPr>
        <p:txBody>
          <a:bodyPr>
            <a:normAutofit fontScale="90000"/>
          </a:bodyPr>
          <a:lstStyle/>
          <a:p>
            <a:r>
              <a:rPr lang="en-GB" dirty="0"/>
              <a:t>References</a:t>
            </a:r>
          </a:p>
        </p:txBody>
      </p:sp>
      <p:sp>
        <p:nvSpPr>
          <p:cNvPr id="4" name="Rectangle 1">
            <a:extLst>
              <a:ext uri="{FF2B5EF4-FFF2-40B4-BE49-F238E27FC236}">
                <a16:creationId xmlns:a16="http://schemas.microsoft.com/office/drawing/2014/main" id="{75406001-C22E-CBAA-A13D-322639C61F45}"/>
              </a:ext>
            </a:extLst>
          </p:cNvPr>
          <p:cNvSpPr>
            <a:spLocks noGrp="1" noChangeArrowheads="1"/>
          </p:cNvSpPr>
          <p:nvPr>
            <p:ph idx="1"/>
          </p:nvPr>
        </p:nvSpPr>
        <p:spPr bwMode="auto">
          <a:xfrm>
            <a:off x="243397" y="816747"/>
            <a:ext cx="111940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American Psychiatric Association, 2013.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Diagnostic and statistical manual of mental disorders.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5th ed. Arlington VA: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s.n</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Banks, J. et al., 2018.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Families Living with Problem Gambling: Impacts, Coping Strategies and Help-Seeking,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Sheffield: Sheffield Hallam University.</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Blaszczynski</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et al., 2011. Responsible Gambling: General Principles and Minimal Requirements.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Journal of Gambling Studies,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Volume 27, pp. 565-573.</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Brooks, G. &amp; Clark, L., 2019. Associations between loot box use, problematic gambling and gambling, and gambling-related cognitions..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Addictive Behaviors,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Volume 96, pp. 26-34.</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Buchanan, T., McMullin, S., Baxley, C. &amp; Weinstock, J., 2020. Stress and gambling.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Current Opinion in </a:t>
            </a:r>
            <a:r>
              <a:rPr kumimoji="0" lang="en-US" altLang="en-US" sz="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Behavioural</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Sciences,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Volume 31, pp. 8-12.</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Cassidy, R., 2020.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Vicious Games: Capitalism and Gambling.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London: Pluto Press.</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Chapter One, 2023.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It's the products not the people.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[Online]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Available at: </a:t>
            </a:r>
            <a:r>
              <a:rPr kumimoji="0" lang="en-US" altLang="en-US" sz="8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https://www.chapter-one.org/about-gambling/the-myth-of-safer-gambling</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[Accessed November 2023].</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Dowling, N. et al., 2016. Problem Gambling and Intimate Partner Violence: A systematic review and meta-analysis.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Trauma Violence Abuse,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17(1), pp. 43-61.</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Estevez, A.,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Momene</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J., Jauregui, P. &amp;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Etxaburu</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N., 2022. Shame and Blame in Gambling: Relationship with Emotion Regulation and Gambling Motives.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International Journal of Mental Health and Addiction.</a:t>
            </a:r>
          </a:p>
          <a:p>
            <a:pPr marL="0" marR="0" lvl="0" indent="0" algn="l" defTabSz="914400" rtl="0" eaLnBrk="0" fontAlgn="base" latinLnBrk="0" hangingPunct="0">
              <a:lnSpc>
                <a:spcPct val="100000"/>
              </a:lnSpc>
              <a:spcBef>
                <a:spcPct val="0"/>
              </a:spcBef>
              <a:spcAft>
                <a:spcPct val="0"/>
              </a:spcAft>
              <a:buClrTx/>
              <a:buSzTx/>
              <a:buFontTx/>
              <a:buNone/>
              <a:tabLst/>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Gambling-Commission, 2023.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Young People and Gambling 2023.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[Online] </a:t>
            </a:r>
            <a:b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Available at: </a:t>
            </a:r>
            <a:r>
              <a:rPr lang="en-US" sz="800"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https://www.gamblingcommission.gov.uk/statistics-and-research/publication/industry-statistics-february-2024-correction</a:t>
            </a:r>
            <a:b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[Accessed March 2024].</a:t>
            </a:r>
            <a:endParaRPr lang="en-GB" sz="800"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Gambling-Commission, 2024.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Industry Statistics.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[Online] </a:t>
            </a:r>
            <a:b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Available at: </a:t>
            </a:r>
            <a:r>
              <a:rPr lang="en-US" sz="800"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https://www.gamblingcommission.gov.uk/statistics-and-research/publication/industry-statistics-february-2024-correction</a:t>
            </a:r>
            <a:b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[Accessed March 2024].</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Greater Manchester Combined Authority, 2022.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Gambling Harms in Greater Manchester - Strategic Needs Assessment,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Manchester: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s.n</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Harris, S.,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Pockett</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 &amp; Dighton, G., 2023. Social and economic costs of gambling problems and related harm among UK military veterans.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BMJ Mil Health,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169(5), pp. 413-418.</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House of Lords, 2021.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Gambling Harm - Time for Action, </a:t>
            </a:r>
            <a:r>
              <a:rPr lang="en-US" sz="800" kern="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s.l.</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Authority of the House of Lords.</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Karlsson, A. &amp;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Hakansson</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 A., 2018. Gambling disorder, increased mortality, suicidality, and associated comorbidity: A longitudinal nationwide register study. </a:t>
            </a:r>
            <a:r>
              <a:rPr kumimoji="0" lang="en-US" altLang="en-US" sz="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Behav</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Addict,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7(4), pp. 1091-9.</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Langham, E. et al., 2016. Understanding gambling related harm: a proposed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defintion</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conceptual framework, and taxonomy of harms.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BMC Public Health,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27(16), p. 80.</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Li, W., Mills, D. &amp; </a:t>
            </a:r>
            <a:r>
              <a:rPr lang="en-US" sz="800" kern="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Nower</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L., 2019. The relationship of loot box purchases to problem video gaming and problem gambling.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Addictive Behaviors,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Volume 97, pp. 27-34.</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Livazovic</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G. &amp;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Bojcic</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K., 2019. Problem gambling in adolescents: what are the psychological, social and financial consequences?.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BMC Psychiatry,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19(1), pp. 1-15.</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Lostutter</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 W., Holmes, J. K. &amp; Larimer, M. E., 2013. Chapter 89 - College Student Gambling: Etiology, Consequences, and Prevention Strategies. In: P. M. Miller, ed.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Interventions for Addiction.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s.l.:Academic</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Press, pp. 883-892.</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Markham, F. &amp; Young, M., 2015. "Big Gambling": The rise of the global industry-state gambling complex.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Addiction Research &amp; Theory,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23(1), pp. 1-4.</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May-Chahal, C., Clifton, A., Anderson, J. &amp; Humphreys, L., 2015.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a:t>
            </a:r>
            <a:r>
              <a:rPr kumimoji="0" lang="en-US" altLang="en-US" sz="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OffGam</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Pilot: Towards the Development of Gambling Awareness and Problem Gambling interventions in English Prisons,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Lancashire: Lancashire University.</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Miller, H. &amp; Thomas, S., 2018. The problem with 'responsible gambling': impact of government and industry discourses on feelings of felt and enacted stigma in people who experience harms with gambling.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Addiction Research &amp; Theory,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26(2), pp. 85-94.</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Muggleton</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N. et al., 2021. The association between gambling and financial, social and health outcomes in big financial data.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Nature Human </a:t>
            </a:r>
            <a:r>
              <a:rPr kumimoji="0" lang="en-US" altLang="en-US" sz="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Behaviour</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Volume 5, pp. 319-326.</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Office for Health Improvement and Disparities, 2023.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economic and social cost of harms associated with gambling in England,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s.l.</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GOV.UK.</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Public Health England, 2021.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Gambling-related </a:t>
            </a:r>
            <a:r>
              <a:rPr kumimoji="0" lang="en-US" altLang="en-US" sz="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harms:evidence</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review,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s.l.</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GOV.UK.</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Rintoul, A., Livingstone, C. &amp; Mellor, A., 2012. Modelling Vulnerability to Gambling Related Harm: How Disadvantage Predicts Gambling Losses.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Addiction Research &amp; Theory,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21(4).</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Rossi, R. &amp; Nairn, A., 2022. New Developments in Gambling Marketing: the Rise of Social Media Ads and Its Effect on Youth.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Current Addiction Reports,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Volume 9, pp. 385-391.</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Royal College of Psychiatrists, 2023.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Gambling Disorder.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[Online]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Available at: </a:t>
            </a:r>
            <a:r>
              <a:rPr kumimoji="0" lang="en-US" altLang="en-US" sz="8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https://www.rcpsych.ac.uk/mental-health/mental-illnesses-and-mental-health-problems/gambling-disorder</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[Accessed 12 November 2023].</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Stark, S., Reynolds, J. &amp; Wiebe, J., 2021. Gambling and Gaming in an Ontario Sample of Youth and Parents.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Journal of Gambling Issues,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Volume 46.</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Takiguchi</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N., </a:t>
            </a:r>
            <a:r>
              <a:rPr kumimoji="0" lang="en-US" altLang="en-US" sz="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Kawanishi</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Y. &amp; Samuelsson, E., 2022. Secrecy, self-blame and risks for social exclusion - Family members' experiences of gambling problems in Japan.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Frontiers in Psychiatry,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Volume 13.</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van Schalkwyk, M. C., Cassidy, R., Blythe, J. &amp; Ovenden, N., 2023.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Health Above Profits - We Need a New Gambling Act.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[Online]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Available at: </a:t>
            </a:r>
            <a:r>
              <a:rPr kumimoji="0" lang="en-US" altLang="en-US" sz="8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https://www.researchgate.net/publication/371189412_Health_Above_Profits_-_We_Need_a_New_Gambling_Act</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[Accessed November 2023].</a:t>
            </a: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Wardle, H. &amp; McManus, S., 2021. Suicidality and gambling among young adults in Great Britain: results from a cross-sectional online survey. </a:t>
            </a:r>
            <a:r>
              <a:rPr kumimoji="0" lang="en-US" altLang="en-US" sz="8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Lancet Public Health,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6(1), pp. 39-49.</a:t>
            </a:r>
          </a:p>
          <a:p>
            <a:pPr marL="0" indent="0" eaLnBrk="0" fontAlgn="base" hangingPunct="0">
              <a:lnSpc>
                <a:spcPct val="100000"/>
              </a:lnSpc>
              <a:spcBef>
                <a:spcPct val="0"/>
              </a:spcBef>
              <a:spcAft>
                <a:spcPct val="0"/>
              </a:spcAft>
              <a:buClrTx/>
              <a:buSzTx/>
              <a:buNone/>
            </a:pP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YGAM, 2023. </a:t>
            </a:r>
            <a:r>
              <a:rPr lang="en-US" sz="800" i="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Annual Student Gambling Survey, </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UK: </a:t>
            </a:r>
            <a:r>
              <a:rPr lang="en-US" sz="800" kern="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s.n</a:t>
            </a:r>
            <a:r>
              <a:rPr lang="en-US"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GB" sz="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151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5BB5-BCE0-2743-A37F-449BBFB6207F}"/>
              </a:ext>
            </a:extLst>
          </p:cNvPr>
          <p:cNvSpPr>
            <a:spLocks noGrp="1"/>
          </p:cNvSpPr>
          <p:nvPr>
            <p:ph type="title"/>
          </p:nvPr>
        </p:nvSpPr>
        <p:spPr/>
        <p:txBody>
          <a:bodyPr/>
          <a:lstStyle/>
          <a:p>
            <a:r>
              <a:rPr lang="en-GB" dirty="0"/>
              <a:t>Language matters</a:t>
            </a:r>
          </a:p>
        </p:txBody>
      </p:sp>
      <p:sp>
        <p:nvSpPr>
          <p:cNvPr id="3" name="Content Placeholder 2">
            <a:extLst>
              <a:ext uri="{FF2B5EF4-FFF2-40B4-BE49-F238E27FC236}">
                <a16:creationId xmlns:a16="http://schemas.microsoft.com/office/drawing/2014/main" id="{C2385D77-7281-40C1-7CC6-41F92D17123B}"/>
              </a:ext>
            </a:extLst>
          </p:cNvPr>
          <p:cNvSpPr>
            <a:spLocks noGrp="1"/>
          </p:cNvSpPr>
          <p:nvPr>
            <p:ph idx="1"/>
          </p:nvPr>
        </p:nvSpPr>
        <p:spPr/>
        <p:txBody>
          <a:bodyPr>
            <a:normAutofit fontScale="70000" lnSpcReduction="20000"/>
          </a:bodyPr>
          <a:lstStyle/>
          <a:p>
            <a:pPr marL="0" indent="0">
              <a:lnSpc>
                <a:spcPct val="150000"/>
              </a:lnSpc>
              <a:buNone/>
            </a:pPr>
            <a:r>
              <a:rPr lang="en-GB" sz="2700" dirty="0"/>
              <a:t>It is important to support the whole person and not just their ‘condition’.</a:t>
            </a:r>
          </a:p>
          <a:p>
            <a:pPr marL="0" indent="0">
              <a:lnSpc>
                <a:spcPct val="150000"/>
              </a:lnSpc>
              <a:buNone/>
            </a:pPr>
            <a:r>
              <a:rPr lang="en-GB" sz="2700" dirty="0"/>
              <a:t>Therefore, it is important to make language choices that do not embed the negative stigmas further. </a:t>
            </a:r>
          </a:p>
          <a:p>
            <a:pPr marL="0" indent="0">
              <a:lnSpc>
                <a:spcPct val="150000"/>
              </a:lnSpc>
              <a:buNone/>
            </a:pPr>
            <a:r>
              <a:rPr lang="en-GB" sz="2700" dirty="0"/>
              <a:t>Instead of ‘problem gambler,’ which can imply that the individual is solely responsible for their gambling, try using: </a:t>
            </a:r>
          </a:p>
          <a:p>
            <a:pPr>
              <a:lnSpc>
                <a:spcPct val="150000"/>
              </a:lnSpc>
              <a:buFont typeface="Arial" panose="020B0604020202020204" pitchFamily="34" charset="0"/>
              <a:buChar char="•"/>
            </a:pPr>
            <a:r>
              <a:rPr lang="en-GB" sz="2700" dirty="0"/>
              <a:t>‘person experiencing gambling harms’</a:t>
            </a:r>
          </a:p>
          <a:p>
            <a:pPr>
              <a:lnSpc>
                <a:spcPct val="150000"/>
              </a:lnSpc>
              <a:buFont typeface="Arial" panose="020B0604020202020204" pitchFamily="34" charset="0"/>
              <a:buChar char="•"/>
            </a:pPr>
            <a:r>
              <a:rPr lang="en-GB" sz="2700" dirty="0"/>
              <a:t>‘person being harmed by gambling’</a:t>
            </a:r>
          </a:p>
          <a:p>
            <a:pPr>
              <a:lnSpc>
                <a:spcPct val="150000"/>
              </a:lnSpc>
              <a:buFont typeface="Arial" panose="020B0604020202020204" pitchFamily="34" charset="0"/>
              <a:buChar char="•"/>
            </a:pPr>
            <a:r>
              <a:rPr lang="en-GB" sz="2700" dirty="0"/>
              <a:t> ‘a person living with a gambling addiction’</a:t>
            </a:r>
          </a:p>
          <a:p>
            <a:pPr>
              <a:lnSpc>
                <a:spcPct val="150000"/>
              </a:lnSpc>
              <a:buFont typeface="Arial" panose="020B0604020202020204" pitchFamily="34" charset="0"/>
              <a:buChar char="•"/>
            </a:pPr>
            <a:r>
              <a:rPr lang="en-GB" sz="2700" dirty="0"/>
              <a:t> ‘person in recovery from a gambling addiction’</a:t>
            </a:r>
          </a:p>
          <a:p>
            <a:pPr marL="0" indent="0">
              <a:buNone/>
            </a:pPr>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418954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515C-8915-079C-BB42-8CF3508165DD}"/>
              </a:ext>
            </a:extLst>
          </p:cNvPr>
          <p:cNvSpPr>
            <a:spLocks noGrp="1"/>
          </p:cNvSpPr>
          <p:nvPr>
            <p:ph type="title"/>
          </p:nvPr>
        </p:nvSpPr>
        <p:spPr/>
        <p:txBody>
          <a:bodyPr>
            <a:normAutofit fontScale="90000"/>
          </a:bodyPr>
          <a:lstStyle/>
          <a:p>
            <a:r>
              <a:rPr lang="en-GB" dirty="0"/>
              <a:t>Symptoms of someone experiencing gambling addiction</a:t>
            </a:r>
          </a:p>
        </p:txBody>
      </p:sp>
      <p:graphicFrame>
        <p:nvGraphicFramePr>
          <p:cNvPr id="4" name="Content Placeholder 3">
            <a:extLst>
              <a:ext uri="{FF2B5EF4-FFF2-40B4-BE49-F238E27FC236}">
                <a16:creationId xmlns:a16="http://schemas.microsoft.com/office/drawing/2014/main" id="{F6C40616-5829-431D-4CE2-9A592C0AAA76}"/>
              </a:ext>
            </a:extLst>
          </p:cNvPr>
          <p:cNvGraphicFramePr>
            <a:graphicFrameLocks noGrp="1"/>
          </p:cNvGraphicFramePr>
          <p:nvPr>
            <p:ph idx="1"/>
            <p:extLst>
              <p:ext uri="{D42A27DB-BD31-4B8C-83A1-F6EECF244321}">
                <p14:modId xmlns:p14="http://schemas.microsoft.com/office/powerpoint/2010/main" val="20183162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44D98B0-B028-71AF-7DE2-9049FEDA1621}"/>
              </a:ext>
            </a:extLst>
          </p:cNvPr>
          <p:cNvSpPr txBox="1"/>
          <p:nvPr/>
        </p:nvSpPr>
        <p:spPr>
          <a:xfrm>
            <a:off x="7878932" y="5801411"/>
            <a:ext cx="3670917" cy="375552"/>
          </a:xfrm>
          <a:prstGeom prst="rect">
            <a:avLst/>
          </a:prstGeom>
          <a:noFill/>
        </p:spPr>
        <p:txBody>
          <a:bodyPr wrap="square">
            <a:spAutoFit/>
          </a:bodyPr>
          <a:lstStyle/>
          <a:p>
            <a:pPr>
              <a:lnSpc>
                <a:spcPct val="107000"/>
              </a:lnSpc>
              <a:spcAft>
                <a:spcPts val="800"/>
              </a:spcAft>
            </a:pPr>
            <a:r>
              <a:rPr lang="en-GB" sz="1800" b="0" dirty="0">
                <a:effectLst/>
                <a:latin typeface="Calibri" panose="020F0502020204030204" pitchFamily="34" charset="0"/>
                <a:ea typeface="Calibri" panose="020F0502020204030204" pitchFamily="34" charset="0"/>
                <a:cs typeface="Times New Roman" panose="02020603050405020304" pitchFamily="18" charset="0"/>
              </a:rPr>
              <a:t>(Royal College of Psychiatrists, 2023)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423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90E4-5A71-7649-B8AC-1553FC943B5E}"/>
              </a:ext>
            </a:extLst>
          </p:cNvPr>
          <p:cNvSpPr>
            <a:spLocks noGrp="1"/>
          </p:cNvSpPr>
          <p:nvPr>
            <p:ph type="title"/>
          </p:nvPr>
        </p:nvSpPr>
        <p:spPr/>
        <p:txBody>
          <a:bodyPr/>
          <a:lstStyle/>
          <a:p>
            <a:r>
              <a:rPr lang="en-GB" dirty="0"/>
              <a:t>Gambling harms in the North East</a:t>
            </a:r>
          </a:p>
        </p:txBody>
      </p:sp>
      <p:sp>
        <p:nvSpPr>
          <p:cNvPr id="3" name="Content Placeholder 2">
            <a:extLst>
              <a:ext uri="{FF2B5EF4-FFF2-40B4-BE49-F238E27FC236}">
                <a16:creationId xmlns:a16="http://schemas.microsoft.com/office/drawing/2014/main" id="{4A5C1A81-E6CE-C217-6F27-C78E90BFD169}"/>
              </a:ext>
            </a:extLst>
          </p:cNvPr>
          <p:cNvSpPr>
            <a:spLocks noGrp="1"/>
          </p:cNvSpPr>
          <p:nvPr>
            <p:ph idx="1"/>
          </p:nvPr>
        </p:nvSpPr>
        <p:spPr>
          <a:xfrm>
            <a:off x="838200" y="1825625"/>
            <a:ext cx="10515600" cy="4194175"/>
          </a:xfrm>
        </p:spPr>
        <p:txBody>
          <a:bodyPr>
            <a:normAutofit fontScale="92500"/>
          </a:bodyPr>
          <a:lstStyle/>
          <a:p>
            <a:pPr marL="0" indent="0">
              <a:lnSpc>
                <a:spcPct val="150000"/>
              </a:lnSpc>
              <a:buNone/>
            </a:pPr>
            <a:r>
              <a:rPr lang="en-GB" sz="2100" dirty="0"/>
              <a:t>In England it is estimated that </a:t>
            </a:r>
            <a:r>
              <a:rPr lang="en-GB" sz="2100" b="1" dirty="0"/>
              <a:t>3.8%</a:t>
            </a:r>
            <a:r>
              <a:rPr lang="en-GB" sz="2100" dirty="0"/>
              <a:t> of the population are classified as </a:t>
            </a:r>
            <a:r>
              <a:rPr lang="en-GB" sz="2100" b="1" dirty="0"/>
              <a:t>gambling at elevated risks</a:t>
            </a:r>
            <a:r>
              <a:rPr lang="en-GB" sz="2100" dirty="0"/>
              <a:t>. </a:t>
            </a:r>
          </a:p>
          <a:p>
            <a:pPr marL="0" indent="0">
              <a:lnSpc>
                <a:spcPct val="150000"/>
              </a:lnSpc>
              <a:buNone/>
            </a:pPr>
            <a:r>
              <a:rPr lang="en-GB" sz="2100" dirty="0"/>
              <a:t>In the North East, it is estimated that </a:t>
            </a:r>
            <a:r>
              <a:rPr lang="en-GB" sz="2100" b="1" dirty="0"/>
              <a:t>4.9%</a:t>
            </a:r>
            <a:r>
              <a:rPr lang="en-GB" sz="2100" dirty="0"/>
              <a:t> of the population (aged 16+) are </a:t>
            </a:r>
            <a:r>
              <a:rPr lang="en-GB" sz="2100" b="1" dirty="0"/>
              <a:t>at-risk gamblers</a:t>
            </a:r>
            <a:r>
              <a:rPr lang="en-GB" sz="2100" dirty="0"/>
              <a:t>, where they experience some level of negative consequences due to gambling. </a:t>
            </a:r>
          </a:p>
          <a:p>
            <a:pPr marL="0" indent="0">
              <a:lnSpc>
                <a:spcPct val="150000"/>
              </a:lnSpc>
              <a:buNone/>
            </a:pPr>
            <a:r>
              <a:rPr lang="en-GB" sz="2100" dirty="0"/>
              <a:t>This is the </a:t>
            </a:r>
            <a:r>
              <a:rPr lang="en-GB" sz="2100" b="1" dirty="0"/>
              <a:t>highest regional estimated prevalence of at-risk gambling </a:t>
            </a:r>
            <a:r>
              <a:rPr lang="en-GB" sz="2100" dirty="0"/>
              <a:t>in England. </a:t>
            </a:r>
          </a:p>
          <a:p>
            <a:pPr marL="0" indent="0" algn="r">
              <a:lnSpc>
                <a:spcPct val="150000"/>
              </a:lnSpc>
              <a:buNone/>
            </a:pPr>
            <a:r>
              <a:rPr lang="en-GB" sz="2100" dirty="0"/>
              <a:t>(OHID, 2023)</a:t>
            </a:r>
          </a:p>
          <a:p>
            <a:pPr marL="0" indent="0">
              <a:lnSpc>
                <a:spcPct val="150000"/>
              </a:lnSpc>
              <a:buNone/>
            </a:pPr>
            <a:r>
              <a:rPr lang="en-GB" sz="2100" dirty="0"/>
              <a:t>Further impacts on affected others can be challenging to measure, but they too experience gambling related harms. </a:t>
            </a:r>
          </a:p>
        </p:txBody>
      </p:sp>
      <p:sp>
        <p:nvSpPr>
          <p:cNvPr id="5" name="Slide Number Placeholder 4">
            <a:extLst>
              <a:ext uri="{FF2B5EF4-FFF2-40B4-BE49-F238E27FC236}">
                <a16:creationId xmlns:a16="http://schemas.microsoft.com/office/drawing/2014/main" id="{75959B69-83E2-1249-69C8-A32688B90996}"/>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263934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B66D-AF81-D2A2-9FC6-DB5D1E732755}"/>
              </a:ext>
            </a:extLst>
          </p:cNvPr>
          <p:cNvSpPr>
            <a:spLocks noGrp="1"/>
          </p:cNvSpPr>
          <p:nvPr>
            <p:ph type="title"/>
          </p:nvPr>
        </p:nvSpPr>
        <p:spPr/>
        <p:txBody>
          <a:bodyPr>
            <a:normAutofit fontScale="90000"/>
          </a:bodyPr>
          <a:lstStyle/>
          <a:p>
            <a:r>
              <a:rPr lang="en-GB" dirty="0"/>
              <a:t>Gambling harms and the commercial determinants of health</a:t>
            </a:r>
          </a:p>
        </p:txBody>
      </p:sp>
      <p:sp>
        <p:nvSpPr>
          <p:cNvPr id="3" name="Content Placeholder 2">
            <a:extLst>
              <a:ext uri="{FF2B5EF4-FFF2-40B4-BE49-F238E27FC236}">
                <a16:creationId xmlns:a16="http://schemas.microsoft.com/office/drawing/2014/main" id="{7346673E-FABE-41C6-7B37-A4415CFFDE64}"/>
              </a:ext>
            </a:extLst>
          </p:cNvPr>
          <p:cNvSpPr>
            <a:spLocks noGrp="1"/>
          </p:cNvSpPr>
          <p:nvPr>
            <p:ph idx="1"/>
          </p:nvPr>
        </p:nvSpPr>
        <p:spPr/>
        <p:txBody>
          <a:bodyPr>
            <a:noAutofit/>
          </a:bodyPr>
          <a:lstStyle/>
          <a:p>
            <a:pPr marL="0" indent="0">
              <a:lnSpc>
                <a:spcPct val="150000"/>
              </a:lnSpc>
              <a:buNone/>
            </a:pPr>
            <a:r>
              <a:rPr lang="en-GB" sz="1800" dirty="0"/>
              <a:t>The 2005 Gambling Act made an </a:t>
            </a:r>
            <a:r>
              <a:rPr lang="en-GB" sz="1800" b="1" dirty="0"/>
              <a:t>industry favourable environment, </a:t>
            </a:r>
            <a:r>
              <a:rPr lang="en-GB" sz="1800" dirty="0"/>
              <a:t>with ‘light touch’ regulation (Cassidy, 2020). </a:t>
            </a:r>
          </a:p>
          <a:p>
            <a:pPr marL="0" indent="0">
              <a:lnSpc>
                <a:spcPct val="150000"/>
              </a:lnSpc>
              <a:buNone/>
            </a:pPr>
            <a:r>
              <a:rPr lang="en-GB" sz="1800" dirty="0"/>
              <a:t>Current regulation </a:t>
            </a:r>
            <a:r>
              <a:rPr lang="en-GB" sz="1800" b="1" dirty="0"/>
              <a:t>fails to protect people from harmful products and practices </a:t>
            </a:r>
            <a:r>
              <a:rPr lang="en-GB" sz="1800" dirty="0"/>
              <a:t>of the gambling industry (van Schalkwyk, et al., 2023). </a:t>
            </a:r>
          </a:p>
          <a:p>
            <a:pPr marL="0" indent="0">
              <a:lnSpc>
                <a:spcPct val="150000"/>
              </a:lnSpc>
              <a:buNone/>
            </a:pPr>
            <a:r>
              <a:rPr lang="en-GB" sz="1800" dirty="0"/>
              <a:t>‘Responsible gambling’ is often coined by </a:t>
            </a:r>
            <a:r>
              <a:rPr lang="en-GB" sz="1800" b="1" dirty="0"/>
              <a:t>industry which blames ‘problem people’ rather than a problem industry</a:t>
            </a:r>
            <a:r>
              <a:rPr lang="en-GB" sz="1800" dirty="0"/>
              <a:t> (Miller &amp; Thomas, 2018).</a:t>
            </a:r>
          </a:p>
          <a:p>
            <a:pPr marL="0" indent="0">
              <a:lnSpc>
                <a:spcPct val="150000"/>
              </a:lnSpc>
              <a:buNone/>
            </a:pPr>
            <a:r>
              <a:rPr lang="en-GB" sz="1800" dirty="0"/>
              <a:t>The gambling industry is able to cast doubt on gambling related harms and </a:t>
            </a:r>
            <a:r>
              <a:rPr lang="en-GB" sz="1800" b="1" dirty="0"/>
              <a:t>create entire knowledge gaps.</a:t>
            </a:r>
            <a:endParaRPr lang="en-GB" sz="1800" dirty="0"/>
          </a:p>
          <a:p>
            <a:pPr marL="0" indent="0">
              <a:lnSpc>
                <a:spcPct val="150000"/>
              </a:lnSpc>
              <a:buNone/>
            </a:pPr>
            <a:r>
              <a:rPr lang="en-GB" sz="1800" b="1" dirty="0"/>
              <a:t>Harm is often dismissed because industry fund research, education and treatment</a:t>
            </a:r>
            <a:r>
              <a:rPr lang="en-GB" sz="1800" dirty="0"/>
              <a:t>. </a:t>
            </a:r>
          </a:p>
        </p:txBody>
      </p:sp>
      <p:sp>
        <p:nvSpPr>
          <p:cNvPr id="5" name="Slide Number Placeholder 4">
            <a:extLst>
              <a:ext uri="{FF2B5EF4-FFF2-40B4-BE49-F238E27FC236}">
                <a16:creationId xmlns:a16="http://schemas.microsoft.com/office/drawing/2014/main" id="{18C87E74-7C0B-32A5-4112-0B7BED93030A}"/>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56478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BB25-C6A0-065F-9BC6-066F72BE9CC5}"/>
              </a:ext>
            </a:extLst>
          </p:cNvPr>
          <p:cNvSpPr>
            <a:spLocks noGrp="1"/>
          </p:cNvSpPr>
          <p:nvPr>
            <p:ph type="title"/>
          </p:nvPr>
        </p:nvSpPr>
        <p:spPr/>
        <p:txBody>
          <a:bodyPr/>
          <a:lstStyle/>
          <a:p>
            <a:r>
              <a:rPr lang="en-GB" dirty="0"/>
              <a:t>Highly profitable products</a:t>
            </a:r>
          </a:p>
        </p:txBody>
      </p:sp>
      <p:sp>
        <p:nvSpPr>
          <p:cNvPr id="3" name="Content Placeholder 2">
            <a:extLst>
              <a:ext uri="{FF2B5EF4-FFF2-40B4-BE49-F238E27FC236}">
                <a16:creationId xmlns:a16="http://schemas.microsoft.com/office/drawing/2014/main" id="{384F4EE9-C6A9-23BA-9FA5-E5F1E92C7A7A}"/>
              </a:ext>
            </a:extLst>
          </p:cNvPr>
          <p:cNvSpPr>
            <a:spLocks noGrp="1"/>
          </p:cNvSpPr>
          <p:nvPr>
            <p:ph idx="1"/>
          </p:nvPr>
        </p:nvSpPr>
        <p:spPr/>
        <p:txBody>
          <a:bodyPr>
            <a:normAutofit fontScale="85000" lnSpcReduction="10000"/>
          </a:bodyPr>
          <a:lstStyle/>
          <a:p>
            <a:pPr marL="0" indent="0">
              <a:lnSpc>
                <a:spcPct val="150000"/>
              </a:lnSpc>
              <a:buNone/>
            </a:pPr>
            <a:r>
              <a:rPr lang="en-GB" sz="2000" dirty="0"/>
              <a:t>Gambling sits alongside other industries selling </a:t>
            </a:r>
            <a:r>
              <a:rPr lang="en-GB" sz="2000" b="1" dirty="0"/>
              <a:t>highly profitable but harmful products</a:t>
            </a:r>
            <a:r>
              <a:rPr lang="en-GB" sz="2000" dirty="0"/>
              <a:t>, such as tobacco and alcohol. </a:t>
            </a:r>
          </a:p>
          <a:p>
            <a:pPr marL="0" indent="0">
              <a:lnSpc>
                <a:spcPct val="150000"/>
              </a:lnSpc>
              <a:buNone/>
            </a:pPr>
            <a:r>
              <a:rPr lang="en-GB" sz="2000" dirty="0"/>
              <a:t>Great Britain’s gambling industry had a total gross gambling yield of </a:t>
            </a:r>
            <a:r>
              <a:rPr lang="en-GB" sz="2000" b="1" dirty="0"/>
              <a:t>£15.1 billion</a:t>
            </a:r>
            <a:r>
              <a:rPr lang="en-GB" sz="2000" dirty="0"/>
              <a:t> from April 2022 to March 2023 (Gambling Commission, 2023). </a:t>
            </a:r>
          </a:p>
          <a:p>
            <a:pPr marL="0" indent="0">
              <a:lnSpc>
                <a:spcPct val="150000"/>
              </a:lnSpc>
              <a:buNone/>
            </a:pPr>
            <a:r>
              <a:rPr lang="en-GB" sz="2000" dirty="0"/>
              <a:t>Current discourse emphasises the £3billion paid to His Majesty’s Treasury annually, however the gambling industry has been noted to not create wealth, rather it redistributes from the deprived and vulnerable to the very rich, by extracting money from its customers (Markham and Young, 2015). </a:t>
            </a:r>
          </a:p>
          <a:p>
            <a:pPr marL="0" indent="0">
              <a:lnSpc>
                <a:spcPct val="150000"/>
              </a:lnSpc>
              <a:buNone/>
            </a:pPr>
            <a:r>
              <a:rPr lang="en-GB" sz="2000" dirty="0"/>
              <a:t>The business model is built on increasing the amount of </a:t>
            </a:r>
            <a:r>
              <a:rPr lang="en-GB" sz="2000" b="1" dirty="0"/>
              <a:t>money that customers lose </a:t>
            </a:r>
            <a:r>
              <a:rPr lang="en-GB" sz="2000" dirty="0"/>
              <a:t>through tactics to get people to start and continue gambling.</a:t>
            </a:r>
          </a:p>
          <a:p>
            <a:pPr marL="0" indent="0">
              <a:lnSpc>
                <a:spcPct val="150000"/>
              </a:lnSpc>
              <a:buNone/>
            </a:pPr>
            <a:r>
              <a:rPr lang="en-GB" sz="2000" b="1" dirty="0"/>
              <a:t>86% of gross online betting profits </a:t>
            </a:r>
            <a:r>
              <a:rPr lang="en-GB" sz="2000" dirty="0"/>
              <a:t>come from just </a:t>
            </a:r>
            <a:r>
              <a:rPr lang="en-GB" sz="2000" b="1" dirty="0"/>
              <a:t>5% of customers </a:t>
            </a:r>
            <a:r>
              <a:rPr lang="en-GB" sz="2000" dirty="0"/>
              <a:t>(Chapter One, 2022).</a:t>
            </a:r>
          </a:p>
          <a:p>
            <a:pPr marL="0" indent="0">
              <a:buNone/>
            </a:pPr>
            <a:endParaRPr lang="en-GB" sz="2000" dirty="0"/>
          </a:p>
          <a:p>
            <a:pPr marL="0" indent="0">
              <a:buNone/>
            </a:pPr>
            <a:endParaRPr lang="en-GB" sz="2000" dirty="0"/>
          </a:p>
        </p:txBody>
      </p:sp>
      <p:sp>
        <p:nvSpPr>
          <p:cNvPr id="5" name="Slide Number Placeholder 4">
            <a:extLst>
              <a:ext uri="{FF2B5EF4-FFF2-40B4-BE49-F238E27FC236}">
                <a16:creationId xmlns:a16="http://schemas.microsoft.com/office/drawing/2014/main" id="{9E69C3D0-37CA-6BB1-375C-6F03BCE086AE}"/>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288965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9C09-8EC2-B843-0C90-FD3C3E5B3F21}"/>
              </a:ext>
            </a:extLst>
          </p:cNvPr>
          <p:cNvSpPr>
            <a:spLocks noGrp="1"/>
          </p:cNvSpPr>
          <p:nvPr>
            <p:ph type="title"/>
          </p:nvPr>
        </p:nvSpPr>
        <p:spPr/>
        <p:txBody>
          <a:bodyPr>
            <a:normAutofit/>
          </a:bodyPr>
          <a:lstStyle/>
          <a:p>
            <a:r>
              <a:rPr lang="en-GB" dirty="0"/>
              <a:t>Harmful gambling or harmful gambling products?</a:t>
            </a:r>
          </a:p>
        </p:txBody>
      </p:sp>
      <p:sp>
        <p:nvSpPr>
          <p:cNvPr id="3" name="Content Placeholder 2">
            <a:extLst>
              <a:ext uri="{FF2B5EF4-FFF2-40B4-BE49-F238E27FC236}">
                <a16:creationId xmlns:a16="http://schemas.microsoft.com/office/drawing/2014/main" id="{A7DA3570-A814-FFEA-495B-385F1C851435}"/>
              </a:ext>
            </a:extLst>
          </p:cNvPr>
          <p:cNvSpPr>
            <a:spLocks noGrp="1"/>
          </p:cNvSpPr>
          <p:nvPr>
            <p:ph idx="1"/>
          </p:nvPr>
        </p:nvSpPr>
        <p:spPr/>
        <p:txBody>
          <a:bodyPr>
            <a:normAutofit fontScale="85000" lnSpcReduction="20000"/>
          </a:bodyPr>
          <a:lstStyle/>
          <a:p>
            <a:pPr marL="0" indent="0">
              <a:lnSpc>
                <a:spcPct val="150000"/>
              </a:lnSpc>
              <a:buNone/>
            </a:pPr>
            <a:r>
              <a:rPr lang="en-GB" sz="1900" dirty="0"/>
              <a:t>All forms of gambling carry a level of risk and can be harmful. Industry invest in research to design games to be addictive as possible to maximise profits. Gambling formats such as online slots and online casino games are an example of this. The following elements of design increase the addictive nature of these gambling forms: </a:t>
            </a:r>
          </a:p>
          <a:p>
            <a:pPr>
              <a:lnSpc>
                <a:spcPct val="150000"/>
              </a:lnSpc>
              <a:buFontTx/>
              <a:buChar char="-"/>
            </a:pPr>
            <a:r>
              <a:rPr lang="en-GB" sz="1900" b="1" dirty="0"/>
              <a:t>Speed of play</a:t>
            </a:r>
            <a:r>
              <a:rPr lang="en-GB" sz="1900" dirty="0"/>
              <a:t>, some games can be played every 2.5 seconds</a:t>
            </a:r>
          </a:p>
          <a:p>
            <a:pPr>
              <a:lnSpc>
                <a:spcPct val="150000"/>
              </a:lnSpc>
              <a:buFontTx/>
              <a:buChar char="-"/>
            </a:pPr>
            <a:r>
              <a:rPr lang="en-GB" sz="1900" b="1" dirty="0"/>
              <a:t>Stake sizes</a:t>
            </a:r>
            <a:r>
              <a:rPr lang="en-GB" sz="1900" dirty="0"/>
              <a:t>, many online games have unlimited stake sizes, higher stake limits are linked to higher rates of harm</a:t>
            </a:r>
          </a:p>
          <a:p>
            <a:pPr>
              <a:lnSpc>
                <a:spcPct val="150000"/>
              </a:lnSpc>
              <a:buFontTx/>
              <a:buChar char="-"/>
            </a:pPr>
            <a:r>
              <a:rPr lang="en-GB" sz="1900" b="1" dirty="0"/>
              <a:t>Losses disguised as wins</a:t>
            </a:r>
            <a:r>
              <a:rPr lang="en-GB" sz="1900" dirty="0"/>
              <a:t>, these are designed to impact the brain’s reward function</a:t>
            </a:r>
          </a:p>
          <a:p>
            <a:pPr>
              <a:lnSpc>
                <a:spcPct val="150000"/>
              </a:lnSpc>
              <a:buFontTx/>
              <a:buChar char="-"/>
            </a:pPr>
            <a:r>
              <a:rPr lang="en-GB" sz="1900" b="1" dirty="0"/>
              <a:t>Near misses</a:t>
            </a:r>
            <a:r>
              <a:rPr lang="en-GB" sz="1900" dirty="0"/>
              <a:t>, creating a feeling that a win was close, encouraging further play</a:t>
            </a:r>
          </a:p>
          <a:p>
            <a:pPr>
              <a:lnSpc>
                <a:spcPct val="150000"/>
              </a:lnSpc>
              <a:buFontTx/>
              <a:buChar char="-"/>
            </a:pPr>
            <a:r>
              <a:rPr lang="en-GB" sz="1900" b="1" dirty="0"/>
              <a:t>Misrepresenting random results</a:t>
            </a:r>
            <a:r>
              <a:rPr lang="en-GB" sz="1900" dirty="0"/>
              <a:t>, whereby games are designed to convince the person gambling to believe they can guess the outcome of the random event. </a:t>
            </a:r>
          </a:p>
          <a:p>
            <a:pPr marL="0" indent="0" algn="r">
              <a:buNone/>
            </a:pPr>
            <a:r>
              <a:rPr lang="en-GB" sz="1900" dirty="0"/>
              <a:t>(Chapter One, 2023).</a:t>
            </a:r>
          </a:p>
        </p:txBody>
      </p:sp>
      <p:sp>
        <p:nvSpPr>
          <p:cNvPr id="5" name="Slide Number Placeholder 4">
            <a:extLst>
              <a:ext uri="{FF2B5EF4-FFF2-40B4-BE49-F238E27FC236}">
                <a16:creationId xmlns:a16="http://schemas.microsoft.com/office/drawing/2014/main" id="{097F0652-7435-03E6-B0DD-F82C331F2B9B}"/>
              </a:ext>
            </a:extLst>
          </p:cNvPr>
          <p:cNvSpPr>
            <a:spLocks noGrp="1"/>
          </p:cNvSpPr>
          <p:nvPr>
            <p:ph type="sldNum" sz="quarter" idx="12"/>
          </p:nvPr>
        </p:nvSpPr>
        <p:spPr/>
        <p:txBody>
          <a:bodyPr/>
          <a:lstStyle/>
          <a:p>
            <a:r>
              <a:rPr lang="en-GB"/>
              <a:t>Twitter - @ADPHNE</a:t>
            </a:r>
            <a:endParaRPr lang="en-GB" dirty="0"/>
          </a:p>
        </p:txBody>
      </p:sp>
    </p:spTree>
    <p:extLst>
      <p:ext uri="{BB962C8B-B14F-4D97-AF65-F5344CB8AC3E}">
        <p14:creationId xmlns:p14="http://schemas.microsoft.com/office/powerpoint/2010/main" val="1493218322"/>
      </p:ext>
    </p:extLst>
  </p:cSld>
  <p:clrMapOvr>
    <a:masterClrMapping/>
  </p:clrMapOvr>
</p:sld>
</file>

<file path=ppt/theme/theme1.xml><?xml version="1.0" encoding="utf-8"?>
<a:theme xmlns:a="http://schemas.openxmlformats.org/drawingml/2006/main" name="ADPHNE">
  <a:themeElements>
    <a:clrScheme name="ADPH North East">
      <a:dk1>
        <a:sysClr val="windowText" lastClr="000000"/>
      </a:dk1>
      <a:lt1>
        <a:sysClr val="window" lastClr="FFFFFF"/>
      </a:lt1>
      <a:dk2>
        <a:srgbClr val="7845A8"/>
      </a:dk2>
      <a:lt2>
        <a:srgbClr val="FAF5FF"/>
      </a:lt2>
      <a:accent1>
        <a:srgbClr val="7845A8"/>
      </a:accent1>
      <a:accent2>
        <a:srgbClr val="FAF5FF"/>
      </a:accent2>
      <a:accent3>
        <a:srgbClr val="A5A5A5"/>
      </a:accent3>
      <a:accent4>
        <a:srgbClr val="6600CC"/>
      </a:accent4>
      <a:accent5>
        <a:srgbClr val="9999FF"/>
      </a:accent5>
      <a:accent6>
        <a:srgbClr val="9900CC"/>
      </a:accent6>
      <a:hlink>
        <a:srgbClr val="7845A8"/>
      </a:hlink>
      <a:folHlink>
        <a:srgbClr val="CC6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014856EC-B96D-4E31-BA4D-9A899ECD1EBA}" vid="{721A71AE-E3AB-405C-B9C6-296B85761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38046</TotalTime>
  <Words>4578</Words>
  <Application>Microsoft Office PowerPoint</Application>
  <PresentationFormat>Widescreen</PresentationFormat>
  <Paragraphs>305</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ADPHNE</vt:lpstr>
      <vt:lpstr>Gambling Related Harms</vt:lpstr>
      <vt:lpstr>What is gambling?</vt:lpstr>
      <vt:lpstr>Where does gambling happen?</vt:lpstr>
      <vt:lpstr>Language matters</vt:lpstr>
      <vt:lpstr>Symptoms of someone experiencing gambling addiction</vt:lpstr>
      <vt:lpstr>Gambling harms in the North East</vt:lpstr>
      <vt:lpstr>Gambling harms and the commercial determinants of health</vt:lpstr>
      <vt:lpstr>Highly profitable products</vt:lpstr>
      <vt:lpstr>Harmful gambling or harmful gambling products?</vt:lpstr>
      <vt:lpstr>Gambling is all around us</vt:lpstr>
      <vt:lpstr>How gambling affects the brain</vt:lpstr>
      <vt:lpstr>Young People and Gambling</vt:lpstr>
      <vt:lpstr>Gambling and Gaming</vt:lpstr>
      <vt:lpstr>Gambling Related Harms</vt:lpstr>
      <vt:lpstr>Gambling harm risk factors</vt:lpstr>
      <vt:lpstr>The continuum of gambling harm</vt:lpstr>
      <vt:lpstr>The scope of harms</vt:lpstr>
      <vt:lpstr>Mental health and wellbeing harms </vt:lpstr>
      <vt:lpstr>Comorbidities</vt:lpstr>
      <vt:lpstr>Suicide risk</vt:lpstr>
      <vt:lpstr>Financial harms</vt:lpstr>
      <vt:lpstr>Relationship harms can include</vt:lpstr>
      <vt:lpstr>Employment and educational harms</vt:lpstr>
      <vt:lpstr>Cultural harms</vt:lpstr>
      <vt:lpstr>Criminal and anti-social behaviours</vt:lpstr>
      <vt:lpstr>Supporting those experiencing gambling related harms</vt:lpstr>
      <vt:lpstr>Conversations can be difficult</vt:lpstr>
      <vt:lpstr>Tools to support gambling related harm conversations &amp; interventions</vt:lpstr>
      <vt:lpstr>Services available in the North East</vt:lpstr>
      <vt:lpstr>Blocking and exclusion tools available </vt:lpstr>
      <vt:lpstr>First steps to take in your local authority</vt:lpstr>
      <vt:lpstr>Please take a couple of minutes to fill out the following feedback form via the QR code below.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Gambling related harms</dc:title>
  <dc:creator>Alice Beadle</dc:creator>
  <cp:lastModifiedBy>Alice Beadle</cp:lastModifiedBy>
  <cp:revision>4</cp:revision>
  <dcterms:created xsi:type="dcterms:W3CDTF">2023-10-19T12:04:17Z</dcterms:created>
  <dcterms:modified xsi:type="dcterms:W3CDTF">2024-04-10T07:42:34Z</dcterms:modified>
</cp:coreProperties>
</file>