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3" r:id="rId5"/>
  </p:sldMasterIdLst>
  <p:sldIdLst>
    <p:sldId id="256" r:id="rId6"/>
    <p:sldId id="257" r:id="rId7"/>
    <p:sldId id="260" r:id="rId8"/>
    <p:sldId id="267" r:id="rId9"/>
    <p:sldId id="270" r:id="rId10"/>
    <p:sldId id="268" r:id="rId11"/>
    <p:sldId id="269" r:id="rId12"/>
    <p:sldId id="258" r:id="rId13"/>
    <p:sldId id="259" r:id="rId14"/>
    <p:sldId id="261" r:id="rId15"/>
    <p:sldId id="262" r:id="rId16"/>
    <p:sldId id="263" r:id="rId17"/>
    <p:sldId id="264" r:id="rId18"/>
    <p:sldId id="265" r:id="rId19"/>
    <p:sldId id="2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A966"/>
    <a:srgbClr val="2AC0A7"/>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64" d="100"/>
          <a:sy n="64" d="100"/>
        </p:scale>
        <p:origin x="44" y="3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ECD3D3-541F-431A-B774-9D81C04F28EF}" type="doc">
      <dgm:prSet loTypeId="urn:microsoft.com/office/officeart/2005/8/layout/process1" loCatId="process" qsTypeId="urn:microsoft.com/office/officeart/2005/8/quickstyle/simple4" qsCatId="simple" csTypeId="urn:microsoft.com/office/officeart/2005/8/colors/accent1_2" csCatId="accent1" phldr="1"/>
      <dgm:spPr/>
      <dgm:t>
        <a:bodyPr/>
        <a:lstStyle/>
        <a:p>
          <a:endParaRPr lang="en-US"/>
        </a:p>
      </dgm:t>
    </dgm:pt>
    <dgm:pt modelId="{5E52B21B-8482-45E8-A636-C5D70BD210F9}">
      <dgm:prSet phldrT="[Text]" custT="1"/>
      <dgm:spPr/>
      <dgm:t>
        <a:bodyPr/>
        <a:lstStyle/>
        <a:p>
          <a:endParaRPr lang="en-US" sz="1200" dirty="0" smtClean="0"/>
        </a:p>
        <a:p>
          <a:endParaRPr lang="en-US" sz="1600" dirty="0" smtClean="0"/>
        </a:p>
        <a:p>
          <a:r>
            <a:rPr lang="en-US" sz="1600" dirty="0" smtClean="0"/>
            <a:t>Clarify terminology, provide answers to raised questions like champions role depending on level of engagement, training guidance </a:t>
          </a:r>
        </a:p>
        <a:p>
          <a:endParaRPr lang="en-US" sz="1400" dirty="0" smtClean="0"/>
        </a:p>
        <a:p>
          <a:r>
            <a:rPr lang="en-US" sz="1400" dirty="0" smtClean="0"/>
            <a:t> </a:t>
          </a:r>
          <a:endParaRPr lang="en-US" sz="1400" dirty="0"/>
        </a:p>
      </dgm:t>
    </dgm:pt>
    <dgm:pt modelId="{BC183E86-4711-4BAF-B1E9-DCCAB750AED3}" type="parTrans" cxnId="{336F973C-4B87-46C1-83E1-FF4B62DF64A1}">
      <dgm:prSet/>
      <dgm:spPr/>
      <dgm:t>
        <a:bodyPr/>
        <a:lstStyle/>
        <a:p>
          <a:endParaRPr lang="en-US"/>
        </a:p>
      </dgm:t>
    </dgm:pt>
    <dgm:pt modelId="{3D39C148-1CFB-4935-A61E-B4150108C590}" type="sibTrans" cxnId="{336F973C-4B87-46C1-83E1-FF4B62DF64A1}">
      <dgm:prSet/>
      <dgm:spPr/>
      <dgm:t>
        <a:bodyPr/>
        <a:lstStyle/>
        <a:p>
          <a:endParaRPr lang="en-US"/>
        </a:p>
      </dgm:t>
    </dgm:pt>
    <dgm:pt modelId="{85B38296-3DC9-45CC-B7C9-BCF0EB225F19}">
      <dgm:prSet phldrT="[Text]" custT="1"/>
      <dgm:spPr/>
      <dgm:t>
        <a:bodyPr/>
        <a:lstStyle/>
        <a:p>
          <a:r>
            <a:rPr lang="en-US" sz="1600" baseline="0" dirty="0" smtClean="0"/>
            <a:t>Lay out explanation to the network and the system how champion work align with other health centered workers, where champions sit in </a:t>
          </a:r>
          <a:r>
            <a:rPr lang="en-US" sz="1600" baseline="0" dirty="0" smtClean="0"/>
            <a:t>ICS, including </a:t>
          </a:r>
          <a:r>
            <a:rPr lang="en-US" sz="1600" baseline="0" dirty="0" smtClean="0"/>
            <a:t>local </a:t>
          </a:r>
          <a:r>
            <a:rPr lang="en-US" sz="1600" baseline="0" dirty="0" smtClean="0"/>
            <a:t>level</a:t>
          </a:r>
          <a:endParaRPr lang="en-US" sz="1600" dirty="0"/>
        </a:p>
      </dgm:t>
    </dgm:pt>
    <dgm:pt modelId="{B9CF5222-103D-4561-81AE-43D374BE1D67}" type="parTrans" cxnId="{B700C328-CA00-4B3E-ACDF-3AE784804DE9}">
      <dgm:prSet/>
      <dgm:spPr/>
      <dgm:t>
        <a:bodyPr/>
        <a:lstStyle/>
        <a:p>
          <a:endParaRPr lang="en-US"/>
        </a:p>
      </dgm:t>
    </dgm:pt>
    <dgm:pt modelId="{C8BBBED9-4565-49C3-8149-7433EECAE6B1}" type="sibTrans" cxnId="{B700C328-CA00-4B3E-ACDF-3AE784804DE9}">
      <dgm:prSet/>
      <dgm:spPr/>
      <dgm:t>
        <a:bodyPr/>
        <a:lstStyle/>
        <a:p>
          <a:endParaRPr lang="en-US"/>
        </a:p>
      </dgm:t>
    </dgm:pt>
    <dgm:pt modelId="{A9D57D6B-A03A-4684-A8D5-77FFA7A6C17C}">
      <dgm:prSet phldrT="[Text]" custT="1"/>
      <dgm:spPr/>
      <dgm:t>
        <a:bodyPr/>
        <a:lstStyle/>
        <a:p>
          <a:r>
            <a:rPr lang="en-US" sz="1600" dirty="0" smtClean="0"/>
            <a:t>Create opportunities to learn from each other, share good </a:t>
          </a:r>
          <a:r>
            <a:rPr lang="en-US" sz="1600" dirty="0" smtClean="0"/>
            <a:t>practice, e.g. dialogue </a:t>
          </a:r>
          <a:r>
            <a:rPr lang="en-US" sz="1600" dirty="0" smtClean="0"/>
            <a:t>events, workshop opportunities, Compendium </a:t>
          </a:r>
          <a:r>
            <a:rPr lang="en-US" sz="1600" dirty="0" smtClean="0"/>
            <a:t>2</a:t>
          </a:r>
          <a:endParaRPr lang="en-US" sz="1600" dirty="0" smtClean="0"/>
        </a:p>
      </dgm:t>
    </dgm:pt>
    <dgm:pt modelId="{AE61D2A3-8A80-4C16-B294-CD75819AC0B0}" type="parTrans" cxnId="{E9C4BC31-3B7F-41D5-98A2-45F354EBBF83}">
      <dgm:prSet/>
      <dgm:spPr/>
      <dgm:t>
        <a:bodyPr/>
        <a:lstStyle/>
        <a:p>
          <a:endParaRPr lang="en-US"/>
        </a:p>
      </dgm:t>
    </dgm:pt>
    <dgm:pt modelId="{ACCB5458-DAB8-4B99-BECD-D4038E50BE9E}" type="sibTrans" cxnId="{E9C4BC31-3B7F-41D5-98A2-45F354EBBF83}">
      <dgm:prSet/>
      <dgm:spPr/>
      <dgm:t>
        <a:bodyPr/>
        <a:lstStyle/>
        <a:p>
          <a:endParaRPr lang="en-US"/>
        </a:p>
      </dgm:t>
    </dgm:pt>
    <dgm:pt modelId="{73DE0830-0602-4AD9-BFD7-3F9938AC2F25}">
      <dgm:prSet phldrT="[Text]" custT="1"/>
      <dgm:spPr/>
      <dgm:t>
        <a:bodyPr/>
        <a:lstStyle/>
        <a:p>
          <a:r>
            <a:rPr lang="en-US" sz="1450" dirty="0" smtClean="0"/>
            <a:t> </a:t>
          </a:r>
        </a:p>
        <a:p>
          <a:r>
            <a:rPr lang="en-US" sz="1600" dirty="0" smtClean="0"/>
            <a:t>Share the case  with the  DPH </a:t>
          </a:r>
          <a:r>
            <a:rPr lang="en-US" sz="1600" dirty="0" smtClean="0"/>
            <a:t>for ICS and other system leads</a:t>
          </a:r>
        </a:p>
        <a:p>
          <a:r>
            <a:rPr lang="en-US" sz="2200" dirty="0" smtClean="0"/>
            <a:t> </a:t>
          </a:r>
          <a:endParaRPr lang="en-US" sz="2200" dirty="0"/>
        </a:p>
      </dgm:t>
    </dgm:pt>
    <dgm:pt modelId="{62801727-E744-4321-82F3-A691C7D456AA}" type="parTrans" cxnId="{5EACC8DE-4C76-47F2-8041-496B9A70BC76}">
      <dgm:prSet/>
      <dgm:spPr/>
      <dgm:t>
        <a:bodyPr/>
        <a:lstStyle/>
        <a:p>
          <a:endParaRPr lang="en-US"/>
        </a:p>
      </dgm:t>
    </dgm:pt>
    <dgm:pt modelId="{87091A80-6C87-49E2-B655-78CB6875214A}" type="sibTrans" cxnId="{5EACC8DE-4C76-47F2-8041-496B9A70BC76}">
      <dgm:prSet/>
      <dgm:spPr/>
      <dgm:t>
        <a:bodyPr/>
        <a:lstStyle/>
        <a:p>
          <a:endParaRPr lang="en-US"/>
        </a:p>
      </dgm:t>
    </dgm:pt>
    <dgm:pt modelId="{F779470A-EFFA-4FAE-B7D5-85D90AAA8AEB}" type="pres">
      <dgm:prSet presAssocID="{3AECD3D3-541F-431A-B774-9D81C04F28EF}" presName="Name0" presStyleCnt="0">
        <dgm:presLayoutVars>
          <dgm:dir/>
          <dgm:resizeHandles val="exact"/>
        </dgm:presLayoutVars>
      </dgm:prSet>
      <dgm:spPr/>
      <dgm:t>
        <a:bodyPr/>
        <a:lstStyle/>
        <a:p>
          <a:endParaRPr lang="en-US"/>
        </a:p>
      </dgm:t>
    </dgm:pt>
    <dgm:pt modelId="{45F328E2-8B79-4013-8858-B72DA2C42AFC}" type="pres">
      <dgm:prSet presAssocID="{5E52B21B-8482-45E8-A636-C5D70BD210F9}" presName="node" presStyleLbl="node1" presStyleIdx="0" presStyleCnt="4">
        <dgm:presLayoutVars>
          <dgm:bulletEnabled val="1"/>
        </dgm:presLayoutVars>
      </dgm:prSet>
      <dgm:spPr/>
      <dgm:t>
        <a:bodyPr/>
        <a:lstStyle/>
        <a:p>
          <a:endParaRPr lang="en-US"/>
        </a:p>
      </dgm:t>
    </dgm:pt>
    <dgm:pt modelId="{E319D713-97FC-41BF-9B96-45190FFB2771}" type="pres">
      <dgm:prSet presAssocID="{3D39C148-1CFB-4935-A61E-B4150108C590}" presName="sibTrans" presStyleLbl="sibTrans2D1" presStyleIdx="0" presStyleCnt="3"/>
      <dgm:spPr/>
      <dgm:t>
        <a:bodyPr/>
        <a:lstStyle/>
        <a:p>
          <a:endParaRPr lang="en-US"/>
        </a:p>
      </dgm:t>
    </dgm:pt>
    <dgm:pt modelId="{FF9C3EE7-0425-4BC7-B0CE-76D16A5BAF55}" type="pres">
      <dgm:prSet presAssocID="{3D39C148-1CFB-4935-A61E-B4150108C590}" presName="connectorText" presStyleLbl="sibTrans2D1" presStyleIdx="0" presStyleCnt="3"/>
      <dgm:spPr/>
      <dgm:t>
        <a:bodyPr/>
        <a:lstStyle/>
        <a:p>
          <a:endParaRPr lang="en-US"/>
        </a:p>
      </dgm:t>
    </dgm:pt>
    <dgm:pt modelId="{434A5155-4F34-4137-9101-F34884019DB6}" type="pres">
      <dgm:prSet presAssocID="{85B38296-3DC9-45CC-B7C9-BCF0EB225F19}" presName="node" presStyleLbl="node1" presStyleIdx="1" presStyleCnt="4">
        <dgm:presLayoutVars>
          <dgm:bulletEnabled val="1"/>
        </dgm:presLayoutVars>
      </dgm:prSet>
      <dgm:spPr/>
      <dgm:t>
        <a:bodyPr/>
        <a:lstStyle/>
        <a:p>
          <a:endParaRPr lang="en-US"/>
        </a:p>
      </dgm:t>
    </dgm:pt>
    <dgm:pt modelId="{C1780797-B689-43C0-9DAD-600D2E84B7EF}" type="pres">
      <dgm:prSet presAssocID="{C8BBBED9-4565-49C3-8149-7433EECAE6B1}" presName="sibTrans" presStyleLbl="sibTrans2D1" presStyleIdx="1" presStyleCnt="3"/>
      <dgm:spPr/>
      <dgm:t>
        <a:bodyPr/>
        <a:lstStyle/>
        <a:p>
          <a:endParaRPr lang="en-US"/>
        </a:p>
      </dgm:t>
    </dgm:pt>
    <dgm:pt modelId="{DBFAF5B4-7870-4166-B6EB-02DE219230C4}" type="pres">
      <dgm:prSet presAssocID="{C8BBBED9-4565-49C3-8149-7433EECAE6B1}" presName="connectorText" presStyleLbl="sibTrans2D1" presStyleIdx="1" presStyleCnt="3"/>
      <dgm:spPr/>
      <dgm:t>
        <a:bodyPr/>
        <a:lstStyle/>
        <a:p>
          <a:endParaRPr lang="en-US"/>
        </a:p>
      </dgm:t>
    </dgm:pt>
    <dgm:pt modelId="{4B2F15D7-817E-4D83-BF50-AB56671AF746}" type="pres">
      <dgm:prSet presAssocID="{A9D57D6B-A03A-4684-A8D5-77FFA7A6C17C}" presName="node" presStyleLbl="node1" presStyleIdx="2" presStyleCnt="4">
        <dgm:presLayoutVars>
          <dgm:bulletEnabled val="1"/>
        </dgm:presLayoutVars>
      </dgm:prSet>
      <dgm:spPr/>
      <dgm:t>
        <a:bodyPr/>
        <a:lstStyle/>
        <a:p>
          <a:endParaRPr lang="en-US"/>
        </a:p>
      </dgm:t>
    </dgm:pt>
    <dgm:pt modelId="{E8F19671-2FBE-4A04-9BEE-6612A61C5918}" type="pres">
      <dgm:prSet presAssocID="{ACCB5458-DAB8-4B99-BECD-D4038E50BE9E}" presName="sibTrans" presStyleLbl="sibTrans2D1" presStyleIdx="2" presStyleCnt="3"/>
      <dgm:spPr/>
      <dgm:t>
        <a:bodyPr/>
        <a:lstStyle/>
        <a:p>
          <a:endParaRPr lang="en-US"/>
        </a:p>
      </dgm:t>
    </dgm:pt>
    <dgm:pt modelId="{FECA5484-8A21-4CF0-A452-D72CA86BC69C}" type="pres">
      <dgm:prSet presAssocID="{ACCB5458-DAB8-4B99-BECD-D4038E50BE9E}" presName="connectorText" presStyleLbl="sibTrans2D1" presStyleIdx="2" presStyleCnt="3"/>
      <dgm:spPr/>
      <dgm:t>
        <a:bodyPr/>
        <a:lstStyle/>
        <a:p>
          <a:endParaRPr lang="en-US"/>
        </a:p>
      </dgm:t>
    </dgm:pt>
    <dgm:pt modelId="{D1E5B42D-1F59-4BB3-A16E-662B5A1C61F8}" type="pres">
      <dgm:prSet presAssocID="{73DE0830-0602-4AD9-BFD7-3F9938AC2F25}" presName="node" presStyleLbl="node1" presStyleIdx="3" presStyleCnt="4">
        <dgm:presLayoutVars>
          <dgm:bulletEnabled val="1"/>
        </dgm:presLayoutVars>
      </dgm:prSet>
      <dgm:spPr/>
      <dgm:t>
        <a:bodyPr/>
        <a:lstStyle/>
        <a:p>
          <a:endParaRPr lang="en-US"/>
        </a:p>
      </dgm:t>
    </dgm:pt>
  </dgm:ptLst>
  <dgm:cxnLst>
    <dgm:cxn modelId="{E9C4BC31-3B7F-41D5-98A2-45F354EBBF83}" srcId="{3AECD3D3-541F-431A-B774-9D81C04F28EF}" destId="{A9D57D6B-A03A-4684-A8D5-77FFA7A6C17C}" srcOrd="2" destOrd="0" parTransId="{AE61D2A3-8A80-4C16-B294-CD75819AC0B0}" sibTransId="{ACCB5458-DAB8-4B99-BECD-D4038E50BE9E}"/>
    <dgm:cxn modelId="{B700C328-CA00-4B3E-ACDF-3AE784804DE9}" srcId="{3AECD3D3-541F-431A-B774-9D81C04F28EF}" destId="{85B38296-3DC9-45CC-B7C9-BCF0EB225F19}" srcOrd="1" destOrd="0" parTransId="{B9CF5222-103D-4561-81AE-43D374BE1D67}" sibTransId="{C8BBBED9-4565-49C3-8149-7433EECAE6B1}"/>
    <dgm:cxn modelId="{BD865694-D37F-4338-BC78-5E2CFDF0CEBB}" type="presOf" srcId="{5E52B21B-8482-45E8-A636-C5D70BD210F9}" destId="{45F328E2-8B79-4013-8858-B72DA2C42AFC}" srcOrd="0" destOrd="0" presId="urn:microsoft.com/office/officeart/2005/8/layout/process1"/>
    <dgm:cxn modelId="{D0AD2524-C0E3-4BF2-949C-A218BFF1CC2C}" type="presOf" srcId="{3AECD3D3-541F-431A-B774-9D81C04F28EF}" destId="{F779470A-EFFA-4FAE-B7D5-85D90AAA8AEB}" srcOrd="0" destOrd="0" presId="urn:microsoft.com/office/officeart/2005/8/layout/process1"/>
    <dgm:cxn modelId="{F7DFBDAE-C07A-44BE-A778-B20A9B3B8AD2}" type="presOf" srcId="{C8BBBED9-4565-49C3-8149-7433EECAE6B1}" destId="{C1780797-B689-43C0-9DAD-600D2E84B7EF}" srcOrd="0" destOrd="0" presId="urn:microsoft.com/office/officeart/2005/8/layout/process1"/>
    <dgm:cxn modelId="{7BFE9EB2-1EA7-4B1A-B006-24B7CE71D773}" type="presOf" srcId="{85B38296-3DC9-45CC-B7C9-BCF0EB225F19}" destId="{434A5155-4F34-4137-9101-F34884019DB6}" srcOrd="0" destOrd="0" presId="urn:microsoft.com/office/officeart/2005/8/layout/process1"/>
    <dgm:cxn modelId="{336F973C-4B87-46C1-83E1-FF4B62DF64A1}" srcId="{3AECD3D3-541F-431A-B774-9D81C04F28EF}" destId="{5E52B21B-8482-45E8-A636-C5D70BD210F9}" srcOrd="0" destOrd="0" parTransId="{BC183E86-4711-4BAF-B1E9-DCCAB750AED3}" sibTransId="{3D39C148-1CFB-4935-A61E-B4150108C590}"/>
    <dgm:cxn modelId="{5EACC8DE-4C76-47F2-8041-496B9A70BC76}" srcId="{3AECD3D3-541F-431A-B774-9D81C04F28EF}" destId="{73DE0830-0602-4AD9-BFD7-3F9938AC2F25}" srcOrd="3" destOrd="0" parTransId="{62801727-E744-4321-82F3-A691C7D456AA}" sibTransId="{87091A80-6C87-49E2-B655-78CB6875214A}"/>
    <dgm:cxn modelId="{14C49F8D-A7F7-48CF-8FCA-6163C128D780}" type="presOf" srcId="{3D39C148-1CFB-4935-A61E-B4150108C590}" destId="{E319D713-97FC-41BF-9B96-45190FFB2771}" srcOrd="0" destOrd="0" presId="urn:microsoft.com/office/officeart/2005/8/layout/process1"/>
    <dgm:cxn modelId="{43362D9A-D2A3-4A9D-95C8-33144E1E73E3}" type="presOf" srcId="{ACCB5458-DAB8-4B99-BECD-D4038E50BE9E}" destId="{FECA5484-8A21-4CF0-A452-D72CA86BC69C}" srcOrd="1" destOrd="0" presId="urn:microsoft.com/office/officeart/2005/8/layout/process1"/>
    <dgm:cxn modelId="{F8E316C5-1DC1-41C2-ADE3-85A19929AA57}" type="presOf" srcId="{3D39C148-1CFB-4935-A61E-B4150108C590}" destId="{FF9C3EE7-0425-4BC7-B0CE-76D16A5BAF55}" srcOrd="1" destOrd="0" presId="urn:microsoft.com/office/officeart/2005/8/layout/process1"/>
    <dgm:cxn modelId="{9B2B29E3-0C03-4722-84DA-36ECF5C720BA}" type="presOf" srcId="{C8BBBED9-4565-49C3-8149-7433EECAE6B1}" destId="{DBFAF5B4-7870-4166-B6EB-02DE219230C4}" srcOrd="1" destOrd="0" presId="urn:microsoft.com/office/officeart/2005/8/layout/process1"/>
    <dgm:cxn modelId="{0A4649C0-EE9E-4BF1-BD2F-8BAB2C1588C8}" type="presOf" srcId="{73DE0830-0602-4AD9-BFD7-3F9938AC2F25}" destId="{D1E5B42D-1F59-4BB3-A16E-662B5A1C61F8}" srcOrd="0" destOrd="0" presId="urn:microsoft.com/office/officeart/2005/8/layout/process1"/>
    <dgm:cxn modelId="{66DBAF37-42E3-4EA9-A76F-1A3F6310F8C8}" type="presOf" srcId="{A9D57D6B-A03A-4684-A8D5-77FFA7A6C17C}" destId="{4B2F15D7-817E-4D83-BF50-AB56671AF746}" srcOrd="0" destOrd="0" presId="urn:microsoft.com/office/officeart/2005/8/layout/process1"/>
    <dgm:cxn modelId="{49B745CF-BE90-479F-B873-6F8B13C6F819}" type="presOf" srcId="{ACCB5458-DAB8-4B99-BECD-D4038E50BE9E}" destId="{E8F19671-2FBE-4A04-9BEE-6612A61C5918}" srcOrd="0" destOrd="0" presId="urn:microsoft.com/office/officeart/2005/8/layout/process1"/>
    <dgm:cxn modelId="{64BDF477-D8AB-4E10-AFFB-95A13B8ED05C}" type="presParOf" srcId="{F779470A-EFFA-4FAE-B7D5-85D90AAA8AEB}" destId="{45F328E2-8B79-4013-8858-B72DA2C42AFC}" srcOrd="0" destOrd="0" presId="urn:microsoft.com/office/officeart/2005/8/layout/process1"/>
    <dgm:cxn modelId="{C5EB3855-36D7-4B25-AF1E-53172941EC56}" type="presParOf" srcId="{F779470A-EFFA-4FAE-B7D5-85D90AAA8AEB}" destId="{E319D713-97FC-41BF-9B96-45190FFB2771}" srcOrd="1" destOrd="0" presId="urn:microsoft.com/office/officeart/2005/8/layout/process1"/>
    <dgm:cxn modelId="{8114DAF8-2195-459A-8595-2A314345D905}" type="presParOf" srcId="{E319D713-97FC-41BF-9B96-45190FFB2771}" destId="{FF9C3EE7-0425-4BC7-B0CE-76D16A5BAF55}" srcOrd="0" destOrd="0" presId="urn:microsoft.com/office/officeart/2005/8/layout/process1"/>
    <dgm:cxn modelId="{06DD4C11-CC7F-4BC8-B61E-B74D474C9981}" type="presParOf" srcId="{F779470A-EFFA-4FAE-B7D5-85D90AAA8AEB}" destId="{434A5155-4F34-4137-9101-F34884019DB6}" srcOrd="2" destOrd="0" presId="urn:microsoft.com/office/officeart/2005/8/layout/process1"/>
    <dgm:cxn modelId="{B70EE219-3A39-416D-8FEE-C1A24CA268C8}" type="presParOf" srcId="{F779470A-EFFA-4FAE-B7D5-85D90AAA8AEB}" destId="{C1780797-B689-43C0-9DAD-600D2E84B7EF}" srcOrd="3" destOrd="0" presId="urn:microsoft.com/office/officeart/2005/8/layout/process1"/>
    <dgm:cxn modelId="{89040CF5-B87A-421E-B0C9-A803145F9665}" type="presParOf" srcId="{C1780797-B689-43C0-9DAD-600D2E84B7EF}" destId="{DBFAF5B4-7870-4166-B6EB-02DE219230C4}" srcOrd="0" destOrd="0" presId="urn:microsoft.com/office/officeart/2005/8/layout/process1"/>
    <dgm:cxn modelId="{83F9237C-3E62-410E-9D39-DA24371C00F7}" type="presParOf" srcId="{F779470A-EFFA-4FAE-B7D5-85D90AAA8AEB}" destId="{4B2F15D7-817E-4D83-BF50-AB56671AF746}" srcOrd="4" destOrd="0" presId="urn:microsoft.com/office/officeart/2005/8/layout/process1"/>
    <dgm:cxn modelId="{C694A94F-0E3C-438C-8F7A-2BFA5C99AB50}" type="presParOf" srcId="{F779470A-EFFA-4FAE-B7D5-85D90AAA8AEB}" destId="{E8F19671-2FBE-4A04-9BEE-6612A61C5918}" srcOrd="5" destOrd="0" presId="urn:microsoft.com/office/officeart/2005/8/layout/process1"/>
    <dgm:cxn modelId="{EE5C73A8-4B9F-4EBC-97E9-89A07FF7FDD1}" type="presParOf" srcId="{E8F19671-2FBE-4A04-9BEE-6612A61C5918}" destId="{FECA5484-8A21-4CF0-A452-D72CA86BC69C}" srcOrd="0" destOrd="0" presId="urn:microsoft.com/office/officeart/2005/8/layout/process1"/>
    <dgm:cxn modelId="{3C6D9138-3E35-4A4A-9FD4-FECA227B7FD0}" type="presParOf" srcId="{F779470A-EFFA-4FAE-B7D5-85D90AAA8AEB}" destId="{D1E5B42D-1F59-4BB3-A16E-662B5A1C61F8}"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328E2-8B79-4013-8858-B72DA2C42AFC}">
      <dsp:nvSpPr>
        <dsp:cNvPr id="0" name=""/>
        <dsp:cNvSpPr/>
      </dsp:nvSpPr>
      <dsp:spPr>
        <a:xfrm>
          <a:off x="4373" y="176236"/>
          <a:ext cx="1912237" cy="286835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kern="1200" dirty="0" smtClean="0"/>
        </a:p>
        <a:p>
          <a:pPr lvl="0" algn="ctr" defTabSz="533400">
            <a:lnSpc>
              <a:spcPct val="90000"/>
            </a:lnSpc>
            <a:spcBef>
              <a:spcPct val="0"/>
            </a:spcBef>
            <a:spcAft>
              <a:spcPct val="35000"/>
            </a:spcAft>
          </a:pPr>
          <a:endParaRPr lang="en-US" sz="1600" kern="1200" dirty="0" smtClean="0"/>
        </a:p>
        <a:p>
          <a:pPr lvl="0" algn="ctr" defTabSz="533400">
            <a:lnSpc>
              <a:spcPct val="90000"/>
            </a:lnSpc>
            <a:spcBef>
              <a:spcPct val="0"/>
            </a:spcBef>
            <a:spcAft>
              <a:spcPct val="35000"/>
            </a:spcAft>
          </a:pPr>
          <a:r>
            <a:rPr lang="en-US" sz="1600" kern="1200" dirty="0" smtClean="0"/>
            <a:t>Clarify terminology, provide answers to raised questions like champions role depending on level of engagement, training guidance </a:t>
          </a:r>
        </a:p>
        <a:p>
          <a:pPr lvl="0" algn="ctr" defTabSz="533400">
            <a:lnSpc>
              <a:spcPct val="90000"/>
            </a:lnSpc>
            <a:spcBef>
              <a:spcPct val="0"/>
            </a:spcBef>
            <a:spcAft>
              <a:spcPct val="35000"/>
            </a:spcAft>
          </a:pPr>
          <a:endParaRPr lang="en-US" sz="1400" kern="1200" dirty="0" smtClean="0"/>
        </a:p>
        <a:p>
          <a:pPr lvl="0" algn="ctr" defTabSz="533400">
            <a:lnSpc>
              <a:spcPct val="90000"/>
            </a:lnSpc>
            <a:spcBef>
              <a:spcPct val="0"/>
            </a:spcBef>
            <a:spcAft>
              <a:spcPct val="35000"/>
            </a:spcAft>
          </a:pPr>
          <a:r>
            <a:rPr lang="en-US" sz="1400" kern="1200" dirty="0" smtClean="0"/>
            <a:t> </a:t>
          </a:r>
          <a:endParaRPr lang="en-US" sz="1400" kern="1200" dirty="0"/>
        </a:p>
      </dsp:txBody>
      <dsp:txXfrm>
        <a:off x="60381" y="232244"/>
        <a:ext cx="1800221" cy="2756340"/>
      </dsp:txXfrm>
    </dsp:sp>
    <dsp:sp modelId="{E319D713-97FC-41BF-9B96-45190FFB2771}">
      <dsp:nvSpPr>
        <dsp:cNvPr id="0" name=""/>
        <dsp:cNvSpPr/>
      </dsp:nvSpPr>
      <dsp:spPr>
        <a:xfrm>
          <a:off x="2107834" y="1373297"/>
          <a:ext cx="405394" cy="474234"/>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107834" y="1468144"/>
        <a:ext cx="283776" cy="284540"/>
      </dsp:txXfrm>
    </dsp:sp>
    <dsp:sp modelId="{434A5155-4F34-4137-9101-F34884019DB6}">
      <dsp:nvSpPr>
        <dsp:cNvPr id="0" name=""/>
        <dsp:cNvSpPr/>
      </dsp:nvSpPr>
      <dsp:spPr>
        <a:xfrm>
          <a:off x="2681506" y="176236"/>
          <a:ext cx="1912237" cy="286835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baseline="0" dirty="0" smtClean="0"/>
            <a:t>Lay out explanation to the network and the system how champion work align with other health centered workers, where champions sit in </a:t>
          </a:r>
          <a:r>
            <a:rPr lang="en-US" sz="1600" kern="1200" baseline="0" dirty="0" smtClean="0"/>
            <a:t>ICS, including </a:t>
          </a:r>
          <a:r>
            <a:rPr lang="en-US" sz="1600" kern="1200" baseline="0" dirty="0" smtClean="0"/>
            <a:t>local </a:t>
          </a:r>
          <a:r>
            <a:rPr lang="en-US" sz="1600" kern="1200" baseline="0" dirty="0" smtClean="0"/>
            <a:t>level</a:t>
          </a:r>
          <a:endParaRPr lang="en-US" sz="1600" kern="1200" dirty="0"/>
        </a:p>
      </dsp:txBody>
      <dsp:txXfrm>
        <a:off x="2737514" y="232244"/>
        <a:ext cx="1800221" cy="2756340"/>
      </dsp:txXfrm>
    </dsp:sp>
    <dsp:sp modelId="{C1780797-B689-43C0-9DAD-600D2E84B7EF}">
      <dsp:nvSpPr>
        <dsp:cNvPr id="0" name=""/>
        <dsp:cNvSpPr/>
      </dsp:nvSpPr>
      <dsp:spPr>
        <a:xfrm>
          <a:off x="4784967" y="1373297"/>
          <a:ext cx="405394" cy="474234"/>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784967" y="1468144"/>
        <a:ext cx="283776" cy="284540"/>
      </dsp:txXfrm>
    </dsp:sp>
    <dsp:sp modelId="{4B2F15D7-817E-4D83-BF50-AB56671AF746}">
      <dsp:nvSpPr>
        <dsp:cNvPr id="0" name=""/>
        <dsp:cNvSpPr/>
      </dsp:nvSpPr>
      <dsp:spPr>
        <a:xfrm>
          <a:off x="5358638" y="176236"/>
          <a:ext cx="1912237" cy="286835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Create opportunities to learn from each other, share good </a:t>
          </a:r>
          <a:r>
            <a:rPr lang="en-US" sz="1600" kern="1200" dirty="0" smtClean="0"/>
            <a:t>practice, e.g. dialogue </a:t>
          </a:r>
          <a:r>
            <a:rPr lang="en-US" sz="1600" kern="1200" dirty="0" smtClean="0"/>
            <a:t>events, workshop opportunities, Compendium </a:t>
          </a:r>
          <a:r>
            <a:rPr lang="en-US" sz="1600" kern="1200" dirty="0" smtClean="0"/>
            <a:t>2</a:t>
          </a:r>
          <a:endParaRPr lang="en-US" sz="1600" kern="1200" dirty="0" smtClean="0"/>
        </a:p>
      </dsp:txBody>
      <dsp:txXfrm>
        <a:off x="5414646" y="232244"/>
        <a:ext cx="1800221" cy="2756340"/>
      </dsp:txXfrm>
    </dsp:sp>
    <dsp:sp modelId="{E8F19671-2FBE-4A04-9BEE-6612A61C5918}">
      <dsp:nvSpPr>
        <dsp:cNvPr id="0" name=""/>
        <dsp:cNvSpPr/>
      </dsp:nvSpPr>
      <dsp:spPr>
        <a:xfrm>
          <a:off x="7462099" y="1373297"/>
          <a:ext cx="405394" cy="474234"/>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7462099" y="1468144"/>
        <a:ext cx="283776" cy="284540"/>
      </dsp:txXfrm>
    </dsp:sp>
    <dsp:sp modelId="{D1E5B42D-1F59-4BB3-A16E-662B5A1C61F8}">
      <dsp:nvSpPr>
        <dsp:cNvPr id="0" name=""/>
        <dsp:cNvSpPr/>
      </dsp:nvSpPr>
      <dsp:spPr>
        <a:xfrm>
          <a:off x="8035770" y="176236"/>
          <a:ext cx="1912237" cy="286835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44525">
            <a:lnSpc>
              <a:spcPct val="90000"/>
            </a:lnSpc>
            <a:spcBef>
              <a:spcPct val="0"/>
            </a:spcBef>
            <a:spcAft>
              <a:spcPct val="35000"/>
            </a:spcAft>
          </a:pPr>
          <a:r>
            <a:rPr lang="en-US" sz="1450" kern="1200" dirty="0" smtClean="0"/>
            <a:t> </a:t>
          </a:r>
        </a:p>
        <a:p>
          <a:pPr lvl="0" algn="ctr" defTabSz="644525">
            <a:lnSpc>
              <a:spcPct val="90000"/>
            </a:lnSpc>
            <a:spcBef>
              <a:spcPct val="0"/>
            </a:spcBef>
            <a:spcAft>
              <a:spcPct val="35000"/>
            </a:spcAft>
          </a:pPr>
          <a:r>
            <a:rPr lang="en-US" sz="1600" kern="1200" dirty="0" smtClean="0"/>
            <a:t>Share the case  with the  DPH </a:t>
          </a:r>
          <a:r>
            <a:rPr lang="en-US" sz="1600" kern="1200" dirty="0" smtClean="0"/>
            <a:t>for ICS and other system leads</a:t>
          </a:r>
        </a:p>
        <a:p>
          <a:pPr lvl="0" algn="ctr" defTabSz="644525">
            <a:lnSpc>
              <a:spcPct val="90000"/>
            </a:lnSpc>
            <a:spcBef>
              <a:spcPct val="0"/>
            </a:spcBef>
            <a:spcAft>
              <a:spcPct val="35000"/>
            </a:spcAft>
          </a:pPr>
          <a:r>
            <a:rPr lang="en-US" sz="2200" kern="1200" dirty="0" smtClean="0"/>
            <a:t> </a:t>
          </a:r>
          <a:endParaRPr lang="en-US" sz="2200" kern="1200" dirty="0"/>
        </a:p>
      </dsp:txBody>
      <dsp:txXfrm>
        <a:off x="8091778" y="232244"/>
        <a:ext cx="1800221" cy="27563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19121-EA55-C145-8C13-CFB3D2B789A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34AB9E1-830B-264F-822A-4BE3E9FA6C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2DAD053-C613-9542-8769-94850598F8B0}"/>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5" name="Footer Placeholder 4">
            <a:extLst>
              <a:ext uri="{FF2B5EF4-FFF2-40B4-BE49-F238E27FC236}">
                <a16:creationId xmlns:a16="http://schemas.microsoft.com/office/drawing/2014/main" id="{B4B0C12D-0DD2-E449-A341-7909BD4F5DE0}"/>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F26D6F53-13E9-104E-BDC7-14FC081946BC}"/>
              </a:ext>
            </a:extLst>
          </p:cNvPr>
          <p:cNvSpPr>
            <a:spLocks noGrp="1"/>
          </p:cNvSpPr>
          <p:nvPr>
            <p:ph type="sldNum" sz="quarter" idx="12"/>
          </p:nvPr>
        </p:nvSpPr>
        <p:spPr/>
        <p:txBody>
          <a:bodyPr/>
          <a:lstStyle/>
          <a:p>
            <a:fld id="{13BE791C-CAA3-0549-8685-2230D7411AFA}" type="slidenum">
              <a:rPr lang="en-US" smtClean="0"/>
              <a:t>‹#›</a:t>
            </a:fld>
            <a:endParaRPr lang="en-US" dirty="0"/>
          </a:p>
        </p:txBody>
      </p:sp>
      <p:pic>
        <p:nvPicPr>
          <p:cNvPr id="10" name="Picture 9" descr="Logo&#10;&#10;Description automatically generated">
            <a:extLst>
              <a:ext uri="{FF2B5EF4-FFF2-40B4-BE49-F238E27FC236}">
                <a16:creationId xmlns:a16="http://schemas.microsoft.com/office/drawing/2014/main" id="{AB4D49D3-C39D-7F4A-827B-96DC0807358B}"/>
              </a:ext>
            </a:extLst>
          </p:cNvPr>
          <p:cNvPicPr>
            <a:picLocks noChangeAspect="1"/>
          </p:cNvPicPr>
          <p:nvPr userDrawn="1"/>
        </p:nvPicPr>
        <p:blipFill>
          <a:blip r:embed="rId2"/>
          <a:stretch>
            <a:fillRect/>
          </a:stretch>
        </p:blipFill>
        <p:spPr>
          <a:xfrm flipH="1">
            <a:off x="0" y="0"/>
            <a:ext cx="12192000" cy="6864626"/>
          </a:xfrm>
          <a:prstGeom prst="rect">
            <a:avLst/>
          </a:prstGeom>
        </p:spPr>
      </p:pic>
    </p:spTree>
    <p:extLst>
      <p:ext uri="{BB962C8B-B14F-4D97-AF65-F5344CB8AC3E}">
        <p14:creationId xmlns:p14="http://schemas.microsoft.com/office/powerpoint/2010/main" val="422031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451042-A5C3-2B4D-A0AC-8A16D8551FFB}"/>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3" name="Footer Placeholder 2">
            <a:extLst>
              <a:ext uri="{FF2B5EF4-FFF2-40B4-BE49-F238E27FC236}">
                <a16:creationId xmlns:a16="http://schemas.microsoft.com/office/drawing/2014/main" id="{B0CCFF85-E714-0246-B01D-68F719EB1E7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AE219CF7-764E-B447-BD7E-444405838B09}"/>
              </a:ext>
            </a:extLst>
          </p:cNvPr>
          <p:cNvSpPr>
            <a:spLocks noGrp="1"/>
          </p:cNvSpPr>
          <p:nvPr>
            <p:ph type="sldNum" sz="quarter" idx="12"/>
          </p:nvPr>
        </p:nvSpPr>
        <p:spPr/>
        <p:txBody>
          <a:bodyPr/>
          <a:lstStyle/>
          <a:p>
            <a:fld id="{13BE791C-CAA3-0549-8685-2230D7411AFA}" type="slidenum">
              <a:rPr lang="en-US" smtClean="0"/>
              <a:t>‹#›</a:t>
            </a:fld>
            <a:endParaRPr lang="en-US" dirty="0"/>
          </a:p>
        </p:txBody>
      </p:sp>
    </p:spTree>
    <p:extLst>
      <p:ext uri="{BB962C8B-B14F-4D97-AF65-F5344CB8AC3E}">
        <p14:creationId xmlns:p14="http://schemas.microsoft.com/office/powerpoint/2010/main" val="349262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890AE-6E87-A941-93D5-8F2DF7D5DD4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C2D52E4-BE54-F243-9AE4-F7224FA8CE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A819C6B-A888-1947-AAEE-D1D303C643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0598C26-64D7-1D40-AFFC-151A34843151}"/>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6" name="Footer Placeholder 5">
            <a:extLst>
              <a:ext uri="{FF2B5EF4-FFF2-40B4-BE49-F238E27FC236}">
                <a16:creationId xmlns:a16="http://schemas.microsoft.com/office/drawing/2014/main" id="{EA60990F-7F2A-A24F-ADCF-D2DAF4C3D16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8CE1B100-1BE7-E843-AE5F-0AC41EEE8313}"/>
              </a:ext>
            </a:extLst>
          </p:cNvPr>
          <p:cNvSpPr>
            <a:spLocks noGrp="1"/>
          </p:cNvSpPr>
          <p:nvPr>
            <p:ph type="sldNum" sz="quarter" idx="12"/>
          </p:nvPr>
        </p:nvSpPr>
        <p:spPr/>
        <p:txBody>
          <a:bodyPr/>
          <a:lstStyle/>
          <a:p>
            <a:fld id="{13BE791C-CAA3-0549-8685-2230D7411AFA}" type="slidenum">
              <a:rPr lang="en-US" smtClean="0"/>
              <a:t>‹#›</a:t>
            </a:fld>
            <a:endParaRPr lang="en-US" dirty="0"/>
          </a:p>
        </p:txBody>
      </p:sp>
    </p:spTree>
    <p:extLst>
      <p:ext uri="{BB962C8B-B14F-4D97-AF65-F5344CB8AC3E}">
        <p14:creationId xmlns:p14="http://schemas.microsoft.com/office/powerpoint/2010/main" val="857535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D8C9C-2F34-8540-836B-50548FD8FC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A70EE03-FE1B-384D-ADCA-FEAB0F1D80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CAA83AA-62C6-AE4D-8FE7-E25B6A0282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982FFA2-07F6-5B4D-92C5-AA732F6B715A}"/>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6" name="Footer Placeholder 5">
            <a:extLst>
              <a:ext uri="{FF2B5EF4-FFF2-40B4-BE49-F238E27FC236}">
                <a16:creationId xmlns:a16="http://schemas.microsoft.com/office/drawing/2014/main" id="{DDEDE37F-62C8-AF41-AF3C-2E0461A6AD5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AA283F6F-811A-0148-8E47-E40771A82E58}"/>
              </a:ext>
            </a:extLst>
          </p:cNvPr>
          <p:cNvSpPr>
            <a:spLocks noGrp="1"/>
          </p:cNvSpPr>
          <p:nvPr>
            <p:ph type="sldNum" sz="quarter" idx="12"/>
          </p:nvPr>
        </p:nvSpPr>
        <p:spPr/>
        <p:txBody>
          <a:bodyPr/>
          <a:lstStyle/>
          <a:p>
            <a:fld id="{13BE791C-CAA3-0549-8685-2230D7411AFA}" type="slidenum">
              <a:rPr lang="en-US" smtClean="0"/>
              <a:t>‹#›</a:t>
            </a:fld>
            <a:endParaRPr lang="en-US" dirty="0"/>
          </a:p>
        </p:txBody>
      </p:sp>
    </p:spTree>
    <p:extLst>
      <p:ext uri="{BB962C8B-B14F-4D97-AF65-F5344CB8AC3E}">
        <p14:creationId xmlns:p14="http://schemas.microsoft.com/office/powerpoint/2010/main" val="3304400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09650-9A80-EB40-9939-CB8E298F6FF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411FBCD-FC57-EE48-8B85-324B32B4710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915C3BC-D486-A548-912D-58B7CA0FDE7E}"/>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5" name="Footer Placeholder 4">
            <a:extLst>
              <a:ext uri="{FF2B5EF4-FFF2-40B4-BE49-F238E27FC236}">
                <a16:creationId xmlns:a16="http://schemas.microsoft.com/office/drawing/2014/main" id="{F7C7EF5D-D8C4-554F-B10B-ED3D9827E740}"/>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0408C74-18DC-744B-B18C-BF14DD490E55}"/>
              </a:ext>
            </a:extLst>
          </p:cNvPr>
          <p:cNvSpPr>
            <a:spLocks noGrp="1"/>
          </p:cNvSpPr>
          <p:nvPr>
            <p:ph type="sldNum" sz="quarter" idx="12"/>
          </p:nvPr>
        </p:nvSpPr>
        <p:spPr/>
        <p:txBody>
          <a:bodyPr/>
          <a:lstStyle/>
          <a:p>
            <a:fld id="{13BE791C-CAA3-0549-8685-2230D7411AFA}" type="slidenum">
              <a:rPr lang="en-US" smtClean="0"/>
              <a:t>‹#›</a:t>
            </a:fld>
            <a:endParaRPr lang="en-US" dirty="0"/>
          </a:p>
        </p:txBody>
      </p:sp>
    </p:spTree>
    <p:extLst>
      <p:ext uri="{BB962C8B-B14F-4D97-AF65-F5344CB8AC3E}">
        <p14:creationId xmlns:p14="http://schemas.microsoft.com/office/powerpoint/2010/main" val="996518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846D96-EB52-6746-86F3-BF8F2486D20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DE76195-3B3E-F647-92FC-F8041D80326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8E38649-EA5F-1244-878F-E4CFC08BC9D5}"/>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5" name="Footer Placeholder 4">
            <a:extLst>
              <a:ext uri="{FF2B5EF4-FFF2-40B4-BE49-F238E27FC236}">
                <a16:creationId xmlns:a16="http://schemas.microsoft.com/office/drawing/2014/main" id="{1970AF07-BE06-604C-924B-ECA56274C92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6F2D5BA-6E1B-FA4A-BDBC-9952FB622406}"/>
              </a:ext>
            </a:extLst>
          </p:cNvPr>
          <p:cNvSpPr>
            <a:spLocks noGrp="1"/>
          </p:cNvSpPr>
          <p:nvPr>
            <p:ph type="sldNum" sz="quarter" idx="12"/>
          </p:nvPr>
        </p:nvSpPr>
        <p:spPr/>
        <p:txBody>
          <a:bodyPr/>
          <a:lstStyle/>
          <a:p>
            <a:fld id="{13BE791C-CAA3-0549-8685-2230D7411AFA}" type="slidenum">
              <a:rPr lang="en-US" smtClean="0"/>
              <a:t>‹#›</a:t>
            </a:fld>
            <a:endParaRPr lang="en-US" dirty="0"/>
          </a:p>
        </p:txBody>
      </p:sp>
    </p:spTree>
    <p:extLst>
      <p:ext uri="{BB962C8B-B14F-4D97-AF65-F5344CB8AC3E}">
        <p14:creationId xmlns:p14="http://schemas.microsoft.com/office/powerpoint/2010/main" val="1247994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A screenshot of a computer&#10;&#10;Description automatically generated with medium confidence">
            <a:extLst>
              <a:ext uri="{FF2B5EF4-FFF2-40B4-BE49-F238E27FC236}">
                <a16:creationId xmlns:a16="http://schemas.microsoft.com/office/drawing/2014/main" id="{E052D44A-E210-C843-A0E6-ADF1AA2DDA8C}"/>
              </a:ext>
            </a:extLst>
          </p:cNvPr>
          <p:cNvPicPr>
            <a:picLocks noChangeAspect="1"/>
          </p:cNvPicPr>
          <p:nvPr userDrawn="1"/>
        </p:nvPicPr>
        <p:blipFill>
          <a:blip r:embed="rId2"/>
          <a:stretch>
            <a:fillRect/>
          </a:stretch>
        </p:blipFill>
        <p:spPr>
          <a:xfrm>
            <a:off x="0" y="-3313"/>
            <a:ext cx="12186116" cy="6861313"/>
          </a:xfrm>
          <a:prstGeom prst="rect">
            <a:avLst/>
          </a:prstGeom>
        </p:spPr>
      </p:pic>
      <p:sp>
        <p:nvSpPr>
          <p:cNvPr id="2" name="Title 1">
            <a:extLst>
              <a:ext uri="{FF2B5EF4-FFF2-40B4-BE49-F238E27FC236}">
                <a16:creationId xmlns:a16="http://schemas.microsoft.com/office/drawing/2014/main" id="{6E9B48FF-53AB-A948-8784-AB91C104B51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DED373D-6FA8-AA4D-ACA6-2C038A6A26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C85ABEF-EDA5-0147-9395-E9EC14C90110}"/>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5" name="Footer Placeholder 4">
            <a:extLst>
              <a:ext uri="{FF2B5EF4-FFF2-40B4-BE49-F238E27FC236}">
                <a16:creationId xmlns:a16="http://schemas.microsoft.com/office/drawing/2014/main" id="{FC26E764-71C1-D942-AEBA-2FA07F61AFC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DE1B5C16-09DF-164B-A08A-2D57CB66C464}"/>
              </a:ext>
            </a:extLst>
          </p:cNvPr>
          <p:cNvSpPr>
            <a:spLocks noGrp="1"/>
          </p:cNvSpPr>
          <p:nvPr>
            <p:ph type="sldNum" sz="quarter" idx="12"/>
          </p:nvPr>
        </p:nvSpPr>
        <p:spPr/>
        <p:txBody>
          <a:bodyPr/>
          <a:lstStyle/>
          <a:p>
            <a:fld id="{13BE791C-CAA3-0549-8685-2230D7411AFA}" type="slidenum">
              <a:rPr lang="en-US" smtClean="0"/>
              <a:t>‹#›</a:t>
            </a:fld>
            <a:endParaRPr lang="en-US" dirty="0"/>
          </a:p>
        </p:txBody>
      </p:sp>
    </p:spTree>
    <p:extLst>
      <p:ext uri="{BB962C8B-B14F-4D97-AF65-F5344CB8AC3E}">
        <p14:creationId xmlns:p14="http://schemas.microsoft.com/office/powerpoint/2010/main" val="3982432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052D44A-E210-C843-A0E6-ADF1AA2DDA8C}"/>
              </a:ext>
            </a:extLst>
          </p:cNvPr>
          <p:cNvPicPr>
            <a:picLocks noChangeAspect="1"/>
          </p:cNvPicPr>
          <p:nvPr userDrawn="1"/>
        </p:nvPicPr>
        <p:blipFill>
          <a:blip r:embed="rId2"/>
          <a:srcRect/>
          <a:stretch/>
        </p:blipFill>
        <p:spPr>
          <a:xfrm>
            <a:off x="0" y="0"/>
            <a:ext cx="12186115" cy="6861313"/>
          </a:xfrm>
          <a:prstGeom prst="rect">
            <a:avLst/>
          </a:prstGeom>
        </p:spPr>
      </p:pic>
      <p:sp>
        <p:nvSpPr>
          <p:cNvPr id="2" name="Title 1">
            <a:extLst>
              <a:ext uri="{FF2B5EF4-FFF2-40B4-BE49-F238E27FC236}">
                <a16:creationId xmlns:a16="http://schemas.microsoft.com/office/drawing/2014/main" id="{6E9B48FF-53AB-A948-8784-AB91C104B51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DED373D-6FA8-AA4D-ACA6-2C038A6A26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C85ABEF-EDA5-0147-9395-E9EC14C90110}"/>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5" name="Footer Placeholder 4">
            <a:extLst>
              <a:ext uri="{FF2B5EF4-FFF2-40B4-BE49-F238E27FC236}">
                <a16:creationId xmlns:a16="http://schemas.microsoft.com/office/drawing/2014/main" id="{FC26E764-71C1-D942-AEBA-2FA07F61AFC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DE1B5C16-09DF-164B-A08A-2D57CB66C464}"/>
              </a:ext>
            </a:extLst>
          </p:cNvPr>
          <p:cNvSpPr>
            <a:spLocks noGrp="1"/>
          </p:cNvSpPr>
          <p:nvPr>
            <p:ph type="sldNum" sz="quarter" idx="12"/>
          </p:nvPr>
        </p:nvSpPr>
        <p:spPr/>
        <p:txBody>
          <a:bodyPr/>
          <a:lstStyle/>
          <a:p>
            <a:fld id="{13BE791C-CAA3-0549-8685-2230D7411AFA}" type="slidenum">
              <a:rPr lang="en-US" smtClean="0"/>
              <a:t>‹#›</a:t>
            </a:fld>
            <a:endParaRPr lang="en-US" dirty="0"/>
          </a:p>
        </p:txBody>
      </p:sp>
    </p:spTree>
    <p:extLst>
      <p:ext uri="{BB962C8B-B14F-4D97-AF65-F5344CB8AC3E}">
        <p14:creationId xmlns:p14="http://schemas.microsoft.com/office/powerpoint/2010/main" val="956208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052D44A-E210-C843-A0E6-ADF1AA2DDA8C}"/>
              </a:ext>
            </a:extLst>
          </p:cNvPr>
          <p:cNvPicPr>
            <a:picLocks noChangeAspect="1"/>
          </p:cNvPicPr>
          <p:nvPr userDrawn="1"/>
        </p:nvPicPr>
        <p:blipFill>
          <a:blip r:embed="rId2"/>
          <a:srcRect/>
          <a:stretch/>
        </p:blipFill>
        <p:spPr>
          <a:xfrm>
            <a:off x="0" y="0"/>
            <a:ext cx="12186115" cy="6861312"/>
          </a:xfrm>
          <a:prstGeom prst="rect">
            <a:avLst/>
          </a:prstGeom>
        </p:spPr>
      </p:pic>
      <p:sp>
        <p:nvSpPr>
          <p:cNvPr id="2" name="Title 1">
            <a:extLst>
              <a:ext uri="{FF2B5EF4-FFF2-40B4-BE49-F238E27FC236}">
                <a16:creationId xmlns:a16="http://schemas.microsoft.com/office/drawing/2014/main" id="{6E9B48FF-53AB-A948-8784-AB91C104B51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DED373D-6FA8-AA4D-ACA6-2C038A6A26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C85ABEF-EDA5-0147-9395-E9EC14C90110}"/>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5" name="Footer Placeholder 4">
            <a:extLst>
              <a:ext uri="{FF2B5EF4-FFF2-40B4-BE49-F238E27FC236}">
                <a16:creationId xmlns:a16="http://schemas.microsoft.com/office/drawing/2014/main" id="{FC26E764-71C1-D942-AEBA-2FA07F61AFC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DE1B5C16-09DF-164B-A08A-2D57CB66C464}"/>
              </a:ext>
            </a:extLst>
          </p:cNvPr>
          <p:cNvSpPr>
            <a:spLocks noGrp="1"/>
          </p:cNvSpPr>
          <p:nvPr>
            <p:ph type="sldNum" sz="quarter" idx="12"/>
          </p:nvPr>
        </p:nvSpPr>
        <p:spPr/>
        <p:txBody>
          <a:bodyPr/>
          <a:lstStyle/>
          <a:p>
            <a:fld id="{13BE791C-CAA3-0549-8685-2230D7411AFA}" type="slidenum">
              <a:rPr lang="en-US" smtClean="0"/>
              <a:t>‹#›</a:t>
            </a:fld>
            <a:endParaRPr lang="en-US" dirty="0"/>
          </a:p>
        </p:txBody>
      </p:sp>
    </p:spTree>
    <p:extLst>
      <p:ext uri="{BB962C8B-B14F-4D97-AF65-F5344CB8AC3E}">
        <p14:creationId xmlns:p14="http://schemas.microsoft.com/office/powerpoint/2010/main" val="904094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EEEF-FECE-6249-830A-326986E6409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F321562-44E9-8747-AA42-0F8A80DAA75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EF8214F-82E6-C148-BE26-5D1DC0C10362}"/>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5" name="Footer Placeholder 4">
            <a:extLst>
              <a:ext uri="{FF2B5EF4-FFF2-40B4-BE49-F238E27FC236}">
                <a16:creationId xmlns:a16="http://schemas.microsoft.com/office/drawing/2014/main" id="{C0C11C33-1393-444E-8361-243FBC4DE607}"/>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04C5C1C5-FE89-8B46-AD03-AD822EEFB0DF}"/>
              </a:ext>
            </a:extLst>
          </p:cNvPr>
          <p:cNvSpPr>
            <a:spLocks noGrp="1"/>
          </p:cNvSpPr>
          <p:nvPr>
            <p:ph type="sldNum" sz="quarter" idx="12"/>
          </p:nvPr>
        </p:nvSpPr>
        <p:spPr/>
        <p:txBody>
          <a:bodyPr/>
          <a:lstStyle/>
          <a:p>
            <a:fld id="{13BE791C-CAA3-0549-8685-2230D7411AFA}" type="slidenum">
              <a:rPr lang="en-US" smtClean="0"/>
              <a:t>‹#›</a:t>
            </a:fld>
            <a:endParaRPr lang="en-US" dirty="0"/>
          </a:p>
        </p:txBody>
      </p:sp>
    </p:spTree>
    <p:extLst>
      <p:ext uri="{BB962C8B-B14F-4D97-AF65-F5344CB8AC3E}">
        <p14:creationId xmlns:p14="http://schemas.microsoft.com/office/powerpoint/2010/main" val="143844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48FF-53AB-A948-8784-AB91C104B51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DED373D-6FA8-AA4D-ACA6-2C038A6A26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C85ABEF-EDA5-0147-9395-E9EC14C90110}"/>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5" name="Footer Placeholder 4">
            <a:extLst>
              <a:ext uri="{FF2B5EF4-FFF2-40B4-BE49-F238E27FC236}">
                <a16:creationId xmlns:a16="http://schemas.microsoft.com/office/drawing/2014/main" id="{FC26E764-71C1-D942-AEBA-2FA07F61AFC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DE1B5C16-09DF-164B-A08A-2D57CB66C464}"/>
              </a:ext>
            </a:extLst>
          </p:cNvPr>
          <p:cNvSpPr>
            <a:spLocks noGrp="1"/>
          </p:cNvSpPr>
          <p:nvPr>
            <p:ph type="sldNum" sz="quarter" idx="12"/>
          </p:nvPr>
        </p:nvSpPr>
        <p:spPr/>
        <p:txBody>
          <a:bodyPr/>
          <a:lstStyle/>
          <a:p>
            <a:fld id="{13BE791C-CAA3-0549-8685-2230D7411AFA}" type="slidenum">
              <a:rPr lang="en-US" smtClean="0"/>
              <a:t>‹#›</a:t>
            </a:fld>
            <a:endParaRPr lang="en-US" dirty="0"/>
          </a:p>
        </p:txBody>
      </p:sp>
      <p:sp>
        <p:nvSpPr>
          <p:cNvPr id="7" name="Rectangle 6">
            <a:extLst>
              <a:ext uri="{FF2B5EF4-FFF2-40B4-BE49-F238E27FC236}">
                <a16:creationId xmlns:a16="http://schemas.microsoft.com/office/drawing/2014/main" id="{2DC47C7A-CE2B-9747-9588-5169F7DDA080}"/>
              </a:ext>
            </a:extLst>
          </p:cNvPr>
          <p:cNvSpPr/>
          <p:nvPr userDrawn="1"/>
        </p:nvSpPr>
        <p:spPr>
          <a:xfrm>
            <a:off x="0" y="6089650"/>
            <a:ext cx="12192000" cy="768350"/>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4291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48FF-53AB-A948-8784-AB91C104B51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DED373D-6FA8-AA4D-ACA6-2C038A6A26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C85ABEF-EDA5-0147-9395-E9EC14C90110}"/>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5" name="Footer Placeholder 4">
            <a:extLst>
              <a:ext uri="{FF2B5EF4-FFF2-40B4-BE49-F238E27FC236}">
                <a16:creationId xmlns:a16="http://schemas.microsoft.com/office/drawing/2014/main" id="{FC26E764-71C1-D942-AEBA-2FA07F61AFC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DE1B5C16-09DF-164B-A08A-2D57CB66C464}"/>
              </a:ext>
            </a:extLst>
          </p:cNvPr>
          <p:cNvSpPr>
            <a:spLocks noGrp="1"/>
          </p:cNvSpPr>
          <p:nvPr>
            <p:ph type="sldNum" sz="quarter" idx="12"/>
          </p:nvPr>
        </p:nvSpPr>
        <p:spPr/>
        <p:txBody>
          <a:bodyPr/>
          <a:lstStyle/>
          <a:p>
            <a:fld id="{13BE791C-CAA3-0549-8685-2230D7411AFA}" type="slidenum">
              <a:rPr lang="en-US" smtClean="0"/>
              <a:t>‹#›</a:t>
            </a:fld>
            <a:endParaRPr lang="en-US" dirty="0"/>
          </a:p>
        </p:txBody>
      </p:sp>
      <p:sp>
        <p:nvSpPr>
          <p:cNvPr id="7" name="Rectangle 6">
            <a:extLst>
              <a:ext uri="{FF2B5EF4-FFF2-40B4-BE49-F238E27FC236}">
                <a16:creationId xmlns:a16="http://schemas.microsoft.com/office/drawing/2014/main" id="{2DC47C7A-CE2B-9747-9588-5169F7DDA080}"/>
              </a:ext>
            </a:extLst>
          </p:cNvPr>
          <p:cNvSpPr/>
          <p:nvPr userDrawn="1"/>
        </p:nvSpPr>
        <p:spPr>
          <a:xfrm>
            <a:off x="0" y="6089650"/>
            <a:ext cx="12192000" cy="768350"/>
          </a:xfrm>
          <a:prstGeom prst="rect">
            <a:avLst/>
          </a:prstGeom>
          <a:solidFill>
            <a:srgbClr val="2AC0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78052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48FF-53AB-A948-8784-AB91C104B51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DED373D-6FA8-AA4D-ACA6-2C038A6A26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C85ABEF-EDA5-0147-9395-E9EC14C90110}"/>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5" name="Footer Placeholder 4">
            <a:extLst>
              <a:ext uri="{FF2B5EF4-FFF2-40B4-BE49-F238E27FC236}">
                <a16:creationId xmlns:a16="http://schemas.microsoft.com/office/drawing/2014/main" id="{FC26E764-71C1-D942-AEBA-2FA07F61AFC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DE1B5C16-09DF-164B-A08A-2D57CB66C464}"/>
              </a:ext>
            </a:extLst>
          </p:cNvPr>
          <p:cNvSpPr>
            <a:spLocks noGrp="1"/>
          </p:cNvSpPr>
          <p:nvPr>
            <p:ph type="sldNum" sz="quarter" idx="12"/>
          </p:nvPr>
        </p:nvSpPr>
        <p:spPr/>
        <p:txBody>
          <a:bodyPr/>
          <a:lstStyle/>
          <a:p>
            <a:fld id="{13BE791C-CAA3-0549-8685-2230D7411AFA}" type="slidenum">
              <a:rPr lang="en-US" smtClean="0"/>
              <a:t>‹#›</a:t>
            </a:fld>
            <a:endParaRPr lang="en-US" dirty="0"/>
          </a:p>
        </p:txBody>
      </p:sp>
      <p:sp>
        <p:nvSpPr>
          <p:cNvPr id="7" name="Rectangle 6">
            <a:extLst>
              <a:ext uri="{FF2B5EF4-FFF2-40B4-BE49-F238E27FC236}">
                <a16:creationId xmlns:a16="http://schemas.microsoft.com/office/drawing/2014/main" id="{2DC47C7A-CE2B-9747-9588-5169F7DDA080}"/>
              </a:ext>
            </a:extLst>
          </p:cNvPr>
          <p:cNvSpPr/>
          <p:nvPr userDrawn="1"/>
        </p:nvSpPr>
        <p:spPr>
          <a:xfrm>
            <a:off x="0" y="6089650"/>
            <a:ext cx="12192000" cy="768350"/>
          </a:xfrm>
          <a:prstGeom prst="rect">
            <a:avLst/>
          </a:prstGeom>
          <a:solidFill>
            <a:srgbClr val="2DA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78635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B406A-63B9-0C4F-BC5D-4614721DB4E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49BAFD-3275-7743-85E8-5E1A614034E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5831EB5-F0A8-E04B-8DAB-BDC18FB539B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25FFC6B-76D3-8F48-A112-26D72884AC3F}"/>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6" name="Footer Placeholder 5">
            <a:extLst>
              <a:ext uri="{FF2B5EF4-FFF2-40B4-BE49-F238E27FC236}">
                <a16:creationId xmlns:a16="http://schemas.microsoft.com/office/drawing/2014/main" id="{432AA012-7702-984C-AD10-F2AC3F51B637}"/>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330465D5-19F8-2143-9926-090AB2B04A4D}"/>
              </a:ext>
            </a:extLst>
          </p:cNvPr>
          <p:cNvSpPr>
            <a:spLocks noGrp="1"/>
          </p:cNvSpPr>
          <p:nvPr>
            <p:ph type="sldNum" sz="quarter" idx="12"/>
          </p:nvPr>
        </p:nvSpPr>
        <p:spPr/>
        <p:txBody>
          <a:bodyPr/>
          <a:lstStyle/>
          <a:p>
            <a:fld id="{13BE791C-CAA3-0549-8685-2230D7411AFA}" type="slidenum">
              <a:rPr lang="en-US" smtClean="0"/>
              <a:t>‹#›</a:t>
            </a:fld>
            <a:endParaRPr lang="en-US" dirty="0"/>
          </a:p>
        </p:txBody>
      </p:sp>
    </p:spTree>
    <p:extLst>
      <p:ext uri="{BB962C8B-B14F-4D97-AF65-F5344CB8AC3E}">
        <p14:creationId xmlns:p14="http://schemas.microsoft.com/office/powerpoint/2010/main" val="2989932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F81A9-76D1-9D40-B368-E7DC4039E72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065B504-9F47-1D4D-A2DA-E4B12208BD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3251DEC-FFE9-0646-B26B-411DF957A6F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ACD295A-3544-894A-99E5-03408C492C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985DE5A-7A27-E74B-939C-DA9C6867F45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642FA05-5135-9F48-B438-F10DE7F941E3}"/>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8" name="Footer Placeholder 7">
            <a:extLst>
              <a:ext uri="{FF2B5EF4-FFF2-40B4-BE49-F238E27FC236}">
                <a16:creationId xmlns:a16="http://schemas.microsoft.com/office/drawing/2014/main" id="{D0B9AF64-4B96-7D49-B3D3-1EA45E2113B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7F27925F-31A9-2849-8C1B-08A3351542B5}"/>
              </a:ext>
            </a:extLst>
          </p:cNvPr>
          <p:cNvSpPr>
            <a:spLocks noGrp="1"/>
          </p:cNvSpPr>
          <p:nvPr>
            <p:ph type="sldNum" sz="quarter" idx="12"/>
          </p:nvPr>
        </p:nvSpPr>
        <p:spPr/>
        <p:txBody>
          <a:bodyPr/>
          <a:lstStyle/>
          <a:p>
            <a:fld id="{13BE791C-CAA3-0549-8685-2230D7411AFA}" type="slidenum">
              <a:rPr lang="en-US" smtClean="0"/>
              <a:t>‹#›</a:t>
            </a:fld>
            <a:endParaRPr lang="en-US" dirty="0"/>
          </a:p>
        </p:txBody>
      </p:sp>
    </p:spTree>
    <p:extLst>
      <p:ext uri="{BB962C8B-B14F-4D97-AF65-F5344CB8AC3E}">
        <p14:creationId xmlns:p14="http://schemas.microsoft.com/office/powerpoint/2010/main" val="384592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EE73C-25C5-8A48-BAEA-03FF49155A89}"/>
              </a:ext>
            </a:extLst>
          </p:cNvPr>
          <p:cNvSpPr>
            <a:spLocks noGrp="1"/>
          </p:cNvSpPr>
          <p:nvPr>
            <p:ph type="title"/>
          </p:nvPr>
        </p:nvSpPr>
        <p:spPr>
          <a:xfrm>
            <a:off x="838200" y="3323478"/>
            <a:ext cx="10515600" cy="1325563"/>
          </a:xfrm>
        </p:spPr>
        <p:txBody>
          <a:bodyPr/>
          <a:lstStyle/>
          <a:p>
            <a:r>
              <a:rPr lang="en-GB" dirty="0"/>
              <a:t>Click to edit Master title style</a:t>
            </a:r>
            <a:endParaRPr lang="en-US" dirty="0"/>
          </a:p>
        </p:txBody>
      </p:sp>
      <p:sp>
        <p:nvSpPr>
          <p:cNvPr id="3" name="Date Placeholder 2">
            <a:extLst>
              <a:ext uri="{FF2B5EF4-FFF2-40B4-BE49-F238E27FC236}">
                <a16:creationId xmlns:a16="http://schemas.microsoft.com/office/drawing/2014/main" id="{3E991BB4-BB9A-4445-AD83-4312490809C3}"/>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4" name="Footer Placeholder 3">
            <a:extLst>
              <a:ext uri="{FF2B5EF4-FFF2-40B4-BE49-F238E27FC236}">
                <a16:creationId xmlns:a16="http://schemas.microsoft.com/office/drawing/2014/main" id="{FA7BD593-4F06-1C4F-A3ED-EB37331A9E8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5A34D79C-3B84-394E-BECF-3713A9BA9EC6}"/>
              </a:ext>
            </a:extLst>
          </p:cNvPr>
          <p:cNvSpPr>
            <a:spLocks noGrp="1"/>
          </p:cNvSpPr>
          <p:nvPr>
            <p:ph type="sldNum" sz="quarter" idx="12"/>
          </p:nvPr>
        </p:nvSpPr>
        <p:spPr/>
        <p:txBody>
          <a:bodyPr/>
          <a:lstStyle/>
          <a:p>
            <a:fld id="{13BE791C-CAA3-0549-8685-2230D7411AFA}" type="slidenum">
              <a:rPr lang="en-US" smtClean="0"/>
              <a:t>‹#›</a:t>
            </a:fld>
            <a:endParaRPr lang="en-US" dirty="0"/>
          </a:p>
        </p:txBody>
      </p:sp>
      <p:sp>
        <p:nvSpPr>
          <p:cNvPr id="11" name="Rectangle 10">
            <a:extLst>
              <a:ext uri="{FF2B5EF4-FFF2-40B4-BE49-F238E27FC236}">
                <a16:creationId xmlns:a16="http://schemas.microsoft.com/office/drawing/2014/main" id="{8C905991-2E66-4E49-99EF-4CF3D9272E24}"/>
              </a:ext>
            </a:extLst>
          </p:cNvPr>
          <p:cNvSpPr/>
          <p:nvPr userDrawn="1"/>
        </p:nvSpPr>
        <p:spPr>
          <a:xfrm>
            <a:off x="0" y="0"/>
            <a:ext cx="12191999" cy="94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Logo&#10;&#10;Description automatically generated with medium confidence">
            <a:extLst>
              <a:ext uri="{FF2B5EF4-FFF2-40B4-BE49-F238E27FC236}">
                <a16:creationId xmlns:a16="http://schemas.microsoft.com/office/drawing/2014/main" id="{8C73C42C-ED01-7442-B441-1A84739BE950}"/>
              </a:ext>
            </a:extLst>
          </p:cNvPr>
          <p:cNvPicPr>
            <a:picLocks noChangeAspect="1"/>
          </p:cNvPicPr>
          <p:nvPr userDrawn="1"/>
        </p:nvPicPr>
        <p:blipFill>
          <a:blip r:embed="rId2"/>
          <a:stretch>
            <a:fillRect/>
          </a:stretch>
        </p:blipFill>
        <p:spPr>
          <a:xfrm>
            <a:off x="9842350" y="365125"/>
            <a:ext cx="1879600" cy="990600"/>
          </a:xfrm>
          <a:prstGeom prst="rect">
            <a:avLst/>
          </a:prstGeom>
        </p:spPr>
      </p:pic>
      <p:pic>
        <p:nvPicPr>
          <p:cNvPr id="14" name="Picture 13" descr="A picture containing background pattern&#10;&#10;Description automatically generated">
            <a:extLst>
              <a:ext uri="{FF2B5EF4-FFF2-40B4-BE49-F238E27FC236}">
                <a16:creationId xmlns:a16="http://schemas.microsoft.com/office/drawing/2014/main" id="{151DA0B0-C42F-8144-A2C4-816E4A48328C}"/>
              </a:ext>
            </a:extLst>
          </p:cNvPr>
          <p:cNvPicPr>
            <a:picLocks noChangeAspect="1"/>
          </p:cNvPicPr>
          <p:nvPr userDrawn="1"/>
        </p:nvPicPr>
        <p:blipFill>
          <a:blip r:embed="rId3"/>
          <a:stretch>
            <a:fillRect/>
          </a:stretch>
        </p:blipFill>
        <p:spPr>
          <a:xfrm>
            <a:off x="0" y="-1"/>
            <a:ext cx="12191998" cy="6864625"/>
          </a:xfrm>
          <a:prstGeom prst="rect">
            <a:avLst/>
          </a:prstGeom>
        </p:spPr>
      </p:pic>
      <p:pic>
        <p:nvPicPr>
          <p:cNvPr id="15" name="Picture 14" descr="Logo&#10;&#10;Description automatically generated with medium confidence">
            <a:extLst>
              <a:ext uri="{FF2B5EF4-FFF2-40B4-BE49-F238E27FC236}">
                <a16:creationId xmlns:a16="http://schemas.microsoft.com/office/drawing/2014/main" id="{CAF7AD43-01CB-1240-8A5D-C7400C9AB45C}"/>
              </a:ext>
            </a:extLst>
          </p:cNvPr>
          <p:cNvPicPr>
            <a:picLocks noChangeAspect="1"/>
          </p:cNvPicPr>
          <p:nvPr userDrawn="1"/>
        </p:nvPicPr>
        <p:blipFill>
          <a:blip r:embed="rId2"/>
          <a:stretch>
            <a:fillRect/>
          </a:stretch>
        </p:blipFill>
        <p:spPr>
          <a:xfrm>
            <a:off x="9842400" y="365125"/>
            <a:ext cx="1879600" cy="990600"/>
          </a:xfrm>
          <a:prstGeom prst="rect">
            <a:avLst/>
          </a:prstGeom>
        </p:spPr>
      </p:pic>
    </p:spTree>
    <p:extLst>
      <p:ext uri="{BB962C8B-B14F-4D97-AF65-F5344CB8AC3E}">
        <p14:creationId xmlns:p14="http://schemas.microsoft.com/office/powerpoint/2010/main" val="2011191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EE73C-25C5-8A48-BAEA-03FF49155A89}"/>
              </a:ext>
            </a:extLst>
          </p:cNvPr>
          <p:cNvSpPr>
            <a:spLocks noGrp="1"/>
          </p:cNvSpPr>
          <p:nvPr>
            <p:ph type="title"/>
          </p:nvPr>
        </p:nvSpPr>
        <p:spPr>
          <a:xfrm>
            <a:off x="838200" y="3323478"/>
            <a:ext cx="10515600" cy="1325563"/>
          </a:xfrm>
        </p:spPr>
        <p:txBody>
          <a:bodyPr/>
          <a:lstStyle/>
          <a:p>
            <a:r>
              <a:rPr lang="en-GB" dirty="0"/>
              <a:t>Click to edit Master title style</a:t>
            </a:r>
            <a:endParaRPr lang="en-US" dirty="0"/>
          </a:p>
        </p:txBody>
      </p:sp>
      <p:sp>
        <p:nvSpPr>
          <p:cNvPr id="3" name="Date Placeholder 2">
            <a:extLst>
              <a:ext uri="{FF2B5EF4-FFF2-40B4-BE49-F238E27FC236}">
                <a16:creationId xmlns:a16="http://schemas.microsoft.com/office/drawing/2014/main" id="{3E991BB4-BB9A-4445-AD83-4312490809C3}"/>
              </a:ext>
            </a:extLst>
          </p:cNvPr>
          <p:cNvSpPr>
            <a:spLocks noGrp="1"/>
          </p:cNvSpPr>
          <p:nvPr>
            <p:ph type="dt" sz="half" idx="10"/>
          </p:nvPr>
        </p:nvSpPr>
        <p:spPr>
          <a:xfrm>
            <a:off x="838200" y="6356350"/>
            <a:ext cx="2743200" cy="365125"/>
          </a:xfrm>
          <a:prstGeom prst="rect">
            <a:avLst/>
          </a:prstGeom>
        </p:spPr>
        <p:txBody>
          <a:bodyPr/>
          <a:lstStyle/>
          <a:p>
            <a:fld id="{B04D9FFE-9D93-0345-9430-578831D52DD3}" type="datetimeFigureOut">
              <a:rPr lang="en-US" smtClean="0"/>
              <a:t>7/28/2023</a:t>
            </a:fld>
            <a:endParaRPr lang="en-US" dirty="0"/>
          </a:p>
        </p:txBody>
      </p:sp>
      <p:sp>
        <p:nvSpPr>
          <p:cNvPr id="4" name="Footer Placeholder 3">
            <a:extLst>
              <a:ext uri="{FF2B5EF4-FFF2-40B4-BE49-F238E27FC236}">
                <a16:creationId xmlns:a16="http://schemas.microsoft.com/office/drawing/2014/main" id="{FA7BD593-4F06-1C4F-A3ED-EB37331A9E8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5A34D79C-3B84-394E-BECF-3713A9BA9EC6}"/>
              </a:ext>
            </a:extLst>
          </p:cNvPr>
          <p:cNvSpPr>
            <a:spLocks noGrp="1"/>
          </p:cNvSpPr>
          <p:nvPr>
            <p:ph type="sldNum" sz="quarter" idx="12"/>
          </p:nvPr>
        </p:nvSpPr>
        <p:spPr/>
        <p:txBody>
          <a:bodyPr/>
          <a:lstStyle/>
          <a:p>
            <a:fld id="{13BE791C-CAA3-0549-8685-2230D7411AFA}" type="slidenum">
              <a:rPr lang="en-US" smtClean="0"/>
              <a:t>‹#›</a:t>
            </a:fld>
            <a:endParaRPr lang="en-US" dirty="0"/>
          </a:p>
        </p:txBody>
      </p:sp>
      <p:sp>
        <p:nvSpPr>
          <p:cNvPr id="11" name="Rectangle 10">
            <a:extLst>
              <a:ext uri="{FF2B5EF4-FFF2-40B4-BE49-F238E27FC236}">
                <a16:creationId xmlns:a16="http://schemas.microsoft.com/office/drawing/2014/main" id="{8C905991-2E66-4E49-99EF-4CF3D9272E24}"/>
              </a:ext>
            </a:extLst>
          </p:cNvPr>
          <p:cNvSpPr/>
          <p:nvPr userDrawn="1"/>
        </p:nvSpPr>
        <p:spPr>
          <a:xfrm>
            <a:off x="0" y="0"/>
            <a:ext cx="12191999" cy="94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Logo&#10;&#10;Description automatically generated with medium confidence">
            <a:extLst>
              <a:ext uri="{FF2B5EF4-FFF2-40B4-BE49-F238E27FC236}">
                <a16:creationId xmlns:a16="http://schemas.microsoft.com/office/drawing/2014/main" id="{8C73C42C-ED01-7442-B441-1A84739BE950}"/>
              </a:ext>
            </a:extLst>
          </p:cNvPr>
          <p:cNvPicPr>
            <a:picLocks noChangeAspect="1"/>
          </p:cNvPicPr>
          <p:nvPr userDrawn="1"/>
        </p:nvPicPr>
        <p:blipFill>
          <a:blip r:embed="rId2"/>
          <a:stretch>
            <a:fillRect/>
          </a:stretch>
        </p:blipFill>
        <p:spPr>
          <a:xfrm>
            <a:off x="9842350" y="365125"/>
            <a:ext cx="1879600" cy="990600"/>
          </a:xfrm>
          <a:prstGeom prst="rect">
            <a:avLst/>
          </a:prstGeom>
        </p:spPr>
      </p:pic>
      <p:pic>
        <p:nvPicPr>
          <p:cNvPr id="14" name="Picture 13">
            <a:extLst>
              <a:ext uri="{FF2B5EF4-FFF2-40B4-BE49-F238E27FC236}">
                <a16:creationId xmlns:a16="http://schemas.microsoft.com/office/drawing/2014/main" id="{151DA0B0-C42F-8144-A2C4-816E4A48328C}"/>
              </a:ext>
            </a:extLst>
          </p:cNvPr>
          <p:cNvPicPr>
            <a:picLocks noChangeAspect="1"/>
          </p:cNvPicPr>
          <p:nvPr userDrawn="1"/>
        </p:nvPicPr>
        <p:blipFill>
          <a:blip r:embed="rId3"/>
          <a:srcRect/>
          <a:stretch/>
        </p:blipFill>
        <p:spPr>
          <a:xfrm>
            <a:off x="0" y="0"/>
            <a:ext cx="12191998" cy="6864624"/>
          </a:xfrm>
          <a:prstGeom prst="rect">
            <a:avLst/>
          </a:prstGeom>
        </p:spPr>
      </p:pic>
    </p:spTree>
    <p:extLst>
      <p:ext uri="{BB962C8B-B14F-4D97-AF65-F5344CB8AC3E}">
        <p14:creationId xmlns:p14="http://schemas.microsoft.com/office/powerpoint/2010/main" val="184170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ABB6FE-A20B-DD4B-962C-4DC3E11CB4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148CD68-A1E8-3143-96E8-4026779E48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ACAA4AC-7106-0F48-883A-720956A276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D9FFE-9D93-0345-9430-578831D52DD3}" type="datetimeFigureOut">
              <a:rPr lang="en-US" smtClean="0"/>
              <a:t>7/28/2023</a:t>
            </a:fld>
            <a:endParaRPr lang="en-US" dirty="0"/>
          </a:p>
        </p:txBody>
      </p:sp>
      <p:sp>
        <p:nvSpPr>
          <p:cNvPr id="5" name="Footer Placeholder 4">
            <a:extLst>
              <a:ext uri="{FF2B5EF4-FFF2-40B4-BE49-F238E27FC236}">
                <a16:creationId xmlns:a16="http://schemas.microsoft.com/office/drawing/2014/main" id="{21A082AF-F69F-2C46-A18F-C2886AF7E9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991F0AC-9A42-2147-BCDB-5DD0101337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E791C-CAA3-0549-8685-2230D7411AFA}" type="slidenum">
              <a:rPr lang="en-US" smtClean="0"/>
              <a:t>‹#›</a:t>
            </a:fld>
            <a:endParaRPr lang="en-US" dirty="0"/>
          </a:p>
        </p:txBody>
      </p:sp>
      <p:pic>
        <p:nvPicPr>
          <p:cNvPr id="7" name="Picture 6" descr="Logo&#10;&#10;Description automatically generated with medium confidence">
            <a:extLst>
              <a:ext uri="{FF2B5EF4-FFF2-40B4-BE49-F238E27FC236}">
                <a16:creationId xmlns:a16="http://schemas.microsoft.com/office/drawing/2014/main" id="{65CA2D9E-7FF2-1A47-A94E-7E1A3E081AC3}"/>
              </a:ext>
            </a:extLst>
          </p:cNvPr>
          <p:cNvPicPr>
            <a:picLocks noChangeAspect="1"/>
          </p:cNvPicPr>
          <p:nvPr userDrawn="1"/>
        </p:nvPicPr>
        <p:blipFill>
          <a:blip r:embed="rId16"/>
          <a:stretch>
            <a:fillRect/>
          </a:stretch>
        </p:blipFill>
        <p:spPr>
          <a:xfrm>
            <a:off x="9842400" y="365125"/>
            <a:ext cx="1879600" cy="990600"/>
          </a:xfrm>
          <a:prstGeom prst="rect">
            <a:avLst/>
          </a:prstGeom>
        </p:spPr>
      </p:pic>
    </p:spTree>
    <p:extLst>
      <p:ext uri="{BB962C8B-B14F-4D97-AF65-F5344CB8AC3E}">
        <p14:creationId xmlns:p14="http://schemas.microsoft.com/office/powerpoint/2010/main" val="1248416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52" r:id="rId6"/>
    <p:sldLayoutId id="2147483653" r:id="rId7"/>
    <p:sldLayoutId id="2147483654" r:id="rId8"/>
    <p:sldLayoutId id="2147483662" r:id="rId9"/>
    <p:sldLayoutId id="2147483655"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ABB6FE-A20B-DD4B-962C-4DC3E11CB4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148CD68-A1E8-3143-96E8-4026779E48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ACAA4AC-7106-0F48-883A-720956A276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D9FFE-9D93-0345-9430-578831D52DD3}" type="datetimeFigureOut">
              <a:rPr lang="en-US" smtClean="0"/>
              <a:t>7/28/2023</a:t>
            </a:fld>
            <a:endParaRPr lang="en-US" dirty="0"/>
          </a:p>
        </p:txBody>
      </p:sp>
      <p:sp>
        <p:nvSpPr>
          <p:cNvPr id="5" name="Footer Placeholder 4">
            <a:extLst>
              <a:ext uri="{FF2B5EF4-FFF2-40B4-BE49-F238E27FC236}">
                <a16:creationId xmlns:a16="http://schemas.microsoft.com/office/drawing/2014/main" id="{21A082AF-F69F-2C46-A18F-C2886AF7E9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991F0AC-9A42-2147-BCDB-5DD0101337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E791C-CAA3-0549-8685-2230D7411AFA}" type="slidenum">
              <a:rPr lang="en-US" smtClean="0"/>
              <a:t>‹#›</a:t>
            </a:fld>
            <a:endParaRPr lang="en-US" dirty="0"/>
          </a:p>
        </p:txBody>
      </p:sp>
    </p:spTree>
    <p:extLst>
      <p:ext uri="{BB962C8B-B14F-4D97-AF65-F5344CB8AC3E}">
        <p14:creationId xmlns:p14="http://schemas.microsoft.com/office/powerpoint/2010/main" val="146740006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groundworkuk-my.sharepoint.com/:x:/g/personal/sophie_milner_groundwork_org_uk/EZK7MgbqiRtCvKje69LTa34B23ZLJMrvcG9QK9dE_trSCw?e=ChDIaG"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98E1-C746-2F45-923C-B25BCDAADEBF}"/>
              </a:ext>
            </a:extLst>
          </p:cNvPr>
          <p:cNvSpPr>
            <a:spLocks noGrp="1"/>
          </p:cNvSpPr>
          <p:nvPr>
            <p:ph type="ctrTitle"/>
          </p:nvPr>
        </p:nvSpPr>
        <p:spPr>
          <a:xfrm>
            <a:off x="1524000" y="1694857"/>
            <a:ext cx="9144000" cy="2387600"/>
          </a:xfrm>
        </p:spPr>
        <p:txBody>
          <a:bodyPr>
            <a:normAutofit/>
          </a:bodyPr>
          <a:lstStyle/>
          <a:p>
            <a:r>
              <a:rPr lang="en-GB" sz="3000" b="1" dirty="0"/>
              <a:t>Community Champions Development </a:t>
            </a:r>
            <a:r>
              <a:rPr lang="en-GB" sz="3000" b="1" dirty="0" smtClean="0"/>
              <a:t>Programme</a:t>
            </a:r>
            <a:br>
              <a:rPr lang="en-GB" sz="3000" b="1" dirty="0" smtClean="0"/>
            </a:br>
            <a:r>
              <a:rPr lang="en-GB" sz="3000" b="1" dirty="0"/>
              <a:t/>
            </a:r>
            <a:br>
              <a:rPr lang="en-GB" sz="3000" b="1" dirty="0"/>
            </a:br>
            <a:r>
              <a:rPr lang="en-GB" sz="3000" b="1" dirty="0" smtClean="0"/>
              <a:t>Dialogue Event</a:t>
            </a:r>
            <a:r>
              <a:rPr lang="en-GB" sz="3000" b="1" dirty="0"/>
              <a:t> </a:t>
            </a:r>
            <a:r>
              <a:rPr lang="en-GB" sz="3000" b="1" dirty="0" smtClean="0"/>
              <a:t>Outcomes</a:t>
            </a:r>
            <a:endParaRPr lang="en-US" sz="3000" dirty="0"/>
          </a:p>
        </p:txBody>
      </p:sp>
      <p:sp>
        <p:nvSpPr>
          <p:cNvPr id="3" name="Subtitle 2">
            <a:extLst>
              <a:ext uri="{FF2B5EF4-FFF2-40B4-BE49-F238E27FC236}">
                <a16:creationId xmlns:a16="http://schemas.microsoft.com/office/drawing/2014/main" id="{DF878EF7-B542-0B43-A57C-DC99A1C7FFCC}"/>
              </a:ext>
            </a:extLst>
          </p:cNvPr>
          <p:cNvSpPr>
            <a:spLocks noGrp="1"/>
          </p:cNvSpPr>
          <p:nvPr>
            <p:ph type="subTitle" idx="1"/>
          </p:nvPr>
        </p:nvSpPr>
        <p:spPr>
          <a:xfrm>
            <a:off x="1524000" y="4516439"/>
            <a:ext cx="9144000" cy="1655762"/>
          </a:xfrm>
        </p:spPr>
        <p:txBody>
          <a:bodyPr/>
          <a:lstStyle/>
          <a:p>
            <a:r>
              <a:rPr lang="en-US" dirty="0" smtClean="0"/>
              <a:t>11 July 2-4pm</a:t>
            </a:r>
            <a:endParaRPr lang="en-US" dirty="0"/>
          </a:p>
        </p:txBody>
      </p:sp>
    </p:spTree>
    <p:extLst>
      <p:ext uri="{BB962C8B-B14F-4D97-AF65-F5344CB8AC3E}">
        <p14:creationId xmlns:p14="http://schemas.microsoft.com/office/powerpoint/2010/main" val="466697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NWL part 2</a:t>
            </a:r>
            <a:endParaRPr lang="en-GB"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553143504"/>
              </p:ext>
            </p:extLst>
          </p:nvPr>
        </p:nvGraphicFramePr>
        <p:xfrm>
          <a:off x="838200" y="1825625"/>
          <a:ext cx="10515600" cy="4267406"/>
        </p:xfrm>
        <a:graphic>
          <a:graphicData uri="http://schemas.openxmlformats.org/drawingml/2006/table">
            <a:tbl>
              <a:tblPr firstRow="1" bandRow="1">
                <a:tableStyleId>{5C22544A-7EE6-4342-B048-85BDC9FD1C3A}</a:tableStyleId>
              </a:tblPr>
              <a:tblGrid>
                <a:gridCol w="1230427">
                  <a:extLst>
                    <a:ext uri="{9D8B030D-6E8A-4147-A177-3AD203B41FA5}">
                      <a16:colId xmlns:a16="http://schemas.microsoft.com/office/drawing/2014/main" val="3762968702"/>
                    </a:ext>
                  </a:extLst>
                </a:gridCol>
                <a:gridCol w="9285173">
                  <a:extLst>
                    <a:ext uri="{9D8B030D-6E8A-4147-A177-3AD203B41FA5}">
                      <a16:colId xmlns:a16="http://schemas.microsoft.com/office/drawing/2014/main" val="715156451"/>
                    </a:ext>
                  </a:extLst>
                </a:gridCol>
              </a:tblGrid>
              <a:tr h="409208">
                <a:tc>
                  <a:txBody>
                    <a:bodyPr/>
                    <a:lstStyle/>
                    <a:p>
                      <a:r>
                        <a:rPr lang="en-GB" sz="1200" dirty="0" smtClean="0">
                          <a:latin typeface="+mn-lt"/>
                          <a:cs typeface="Arial" panose="020B0604020202020204" pitchFamily="34" charset="0"/>
                        </a:rPr>
                        <a:t>Question</a:t>
                      </a:r>
                      <a:endParaRPr lang="en-GB" sz="1200" dirty="0">
                        <a:latin typeface="+mn-lt"/>
                        <a:cs typeface="Arial" panose="020B0604020202020204" pitchFamily="34" charset="0"/>
                      </a:endParaRPr>
                    </a:p>
                  </a:txBody>
                  <a:tcPr/>
                </a:tc>
                <a:tc>
                  <a:txBody>
                    <a:bodyPr/>
                    <a:lstStyle/>
                    <a:p>
                      <a:r>
                        <a:rPr lang="en-GB" sz="1200" dirty="0" smtClean="0">
                          <a:latin typeface="+mn-lt"/>
                          <a:cs typeface="Arial" panose="020B0604020202020204" pitchFamily="34" charset="0"/>
                        </a:rPr>
                        <a:t>Feedback</a:t>
                      </a:r>
                      <a:endParaRPr lang="en-GB" sz="1200" dirty="0">
                        <a:latin typeface="+mn-lt"/>
                        <a:cs typeface="Arial" panose="020B0604020202020204" pitchFamily="34" charset="0"/>
                      </a:endParaRPr>
                    </a:p>
                  </a:txBody>
                  <a:tcPr/>
                </a:tc>
                <a:extLst>
                  <a:ext uri="{0D108BD9-81ED-4DB2-BD59-A6C34878D82A}">
                    <a16:rowId xmlns:a16="http://schemas.microsoft.com/office/drawing/2014/main" val="2476267000"/>
                  </a:ext>
                </a:extLst>
              </a:tr>
              <a:tr h="905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mn-lt"/>
                        </a:rPr>
                        <a:t>Governance and oversight</a:t>
                      </a:r>
                    </a:p>
                    <a:p>
                      <a:endParaRPr lang="en-GB" sz="1200" b="1" baseline="0" dirty="0" smtClean="0">
                        <a:latin typeface="+mn-lt"/>
                      </a:endParaRPr>
                    </a:p>
                  </a:txBody>
                  <a:tcPr anchor="ctr"/>
                </a:tc>
                <a:tc>
                  <a:txBody>
                    <a:bodyPr/>
                    <a:lstStyle/>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How to</a:t>
                      </a:r>
                      <a:r>
                        <a:rPr lang="en-GB" sz="1100" b="0" i="0" u="none" strike="noStrike" baseline="0" dirty="0" smtClean="0">
                          <a:solidFill>
                            <a:srgbClr val="000000"/>
                          </a:solidFill>
                          <a:effectLst/>
                          <a:latin typeface="+mn-lt"/>
                          <a:cs typeface="Arial" panose="020B0604020202020204" pitchFamily="34" charset="0"/>
                        </a:rPr>
                        <a:t> make it two way programme</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Facilitating that the overarching strategy has relevance down to the 'resident' level</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How to ensure 'we' find out what matters to our community</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Can feel quite vast and chaotic. No2 champions are the same and involvement is very varied</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Ensuring champions programme is co-designed and developed with the champions - joined governance plans</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Safe to explore feelings and thoughts across all involvement</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Ealing council: considering to have 2 tears of champions, one with DBS code and conduct, etc. Taking beyond signposting and supporting to go funding, establishing wider group</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RBKCW: Different level of governance depending on programme level. Project Mangers have monthly meetings (190-210 champions meet based on project and locally)</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Incentivising attendance at governance meetings such as £10 amazon voucher - support different times to support attendance</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Important that reward is embedded in the system. Explore reward and motivations for the community</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RBKCW have annual conference that brings people together at annual conference alongside partners VSO and senior decision makers</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Hounslow Council: Met more frequently in Covid-19 online, has face to face meetings now, planner in advance and bigger mix of external services, champions and council</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Ealing have forum to get champions together 2 months. Find it challenging to get community champions together - currently having it hybrid to support attendance</a:t>
                      </a:r>
                    </a:p>
                    <a:p>
                      <a:pPr marL="171450" indent="-171450" algn="l" fontAlgn="t">
                        <a:buFont typeface="Arial" panose="020B0604020202020204" pitchFamily="34" charset="0"/>
                        <a:buChar char="•"/>
                      </a:pPr>
                      <a:r>
                        <a:rPr lang="en-GB" sz="1100" b="0" i="0" u="none" strike="noStrike" dirty="0" smtClean="0">
                          <a:solidFill>
                            <a:srgbClr val="000000"/>
                          </a:solidFill>
                          <a:effectLst/>
                          <a:latin typeface="+mn-lt"/>
                          <a:cs typeface="Arial" panose="020B0604020202020204" pitchFamily="34" charset="0"/>
                        </a:rPr>
                        <a:t>Partnership in how there oversight is developed such as public health/vso to have oversight of success etc.</a:t>
                      </a:r>
                    </a:p>
                    <a:p>
                      <a:pPr marL="171450" indent="-171450" algn="l" fontAlgn="t">
                        <a:buFont typeface="Arial" panose="020B0604020202020204" pitchFamily="34" charset="0"/>
                        <a:buChar char="•"/>
                      </a:pPr>
                      <a:endParaRPr lang="en-GB" sz="1100" b="0" i="0" u="none" strike="noStrike" dirty="0">
                        <a:solidFill>
                          <a:srgbClr val="000000"/>
                        </a:solidFill>
                        <a:effectLst/>
                        <a:latin typeface="+mn-lt"/>
                        <a:cs typeface="Arial" panose="020B0604020202020204" pitchFamily="34" charset="0"/>
                      </a:endParaRPr>
                    </a:p>
                  </a:txBody>
                  <a:tcPr marL="6350" marR="6350" marT="6350" marB="0"/>
                </a:tc>
                <a:extLst>
                  <a:ext uri="{0D108BD9-81ED-4DB2-BD59-A6C34878D82A}">
                    <a16:rowId xmlns:a16="http://schemas.microsoft.com/office/drawing/2014/main" val="1084190038"/>
                  </a:ext>
                </a:extLst>
              </a:tr>
              <a:tr h="666688">
                <a:tc>
                  <a:txBody>
                    <a:bodyPr/>
                    <a:lstStyle/>
                    <a:p>
                      <a:r>
                        <a:rPr lang="en-GB" sz="1200" b="1" dirty="0" smtClean="0">
                          <a:latin typeface="+mn-lt"/>
                        </a:rPr>
                        <a:t>Actions in next 6 months</a:t>
                      </a:r>
                      <a:endParaRPr lang="en-GB" sz="1200" b="1" dirty="0">
                        <a:latin typeface="+mn-lt"/>
                      </a:endParaRPr>
                    </a:p>
                  </a:txBody>
                  <a:tcPr anchor="ctr"/>
                </a:tc>
                <a:tc>
                  <a:txBody>
                    <a:bodyPr/>
                    <a:lstStyle/>
                    <a:p>
                      <a:pPr marL="171450" indent="-171450" algn="l" fontAlgn="t">
                        <a:buFont typeface="Arial" panose="020B0604020202020204" pitchFamily="34" charset="0"/>
                        <a:buChar char="•"/>
                      </a:pPr>
                      <a:r>
                        <a:rPr lang="en-GB" sz="1100" b="0" i="0" u="none" strike="noStrike" baseline="0" dirty="0" smtClean="0">
                          <a:solidFill>
                            <a:srgbClr val="000000"/>
                          </a:solidFill>
                          <a:effectLst/>
                          <a:latin typeface="+mn-lt"/>
                          <a:cs typeface="Arial" panose="020B0604020202020204" pitchFamily="34" charset="0"/>
                        </a:rPr>
                        <a:t>Developing how work is funded on a long term basis and how the role and concept has been developed</a:t>
                      </a:r>
                    </a:p>
                    <a:p>
                      <a:pPr marL="171450" indent="-171450" algn="l" fontAlgn="t">
                        <a:buFont typeface="Arial" panose="020B0604020202020204" pitchFamily="34" charset="0"/>
                        <a:buChar char="•"/>
                      </a:pPr>
                      <a:r>
                        <a:rPr lang="en-GB" sz="1100" b="0" i="0" u="none" strike="noStrike" baseline="0" dirty="0" smtClean="0">
                          <a:solidFill>
                            <a:srgbClr val="000000"/>
                          </a:solidFill>
                          <a:effectLst/>
                          <a:latin typeface="+mn-lt"/>
                          <a:cs typeface="Arial" panose="020B0604020202020204" pitchFamily="34" charset="0"/>
                        </a:rPr>
                        <a:t>Could a repository be developed to share resources/contacts on a London level</a:t>
                      </a:r>
                    </a:p>
                    <a:p>
                      <a:pPr marL="171450" indent="-171450" algn="l" fontAlgn="t">
                        <a:buFont typeface="Arial" panose="020B0604020202020204" pitchFamily="34" charset="0"/>
                        <a:buChar char="•"/>
                      </a:pPr>
                      <a:r>
                        <a:rPr lang="en-GB" sz="1100" b="0" i="0" u="none" strike="noStrike" baseline="0" dirty="0" smtClean="0">
                          <a:solidFill>
                            <a:srgbClr val="000000"/>
                          </a:solidFill>
                          <a:effectLst/>
                          <a:latin typeface="+mn-lt"/>
                          <a:cs typeface="Arial" panose="020B0604020202020204" pitchFamily="34" charset="0"/>
                        </a:rPr>
                        <a:t>Develop ways to share good practice across the network and really highlight the value/benefit of the role</a:t>
                      </a:r>
                    </a:p>
                  </a:txBody>
                  <a:tcPr marL="6350" marR="6350" marT="6350" marB="0"/>
                </a:tc>
                <a:extLst>
                  <a:ext uri="{0D108BD9-81ED-4DB2-BD59-A6C34878D82A}">
                    <a16:rowId xmlns:a16="http://schemas.microsoft.com/office/drawing/2014/main" val="3201538775"/>
                  </a:ext>
                </a:extLst>
              </a:tr>
            </a:tbl>
          </a:graphicData>
        </a:graphic>
      </p:graphicFrame>
    </p:spTree>
    <p:extLst>
      <p:ext uri="{BB962C8B-B14F-4D97-AF65-F5344CB8AC3E}">
        <p14:creationId xmlns:p14="http://schemas.microsoft.com/office/powerpoint/2010/main" val="3713548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NCL part 1</a:t>
            </a:r>
            <a:endParaRPr lang="en-GB"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01218192"/>
              </p:ext>
            </p:extLst>
          </p:nvPr>
        </p:nvGraphicFramePr>
        <p:xfrm>
          <a:off x="838200" y="1724945"/>
          <a:ext cx="10515600" cy="4742448"/>
        </p:xfrm>
        <a:graphic>
          <a:graphicData uri="http://schemas.openxmlformats.org/drawingml/2006/table">
            <a:tbl>
              <a:tblPr firstRow="1" bandRow="1">
                <a:tableStyleId>{5C22544A-7EE6-4342-B048-85BDC9FD1C3A}</a:tableStyleId>
              </a:tblPr>
              <a:tblGrid>
                <a:gridCol w="1230427">
                  <a:extLst>
                    <a:ext uri="{9D8B030D-6E8A-4147-A177-3AD203B41FA5}">
                      <a16:colId xmlns:a16="http://schemas.microsoft.com/office/drawing/2014/main" val="3762968702"/>
                    </a:ext>
                  </a:extLst>
                </a:gridCol>
                <a:gridCol w="9285173">
                  <a:extLst>
                    <a:ext uri="{9D8B030D-6E8A-4147-A177-3AD203B41FA5}">
                      <a16:colId xmlns:a16="http://schemas.microsoft.com/office/drawing/2014/main" val="715156451"/>
                    </a:ext>
                  </a:extLst>
                </a:gridCol>
              </a:tblGrid>
              <a:tr h="409208">
                <a:tc>
                  <a:txBody>
                    <a:bodyPr/>
                    <a:lstStyle/>
                    <a:p>
                      <a:r>
                        <a:rPr lang="en-GB" sz="1200" dirty="0" smtClean="0">
                          <a:latin typeface="+mn-lt"/>
                          <a:cs typeface="Arial" panose="020B0604020202020204" pitchFamily="34" charset="0"/>
                        </a:rPr>
                        <a:t>Question</a:t>
                      </a:r>
                      <a:endParaRPr lang="en-GB" sz="1200" dirty="0">
                        <a:latin typeface="+mn-lt"/>
                        <a:cs typeface="Arial" panose="020B0604020202020204" pitchFamily="34" charset="0"/>
                      </a:endParaRPr>
                    </a:p>
                  </a:txBody>
                  <a:tcPr/>
                </a:tc>
                <a:tc>
                  <a:txBody>
                    <a:bodyPr/>
                    <a:lstStyle/>
                    <a:p>
                      <a:r>
                        <a:rPr lang="en-GB" sz="1200" dirty="0" smtClean="0">
                          <a:latin typeface="+mn-lt"/>
                          <a:cs typeface="Arial" panose="020B0604020202020204" pitchFamily="34" charset="0"/>
                        </a:rPr>
                        <a:t>Feedback</a:t>
                      </a:r>
                      <a:endParaRPr lang="en-GB" sz="1200" dirty="0">
                        <a:latin typeface="+mn-lt"/>
                        <a:cs typeface="Arial" panose="020B0604020202020204" pitchFamily="34" charset="0"/>
                      </a:endParaRPr>
                    </a:p>
                  </a:txBody>
                  <a:tcPr/>
                </a:tc>
                <a:extLst>
                  <a:ext uri="{0D108BD9-81ED-4DB2-BD59-A6C34878D82A}">
                    <a16:rowId xmlns:a16="http://schemas.microsoft.com/office/drawing/2014/main" val="2476267000"/>
                  </a:ext>
                </a:extLst>
              </a:tr>
              <a:tr h="1204963">
                <a:tc>
                  <a:txBody>
                    <a:bodyPr/>
                    <a:lstStyle/>
                    <a:p>
                      <a:r>
                        <a:rPr lang="en-GB" sz="1200" b="1" dirty="0" smtClean="0">
                          <a:latin typeface="+mn-lt"/>
                        </a:rPr>
                        <a:t>Future Vision </a:t>
                      </a:r>
                      <a:endParaRPr lang="en-GB" sz="1200" b="1" dirty="0">
                        <a:latin typeface="+mn-lt"/>
                      </a:endParaRPr>
                    </a:p>
                  </a:txBody>
                  <a:tcPr anchor="ctr"/>
                </a:tc>
                <a:tc>
                  <a:txBody>
                    <a:bodyPr/>
                    <a:lstStyle/>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Ensure people in ICS are aware of what champions are doing and proactively embedding them into work streams</a:t>
                      </a:r>
                    </a:p>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People in ICS that truly link Public health and Primary care - new roles just appointed to oversee neighbourhood work, inequalities work.  Clinical lead also sits on cancer alliance</a:t>
                      </a:r>
                    </a:p>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Research </a:t>
                      </a:r>
                      <a:r>
                        <a:rPr lang="en-GB" sz="1050" b="0" i="0" u="none" strike="noStrike" baseline="0" dirty="0" smtClean="0">
                          <a:solidFill>
                            <a:srgbClr val="000000"/>
                          </a:solidFill>
                          <a:effectLst/>
                          <a:latin typeface="Calibri" panose="020F0502020204030204" pitchFamily="34" charset="0"/>
                          <a:hlinkClick r:id="rId2"/>
                        </a:rPr>
                        <a:t>https://groundworkuk-my.sharepoint.com/:x:/g/personal/sophie_milner_groundwork_org_uk/EZK7MgbqiRtCvKje69LTa34B23ZLJMrvcG9QK9dE_trSCw?e=ChDIaG</a:t>
                      </a:r>
                      <a:endParaRPr lang="en-GB" sz="1050" b="0" i="0" u="none" strike="noStrike" baseline="0" dirty="0" smtClean="0">
                        <a:solidFill>
                          <a:srgbClr val="000000"/>
                        </a:solidFill>
                        <a:effectLst/>
                        <a:latin typeface="Calibri" panose="020F0502020204030204" pitchFamily="34" charset="0"/>
                      </a:endParaRPr>
                    </a:p>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Evaluation/Growing body of evidence- a compendium since the COVID-19 one/focusing on current models and work in the region. Can support funding and buy-in</a:t>
                      </a:r>
                    </a:p>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Dovetailing into inequalities work each PCNs are currently identifying areas of interest and focus. Also linking with community groups that may be bidding for bits of funding</a:t>
                      </a:r>
                    </a:p>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Health literacy schemes</a:t>
                      </a:r>
                    </a:p>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NCL ICB champions support network for sharing training and development and shared learning, as well as feedback loop to improve service accessibility and design</a:t>
                      </a:r>
                    </a:p>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Cancer prevention and cancer screening update application for funding for champions</a:t>
                      </a:r>
                    </a:p>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'Neighbourhoods' new theme</a:t>
                      </a:r>
                    </a:p>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How do champions fit in with neighbourhood discussions happening now?</a:t>
                      </a:r>
                    </a:p>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Linking in with ICS' - does not seem to happen systematically yet</a:t>
                      </a:r>
                    </a:p>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ICBs don't seem to have a grasp on how to plug into the community champions resource. ICB support and integration of CCs in inequalities strategies is needed</a:t>
                      </a:r>
                    </a:p>
                    <a:p>
                      <a:pPr marL="171450" indent="-171450" algn="l" fontAlgn="t">
                        <a:buFont typeface="Arial" panose="020B0604020202020204" pitchFamily="34" charset="0"/>
                        <a:buChar char="•"/>
                      </a:pPr>
                      <a:r>
                        <a:rPr lang="en-GB" sz="1050" b="0" i="0" u="none" strike="noStrike" baseline="0" dirty="0" smtClean="0">
                          <a:solidFill>
                            <a:srgbClr val="000000"/>
                          </a:solidFill>
                          <a:effectLst/>
                          <a:latin typeface="Calibri" panose="020F0502020204030204" pitchFamily="34" charset="0"/>
                        </a:rPr>
                        <a:t>More support from NCL ICB services and clinical staff to provide support to champions and attend events to make the offer to communities more beneficial and interest</a:t>
                      </a:r>
                    </a:p>
                    <a:p>
                      <a:pPr marL="171450" indent="-171450" algn="l" fontAlgn="t">
                        <a:buFont typeface="Arial" panose="020B0604020202020204" pitchFamily="34" charset="0"/>
                        <a:buChar char="•"/>
                      </a:pPr>
                      <a:endParaRPr lang="en-GB" sz="1050" b="0" i="0" u="none" strike="noStrike" baseline="0" dirty="0" smtClean="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070837860"/>
                  </a:ext>
                </a:extLst>
              </a:tr>
              <a:tr h="1277269">
                <a:tc>
                  <a:txBody>
                    <a:bodyPr/>
                    <a:lstStyle/>
                    <a:p>
                      <a:r>
                        <a:rPr lang="en-GB" sz="1200" b="1" dirty="0" smtClean="0">
                          <a:latin typeface="+mn-lt"/>
                        </a:rPr>
                        <a:t>Training and</a:t>
                      </a:r>
                      <a:r>
                        <a:rPr lang="en-GB" sz="1200" b="1" baseline="0" dirty="0" smtClean="0">
                          <a:latin typeface="+mn-lt"/>
                        </a:rPr>
                        <a:t> Support</a:t>
                      </a:r>
                    </a:p>
                  </a:txBody>
                  <a:tcPr anchor="ctr"/>
                </a:tc>
                <a:tc>
                  <a:txBody>
                    <a:bodyPr/>
                    <a:lstStyle/>
                    <a:p>
                      <a:pPr marL="171450" indent="-171450" algn="l" fontAlgn="t">
                        <a:buFont typeface="Arial" panose="020B0604020202020204" pitchFamily="34" charset="0"/>
                        <a:buChar char="•"/>
                      </a:pPr>
                      <a:r>
                        <a:rPr lang="en-GB" sz="1050" b="0" i="0" u="none" strike="noStrike" dirty="0" smtClean="0">
                          <a:solidFill>
                            <a:srgbClr val="000000"/>
                          </a:solidFill>
                          <a:effectLst/>
                          <a:latin typeface="Calibri" panose="020F0502020204030204" pitchFamily="34" charset="0"/>
                        </a:rPr>
                        <a:t>Make </a:t>
                      </a:r>
                      <a:r>
                        <a:rPr lang="en-GB" sz="1050" b="0" i="0" u="none" strike="noStrike" dirty="0">
                          <a:solidFill>
                            <a:srgbClr val="000000"/>
                          </a:solidFill>
                          <a:effectLst/>
                          <a:latin typeface="Calibri" panose="020F0502020204030204" pitchFamily="34" charset="0"/>
                        </a:rPr>
                        <a:t>Every Contact Count, e learning </a:t>
                      </a:r>
                      <a:r>
                        <a:rPr lang="en-GB" sz="1050" b="0" i="0" u="none" strike="noStrike" dirty="0" smtClean="0">
                          <a:solidFill>
                            <a:srgbClr val="000000"/>
                          </a:solidFill>
                          <a:effectLst/>
                          <a:latin typeface="Calibri" panose="020F0502020204030204" pitchFamily="34" charset="0"/>
                        </a:rPr>
                        <a:t>programme</a:t>
                      </a:r>
                    </a:p>
                    <a:p>
                      <a:pPr marL="171450" indent="-171450" algn="l" fontAlgn="t">
                        <a:buFont typeface="Arial" panose="020B0604020202020204" pitchFamily="34" charset="0"/>
                        <a:buChar char="•"/>
                      </a:pPr>
                      <a:r>
                        <a:rPr lang="en-GB" sz="1050" b="0" i="0" u="none" strike="noStrike" dirty="0" smtClean="0">
                          <a:solidFill>
                            <a:srgbClr val="000000"/>
                          </a:solidFill>
                          <a:effectLst/>
                          <a:latin typeface="Calibri" panose="020F0502020204030204" pitchFamily="34" charset="0"/>
                        </a:rPr>
                        <a:t>Potential training and support to allow volunteer champions to enter other roles in Primary Care (e.g. wellbeing workers, social prescribing etc.)</a:t>
                      </a:r>
                    </a:p>
                    <a:p>
                      <a:pPr marL="171450" indent="-171450" algn="l" fontAlgn="t">
                        <a:buFont typeface="Arial" panose="020B0604020202020204" pitchFamily="34" charset="0"/>
                        <a:buChar char="•"/>
                      </a:pPr>
                      <a:r>
                        <a:rPr lang="en-GB" sz="1050" b="0" i="0" u="none" strike="noStrike" dirty="0" smtClean="0">
                          <a:solidFill>
                            <a:srgbClr val="000000"/>
                          </a:solidFill>
                          <a:effectLst/>
                          <a:latin typeface="Calibri" panose="020F0502020204030204" pitchFamily="34" charset="0"/>
                        </a:rPr>
                        <a:t>Training that supports pathways for champions to move into paid roles beyond the champions programme. Supports diversity and equity in the workforce etc.</a:t>
                      </a:r>
                    </a:p>
                    <a:p>
                      <a:pPr marL="171450" indent="-171450" algn="l" fontAlgn="t">
                        <a:buFont typeface="Arial" panose="020B0604020202020204" pitchFamily="34" charset="0"/>
                        <a:buChar char="•"/>
                      </a:pPr>
                      <a:r>
                        <a:rPr lang="en-GB" sz="1050" b="0" i="0" u="none" strike="noStrike" dirty="0" smtClean="0">
                          <a:solidFill>
                            <a:srgbClr val="000000"/>
                          </a:solidFill>
                          <a:effectLst/>
                          <a:latin typeface="Calibri" panose="020F0502020204030204" pitchFamily="34" charset="0"/>
                        </a:rPr>
                        <a:t>Haringey - apprenticeship for a Health and Wellbeing Worker could be an option for volunteers to step into, and build their skills</a:t>
                      </a:r>
                    </a:p>
                    <a:p>
                      <a:pPr marL="171450" indent="-171450" algn="l" fontAlgn="t">
                        <a:buFont typeface="Arial" panose="020B0604020202020204" pitchFamily="34" charset="0"/>
                        <a:buChar char="•"/>
                      </a:pPr>
                      <a:r>
                        <a:rPr lang="en-GB" sz="1050" b="0" i="0" u="none" strike="noStrike" dirty="0" smtClean="0">
                          <a:solidFill>
                            <a:srgbClr val="000000"/>
                          </a:solidFill>
                          <a:effectLst/>
                          <a:latin typeface="Calibri" panose="020F0502020204030204" pitchFamily="34" charset="0"/>
                        </a:rPr>
                        <a:t>In future - do champions need to be paid (if expectations are raised on what they can do)? And if so, training needs will enhance as a result</a:t>
                      </a:r>
                    </a:p>
                    <a:p>
                      <a:pPr marL="171450" indent="-171450" algn="l" fontAlgn="t">
                        <a:buFont typeface="Arial" panose="020B0604020202020204" pitchFamily="34" charset="0"/>
                        <a:buChar char="•"/>
                      </a:pPr>
                      <a:r>
                        <a:rPr lang="en-GB" sz="1050" b="0" i="0" u="none" strike="noStrike" dirty="0" smtClean="0">
                          <a:solidFill>
                            <a:srgbClr val="000000"/>
                          </a:solidFill>
                          <a:effectLst/>
                          <a:latin typeface="Calibri" panose="020F0502020204030204" pitchFamily="34" charset="0"/>
                        </a:rPr>
                        <a:t>Free virtual sessions - not marketed as training per se, but have been really effective to support people in terms of softer skills</a:t>
                      </a:r>
                    </a:p>
                    <a:p>
                      <a:pPr marL="171450" indent="-171450" algn="l" fontAlgn="t">
                        <a:buFont typeface="Arial" panose="020B0604020202020204" pitchFamily="34" charset="0"/>
                        <a:buChar char="•"/>
                      </a:pPr>
                      <a:r>
                        <a:rPr lang="en-GB" sz="1050" b="0" i="0" u="none" strike="noStrike" dirty="0" smtClean="0">
                          <a:solidFill>
                            <a:srgbClr val="000000"/>
                          </a:solidFill>
                          <a:effectLst/>
                          <a:latin typeface="Calibri" panose="020F0502020204030204" pitchFamily="34" charset="0"/>
                        </a:rPr>
                        <a:t>Question on relationship between champions and other similar roles - social prescribing</a:t>
                      </a:r>
                    </a:p>
                    <a:p>
                      <a:pPr marL="171450" indent="-171450" algn="l" fontAlgn="t">
                        <a:buFont typeface="Arial" panose="020B0604020202020204" pitchFamily="34" charset="0"/>
                        <a:buChar char="•"/>
                      </a:pPr>
                      <a:r>
                        <a:rPr lang="en-GB" sz="1050" b="0" i="0" u="none" strike="noStrike" dirty="0" smtClean="0">
                          <a:solidFill>
                            <a:srgbClr val="000000"/>
                          </a:solidFill>
                          <a:effectLst/>
                          <a:latin typeface="Calibri" panose="020F0502020204030204" pitchFamily="34" charset="0"/>
                        </a:rPr>
                        <a:t>Was a bit more challenging to get champions to do the virtual sessions, but over time people have felt valuable</a:t>
                      </a:r>
                    </a:p>
                    <a:p>
                      <a:pPr marL="171450" indent="-171450" algn="l" fontAlgn="t">
                        <a:buFont typeface="Arial" panose="020B0604020202020204" pitchFamily="34" charset="0"/>
                        <a:buChar char="•"/>
                      </a:pPr>
                      <a:r>
                        <a:rPr lang="en-GB" sz="1050" b="0" i="0" u="none" strike="noStrike" dirty="0" smtClean="0">
                          <a:solidFill>
                            <a:srgbClr val="000000"/>
                          </a:solidFill>
                          <a:effectLst/>
                          <a:latin typeface="Calibri" panose="020F0502020204030204" pitchFamily="34" charset="0"/>
                        </a:rPr>
                        <a:t>Barnet Grantees - valued having someone outside of the Council/ICB space to answer questions and guide on the project</a:t>
                      </a:r>
                    </a:p>
                    <a:p>
                      <a:pPr marL="171450" indent="-171450" algn="l" fontAlgn="t">
                        <a:buFont typeface="Arial" panose="020B0604020202020204" pitchFamily="34" charset="0"/>
                        <a:buChar char="•"/>
                      </a:pPr>
                      <a:endParaRPr lang="en-GB" sz="1050" b="0" i="0" u="none" strike="noStrike" dirty="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530962016"/>
                  </a:ext>
                </a:extLst>
              </a:tr>
            </a:tbl>
          </a:graphicData>
        </a:graphic>
      </p:graphicFrame>
    </p:spTree>
    <p:extLst>
      <p:ext uri="{BB962C8B-B14F-4D97-AF65-F5344CB8AC3E}">
        <p14:creationId xmlns:p14="http://schemas.microsoft.com/office/powerpoint/2010/main" val="162116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NCL part 2</a:t>
            </a:r>
            <a:endParaRPr lang="en-GB"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814914376"/>
              </p:ext>
            </p:extLst>
          </p:nvPr>
        </p:nvGraphicFramePr>
        <p:xfrm>
          <a:off x="838200" y="1825625"/>
          <a:ext cx="10515600" cy="3347988"/>
        </p:xfrm>
        <a:graphic>
          <a:graphicData uri="http://schemas.openxmlformats.org/drawingml/2006/table">
            <a:tbl>
              <a:tblPr firstRow="1" bandRow="1">
                <a:tableStyleId>{5C22544A-7EE6-4342-B048-85BDC9FD1C3A}</a:tableStyleId>
              </a:tblPr>
              <a:tblGrid>
                <a:gridCol w="1230427">
                  <a:extLst>
                    <a:ext uri="{9D8B030D-6E8A-4147-A177-3AD203B41FA5}">
                      <a16:colId xmlns:a16="http://schemas.microsoft.com/office/drawing/2014/main" val="3762968702"/>
                    </a:ext>
                  </a:extLst>
                </a:gridCol>
                <a:gridCol w="9285173">
                  <a:extLst>
                    <a:ext uri="{9D8B030D-6E8A-4147-A177-3AD203B41FA5}">
                      <a16:colId xmlns:a16="http://schemas.microsoft.com/office/drawing/2014/main" val="715156451"/>
                    </a:ext>
                  </a:extLst>
                </a:gridCol>
              </a:tblGrid>
              <a:tr h="409208">
                <a:tc>
                  <a:txBody>
                    <a:bodyPr/>
                    <a:lstStyle/>
                    <a:p>
                      <a:r>
                        <a:rPr lang="en-GB" sz="1200" dirty="0" smtClean="0">
                          <a:latin typeface="+mn-lt"/>
                          <a:cs typeface="Arial" panose="020B0604020202020204" pitchFamily="34" charset="0"/>
                        </a:rPr>
                        <a:t>Question</a:t>
                      </a:r>
                      <a:endParaRPr lang="en-GB" sz="1200" dirty="0">
                        <a:latin typeface="+mn-lt"/>
                        <a:cs typeface="Arial" panose="020B0604020202020204" pitchFamily="34" charset="0"/>
                      </a:endParaRPr>
                    </a:p>
                  </a:txBody>
                  <a:tcPr/>
                </a:tc>
                <a:tc>
                  <a:txBody>
                    <a:bodyPr/>
                    <a:lstStyle/>
                    <a:p>
                      <a:r>
                        <a:rPr lang="en-GB" sz="1200" dirty="0" smtClean="0">
                          <a:latin typeface="+mn-lt"/>
                          <a:cs typeface="Arial" panose="020B0604020202020204" pitchFamily="34" charset="0"/>
                        </a:rPr>
                        <a:t>Feedback</a:t>
                      </a:r>
                      <a:endParaRPr lang="en-GB" sz="1200" dirty="0">
                        <a:latin typeface="+mn-lt"/>
                        <a:cs typeface="Arial" panose="020B0604020202020204" pitchFamily="34" charset="0"/>
                      </a:endParaRPr>
                    </a:p>
                  </a:txBody>
                  <a:tcPr/>
                </a:tc>
                <a:extLst>
                  <a:ext uri="{0D108BD9-81ED-4DB2-BD59-A6C34878D82A}">
                    <a16:rowId xmlns:a16="http://schemas.microsoft.com/office/drawing/2014/main" val="2476267000"/>
                  </a:ext>
                </a:extLst>
              </a:tr>
              <a:tr h="905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mn-lt"/>
                        </a:rPr>
                        <a:t>Governance and oversight</a:t>
                      </a:r>
                    </a:p>
                    <a:p>
                      <a:endParaRPr lang="en-GB" sz="1200" b="1" baseline="0" dirty="0" smtClean="0">
                        <a:latin typeface="+mn-lt"/>
                      </a:endParaRPr>
                    </a:p>
                  </a:txBody>
                  <a:tcPr anchor="ctr"/>
                </a:tc>
                <a:tc>
                  <a:txBody>
                    <a:bodyPr/>
                    <a:lstStyle/>
                    <a:p>
                      <a:pPr marL="171450" indent="-171450" algn="l" fontAlgn="t">
                        <a:buFont typeface="Arial" panose="020B0604020202020204" pitchFamily="34" charset="0"/>
                        <a:buChar char="•"/>
                      </a:pPr>
                      <a:r>
                        <a:rPr lang="en-GB" sz="1200" b="0" i="0" u="none" strike="noStrike" dirty="0" smtClean="0">
                          <a:solidFill>
                            <a:srgbClr val="000000"/>
                          </a:solidFill>
                          <a:effectLst/>
                          <a:latin typeface="Calibri" panose="020F0502020204030204" pitchFamily="34" charset="0"/>
                        </a:rPr>
                        <a:t>There </a:t>
                      </a:r>
                      <a:r>
                        <a:rPr lang="en-GB" sz="1200" b="0" i="0" u="none" strike="noStrike" dirty="0">
                          <a:solidFill>
                            <a:srgbClr val="000000"/>
                          </a:solidFill>
                          <a:effectLst/>
                          <a:latin typeface="Calibri" panose="020F0502020204030204" pitchFamily="34" charset="0"/>
                        </a:rPr>
                        <a:t>is a need for something cross </a:t>
                      </a:r>
                      <a:r>
                        <a:rPr lang="en-GB" sz="1200" b="0" i="0" u="none" strike="noStrike" dirty="0" smtClean="0">
                          <a:solidFill>
                            <a:srgbClr val="000000"/>
                          </a:solidFill>
                          <a:effectLst/>
                          <a:latin typeface="Calibri" panose="020F0502020204030204" pitchFamily="34" charset="0"/>
                        </a:rPr>
                        <a:t>borough</a:t>
                      </a:r>
                      <a:r>
                        <a:rPr lang="en-GB" sz="1200" b="0" i="0" u="none" strike="noStrike" baseline="0" dirty="0" smtClean="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 </a:t>
                      </a:r>
                      <a:r>
                        <a:rPr lang="en-GB" sz="1200" b="0" i="0" u="none" strike="noStrike" dirty="0">
                          <a:solidFill>
                            <a:srgbClr val="000000"/>
                          </a:solidFill>
                          <a:effectLst/>
                          <a:latin typeface="Calibri" panose="020F0502020204030204" pitchFamily="34" charset="0"/>
                        </a:rPr>
                        <a:t>governance, repository, sharing of case </a:t>
                      </a:r>
                      <a:r>
                        <a:rPr lang="en-GB" sz="1200" b="0" i="0" u="none" strike="noStrike" dirty="0" smtClean="0">
                          <a:solidFill>
                            <a:srgbClr val="000000"/>
                          </a:solidFill>
                          <a:effectLst/>
                          <a:latin typeface="Calibri" panose="020F0502020204030204" pitchFamily="34" charset="0"/>
                        </a:rPr>
                        <a:t>studies could </a:t>
                      </a:r>
                      <a:r>
                        <a:rPr lang="en-GB" sz="1200" b="0" i="0" u="none" strike="noStrike" dirty="0">
                          <a:solidFill>
                            <a:srgbClr val="000000"/>
                          </a:solidFill>
                          <a:effectLst/>
                          <a:latin typeface="Calibri" panose="020F0502020204030204" pitchFamily="34" charset="0"/>
                        </a:rPr>
                        <a:t>sits at ICS </a:t>
                      </a:r>
                      <a:r>
                        <a:rPr lang="en-GB" sz="1200" b="0" i="0" u="none" strike="noStrike" dirty="0" smtClean="0">
                          <a:solidFill>
                            <a:srgbClr val="000000"/>
                          </a:solidFill>
                          <a:effectLst/>
                          <a:latin typeface="Calibri" panose="020F0502020204030204" pitchFamily="34" charset="0"/>
                        </a:rPr>
                        <a:t>level</a:t>
                      </a:r>
                    </a:p>
                    <a:p>
                      <a:pPr marL="171450" indent="-171450" algn="l" fontAlgn="t">
                        <a:buFont typeface="Arial" panose="020B0604020202020204" pitchFamily="34" charset="0"/>
                        <a:buChar char="•"/>
                      </a:pPr>
                      <a:r>
                        <a:rPr lang="en-GB" sz="1200" b="0" i="0" u="none" strike="noStrike" dirty="0" smtClean="0">
                          <a:solidFill>
                            <a:srgbClr val="000000"/>
                          </a:solidFill>
                          <a:effectLst/>
                          <a:latin typeface="Calibri" panose="020F0502020204030204" pitchFamily="34" charset="0"/>
                        </a:rPr>
                        <a:t>Different spatial levels of governance for different types of programme - GP practice, PCN, borough, NCL</a:t>
                      </a:r>
                    </a:p>
                    <a:p>
                      <a:pPr marL="171450" indent="-171450" algn="l" fontAlgn="t">
                        <a:buFont typeface="Arial" panose="020B0604020202020204" pitchFamily="34" charset="0"/>
                        <a:buChar char="•"/>
                      </a:pPr>
                      <a:r>
                        <a:rPr lang="en-GB" sz="1200" b="0" i="0" u="none" strike="noStrike" dirty="0" smtClean="0">
                          <a:solidFill>
                            <a:srgbClr val="000000"/>
                          </a:solidFill>
                          <a:effectLst/>
                          <a:latin typeface="Calibri" panose="020F0502020204030204" pitchFamily="34" charset="0"/>
                        </a:rPr>
                        <a:t>Need to link all the pieces together - both cross borough, and between different types of professional roles (e.g. in Primary Care Networks)</a:t>
                      </a:r>
                    </a:p>
                    <a:p>
                      <a:pPr marL="171450" indent="-171450" algn="l" fontAlgn="t">
                        <a:buFont typeface="Arial" panose="020B0604020202020204" pitchFamily="34" charset="0"/>
                        <a:buChar char="•"/>
                      </a:pPr>
                      <a:r>
                        <a:rPr lang="en-GB" sz="1200" b="0" i="0" u="none" strike="noStrike" dirty="0" smtClean="0">
                          <a:solidFill>
                            <a:srgbClr val="000000"/>
                          </a:solidFill>
                          <a:effectLst/>
                          <a:latin typeface="Calibri" panose="020F0502020204030204" pitchFamily="34" charset="0"/>
                        </a:rPr>
                        <a:t>Barnet </a:t>
                      </a:r>
                      <a:r>
                        <a:rPr lang="en-GB" sz="1200" b="0" i="0" u="none" strike="noStrike" baseline="0" dirty="0" smtClean="0">
                          <a:solidFill>
                            <a:srgbClr val="000000"/>
                          </a:solidFill>
                          <a:effectLst/>
                          <a:latin typeface="Calibri" panose="020F0502020204030204" pitchFamily="34" charset="0"/>
                        </a:rPr>
                        <a:t>council- </a:t>
                      </a:r>
                      <a:r>
                        <a:rPr lang="en-GB" sz="1200" b="0" i="0" u="none" strike="noStrike" dirty="0" smtClean="0">
                          <a:solidFill>
                            <a:srgbClr val="000000"/>
                          </a:solidFill>
                          <a:effectLst/>
                          <a:latin typeface="Calibri" panose="020F0502020204030204" pitchFamily="34" charset="0"/>
                        </a:rPr>
                        <a:t> having a VCS "bridge" between ambassador/champions and statutory agencies is helpful</a:t>
                      </a:r>
                    </a:p>
                    <a:p>
                      <a:pPr marL="171450" indent="-171450" algn="l" fontAlgn="t">
                        <a:buFont typeface="Arial" panose="020B0604020202020204" pitchFamily="34" charset="0"/>
                        <a:buChar char="•"/>
                      </a:pPr>
                      <a:r>
                        <a:rPr lang="en-GB" sz="1200" b="0" i="0" u="none" strike="noStrike" dirty="0" smtClean="0">
                          <a:solidFill>
                            <a:srgbClr val="000000"/>
                          </a:solidFill>
                          <a:effectLst/>
                          <a:latin typeface="Calibri" panose="020F0502020204030204" pitchFamily="34" charset="0"/>
                        </a:rPr>
                        <a:t>NCL level work on evaluation and what works</a:t>
                      </a:r>
                    </a:p>
                    <a:p>
                      <a:pPr marL="171450" indent="-171450" algn="l" fontAlgn="t">
                        <a:buFont typeface="Arial" panose="020B0604020202020204" pitchFamily="34" charset="0"/>
                        <a:buChar char="•"/>
                      </a:pPr>
                      <a:r>
                        <a:rPr lang="en-GB" sz="1200" b="0" i="0" u="none" strike="noStrike" dirty="0" smtClean="0">
                          <a:solidFill>
                            <a:srgbClr val="000000"/>
                          </a:solidFill>
                          <a:effectLst/>
                          <a:latin typeface="Calibri" panose="020F0502020204030204" pitchFamily="34" charset="0"/>
                        </a:rPr>
                        <a:t>Oversight required in /ICBs ICSs on a local and regional level. A workforce lead maybe required</a:t>
                      </a:r>
                    </a:p>
                    <a:p>
                      <a:pPr marL="171450" indent="-171450" algn="l" fontAlgn="t">
                        <a:buFont typeface="Arial" panose="020B0604020202020204" pitchFamily="34" charset="0"/>
                        <a:buChar char="•"/>
                      </a:pPr>
                      <a:r>
                        <a:rPr lang="en-GB" sz="1200" b="0" i="0" u="none" strike="noStrike" dirty="0" smtClean="0">
                          <a:solidFill>
                            <a:srgbClr val="000000"/>
                          </a:solidFill>
                          <a:effectLst/>
                          <a:latin typeface="Calibri" panose="020F0502020204030204" pitchFamily="34" charset="0"/>
                        </a:rPr>
                        <a:t>Priorities might be different for each borough,</a:t>
                      </a:r>
                      <a:r>
                        <a:rPr lang="en-GB" sz="1200" b="0" i="0" u="none" strike="noStrike" baseline="0" dirty="0" smtClean="0">
                          <a:solidFill>
                            <a:srgbClr val="000000"/>
                          </a:solidFill>
                          <a:effectLst/>
                          <a:latin typeface="Calibri" panose="020F0502020204030204" pitchFamily="34" charset="0"/>
                        </a:rPr>
                        <a:t> e.g. Barnet well established</a:t>
                      </a:r>
                    </a:p>
                    <a:p>
                      <a:pPr marL="0" indent="0" algn="l" fontAlgn="t">
                        <a:buFont typeface="Arial" panose="020B0604020202020204" pitchFamily="34" charset="0"/>
                        <a:buNone/>
                      </a:pPr>
                      <a:endParaRPr lang="en-GB" sz="1200" b="0" i="0" u="none" strike="noStrike" dirty="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084190038"/>
                  </a:ext>
                </a:extLst>
              </a:tr>
              <a:tr h="666688">
                <a:tc>
                  <a:txBody>
                    <a:bodyPr/>
                    <a:lstStyle/>
                    <a:p>
                      <a:r>
                        <a:rPr lang="en-GB" sz="1200" b="1" dirty="0" smtClean="0">
                          <a:latin typeface="+mn-lt"/>
                        </a:rPr>
                        <a:t>Actions in next 6 months</a:t>
                      </a:r>
                      <a:endParaRPr lang="en-GB" sz="1200" b="1" dirty="0">
                        <a:latin typeface="+mn-lt"/>
                      </a:endParaRPr>
                    </a:p>
                  </a:txBody>
                  <a:tcPr anchor="ctr"/>
                </a:tc>
                <a:tc>
                  <a:txBody>
                    <a:bodyPr/>
                    <a:lstStyle/>
                    <a:p>
                      <a:pPr marL="171450" indent="-171450" algn="l" fontAlgn="t">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Develop link with neighbourhood work and champions </a:t>
                      </a:r>
                      <a:r>
                        <a:rPr lang="en-GB" sz="1200" b="0" i="0" u="none" strike="noStrike" dirty="0" smtClean="0">
                          <a:solidFill>
                            <a:srgbClr val="000000"/>
                          </a:solidFill>
                          <a:effectLst/>
                          <a:latin typeface="Calibri" panose="020F0502020204030204" pitchFamily="34" charset="0"/>
                        </a:rPr>
                        <a:t>work</a:t>
                      </a:r>
                    </a:p>
                    <a:p>
                      <a:pPr marL="171450" indent="-171450" algn="l" fontAlgn="t">
                        <a:buFont typeface="Arial" panose="020B0604020202020204" pitchFamily="34" charset="0"/>
                        <a:buChar char="•"/>
                      </a:pPr>
                      <a:r>
                        <a:rPr lang="en-GB" sz="1200" b="0" i="0" u="none" strike="noStrike" dirty="0" smtClean="0">
                          <a:solidFill>
                            <a:srgbClr val="000000"/>
                          </a:solidFill>
                          <a:effectLst/>
                          <a:latin typeface="Calibri" panose="020F0502020204030204" pitchFamily="34" charset="0"/>
                        </a:rPr>
                        <a:t>Develop</a:t>
                      </a:r>
                      <a:r>
                        <a:rPr lang="en-GB" sz="1200" b="0" i="0" u="none" strike="noStrike" baseline="0" dirty="0" smtClean="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a long term view of programmes - and how they work together, and what impact they have</a:t>
                      </a:r>
                    </a:p>
                    <a:p>
                      <a:pPr marL="171450" indent="-171450" algn="l" fontAlgn="t">
                        <a:buFont typeface="Arial" panose="020B0604020202020204" pitchFamily="34" charset="0"/>
                        <a:buChar char="•"/>
                      </a:pPr>
                      <a:r>
                        <a:rPr lang="en-GB" sz="1200" b="0" i="0" u="none" strike="noStrike" dirty="0" smtClean="0">
                          <a:solidFill>
                            <a:srgbClr val="000000"/>
                          </a:solidFill>
                          <a:effectLst/>
                          <a:latin typeface="Calibri" panose="020F0502020204030204" pitchFamily="34" charset="0"/>
                        </a:rPr>
                        <a:t>Increase visibility of champions in each PCN, particularly inequalities leads</a:t>
                      </a:r>
                    </a:p>
                    <a:p>
                      <a:pPr marL="171450" indent="-171450" algn="l" fontAlgn="t">
                        <a:buFont typeface="Arial" panose="020B0604020202020204" pitchFamily="34" charset="0"/>
                        <a:buChar char="•"/>
                      </a:pPr>
                      <a:r>
                        <a:rPr lang="en-GB" sz="1200" b="0" i="0" u="none" strike="noStrike" dirty="0" smtClean="0">
                          <a:solidFill>
                            <a:srgbClr val="000000"/>
                          </a:solidFill>
                          <a:effectLst/>
                          <a:latin typeface="Calibri" panose="020F0502020204030204" pitchFamily="34" charset="0"/>
                        </a:rPr>
                        <a:t>For the region - what support, co-ordination and gaps analysis can be provided and shared with local level, and strategic relationship with other roles</a:t>
                      </a:r>
                    </a:p>
                    <a:p>
                      <a:pPr marL="171450" indent="-171450" algn="l" fontAlgn="t">
                        <a:buFont typeface="Arial" panose="020B0604020202020204" pitchFamily="34" charset="0"/>
                        <a:buChar char="•"/>
                      </a:pPr>
                      <a:r>
                        <a:rPr lang="en-GB" sz="1200" b="0" i="0" u="none" strike="noStrike" dirty="0" smtClean="0">
                          <a:solidFill>
                            <a:srgbClr val="000000"/>
                          </a:solidFill>
                          <a:effectLst/>
                          <a:latin typeface="Calibri" panose="020F0502020204030204" pitchFamily="34" charset="0"/>
                        </a:rPr>
                        <a:t>Funding - need to be clear where it is coming from in future,  as long term future and sustainability will be dependent on it</a:t>
                      </a:r>
                    </a:p>
                    <a:p>
                      <a:pPr marL="171450" indent="-171450" algn="l" fontAlgn="t">
                        <a:buFont typeface="Arial" panose="020B0604020202020204" pitchFamily="34" charset="0"/>
                        <a:buChar char="•"/>
                      </a:pPr>
                      <a:r>
                        <a:rPr lang="en-GB" sz="1200" b="0" i="0" u="none" strike="noStrike" dirty="0" smtClean="0">
                          <a:solidFill>
                            <a:srgbClr val="000000"/>
                          </a:solidFill>
                          <a:effectLst/>
                          <a:latin typeface="Calibri" panose="020F0502020204030204" pitchFamily="34" charset="0"/>
                        </a:rPr>
                        <a:t>Being clear about funding as much in advance as possible helps to plan and deliver</a:t>
                      </a:r>
                    </a:p>
                    <a:p>
                      <a:pPr marL="0" indent="0" algn="l" fontAlgn="t">
                        <a:buFont typeface="Arial" panose="020B0604020202020204" pitchFamily="34" charset="0"/>
                        <a:buNone/>
                      </a:pPr>
                      <a:endParaRPr lang="en-GB" sz="1200" b="0" i="0" u="none" strike="noStrike" dirty="0" smtClean="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201538775"/>
                  </a:ext>
                </a:extLst>
              </a:tr>
            </a:tbl>
          </a:graphicData>
        </a:graphic>
      </p:graphicFrame>
    </p:spTree>
    <p:extLst>
      <p:ext uri="{BB962C8B-B14F-4D97-AF65-F5344CB8AC3E}">
        <p14:creationId xmlns:p14="http://schemas.microsoft.com/office/powerpoint/2010/main" val="82895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 part 1</a:t>
            </a:r>
            <a:endParaRPr lang="en-GB"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396698078"/>
              </p:ext>
            </p:extLst>
          </p:nvPr>
        </p:nvGraphicFramePr>
        <p:xfrm>
          <a:off x="838200" y="1825626"/>
          <a:ext cx="10587824" cy="4472976"/>
        </p:xfrm>
        <a:graphic>
          <a:graphicData uri="http://schemas.openxmlformats.org/drawingml/2006/table">
            <a:tbl>
              <a:tblPr firstRow="1" bandRow="1">
                <a:tableStyleId>{5C22544A-7EE6-4342-B048-85BDC9FD1C3A}</a:tableStyleId>
              </a:tblPr>
              <a:tblGrid>
                <a:gridCol w="1238878">
                  <a:extLst>
                    <a:ext uri="{9D8B030D-6E8A-4147-A177-3AD203B41FA5}">
                      <a16:colId xmlns:a16="http://schemas.microsoft.com/office/drawing/2014/main" val="3762968702"/>
                    </a:ext>
                  </a:extLst>
                </a:gridCol>
                <a:gridCol w="9348946">
                  <a:extLst>
                    <a:ext uri="{9D8B030D-6E8A-4147-A177-3AD203B41FA5}">
                      <a16:colId xmlns:a16="http://schemas.microsoft.com/office/drawing/2014/main" val="715156451"/>
                    </a:ext>
                  </a:extLst>
                </a:gridCol>
              </a:tblGrid>
              <a:tr h="269842">
                <a:tc>
                  <a:txBody>
                    <a:bodyPr/>
                    <a:lstStyle/>
                    <a:p>
                      <a:r>
                        <a:rPr lang="en-GB" sz="1200" dirty="0" smtClean="0">
                          <a:latin typeface="+mn-lt"/>
                          <a:cs typeface="Arial" panose="020B0604020202020204" pitchFamily="34" charset="0"/>
                        </a:rPr>
                        <a:t>Question</a:t>
                      </a:r>
                      <a:endParaRPr lang="en-GB" sz="1200" dirty="0">
                        <a:latin typeface="+mn-lt"/>
                        <a:cs typeface="Arial" panose="020B0604020202020204" pitchFamily="34" charset="0"/>
                      </a:endParaRPr>
                    </a:p>
                  </a:txBody>
                  <a:tcPr/>
                </a:tc>
                <a:tc>
                  <a:txBody>
                    <a:bodyPr/>
                    <a:lstStyle/>
                    <a:p>
                      <a:r>
                        <a:rPr lang="en-GB" sz="1200" dirty="0" smtClean="0">
                          <a:latin typeface="+mn-lt"/>
                          <a:cs typeface="Arial" panose="020B0604020202020204" pitchFamily="34" charset="0"/>
                        </a:rPr>
                        <a:t>Feedback</a:t>
                      </a:r>
                      <a:endParaRPr lang="en-GB" sz="1200" dirty="0">
                        <a:latin typeface="+mn-lt"/>
                        <a:cs typeface="Arial" panose="020B0604020202020204" pitchFamily="34" charset="0"/>
                      </a:endParaRPr>
                    </a:p>
                  </a:txBody>
                  <a:tcPr/>
                </a:tc>
                <a:extLst>
                  <a:ext uri="{0D108BD9-81ED-4DB2-BD59-A6C34878D82A}">
                    <a16:rowId xmlns:a16="http://schemas.microsoft.com/office/drawing/2014/main" val="2476267000"/>
                  </a:ext>
                </a:extLst>
              </a:tr>
              <a:tr h="3154400">
                <a:tc>
                  <a:txBody>
                    <a:bodyPr/>
                    <a:lstStyle/>
                    <a:p>
                      <a:r>
                        <a:rPr lang="en-GB" sz="1200" b="1" dirty="0" smtClean="0">
                          <a:latin typeface="+mn-lt"/>
                        </a:rPr>
                        <a:t>Future Vision </a:t>
                      </a:r>
                      <a:endParaRPr lang="en-GB" sz="1200" b="1" dirty="0">
                        <a:latin typeface="+mn-lt"/>
                      </a:endParaRPr>
                    </a:p>
                  </a:txBody>
                  <a:tcPr anchor="ctr"/>
                </a:tc>
                <a:tc>
                  <a:txBody>
                    <a:bodyPr/>
                    <a:lstStyle/>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Specific topic champions</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Community Champions delivering the MACC</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Delivering with the NHS - could community Champions sit within A+E</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Keep the community champions active and happy</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Secured future funding</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Linking with PPG's</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Multi-levelled model of Champions with different levels of engagement, as well as topic-specific Champions</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Community Seed Funding</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Connected cross council to maximise engagement opportunities e.g., housing events, public safety</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Linking in with existing programmes, with Community Champions being the overarching "brand“</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Community Champions linking with LCP partners to help reduce health inequalities locally</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Working with the PCN's to support health and wellbeing</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Making sure we are properly linked up to other programmes where there may be overlaps</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Creative engagement e.g., one of our champions playing chess at the h&amp;w bus</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More funding for health events and accessible model for accessing this e.g., Women's Health Network has had strong results in Lambeth</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To be a valued service</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Making sure we have some pathways to employment / job skills built into the programme</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Co-producing next phase of programme with Champions</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Funding for initiatives to enable Community Development</a:t>
                      </a:r>
                    </a:p>
                    <a:p>
                      <a:pPr marL="171450" indent="-171450" algn="l" fontAlgn="t">
                        <a:buFont typeface="Arial" panose="020B0604020202020204" pitchFamily="34" charset="0"/>
                        <a:buChar char="•"/>
                      </a:pPr>
                      <a:r>
                        <a:rPr lang="en-GB" sz="1000" b="0" i="0" u="none" strike="noStrike" baseline="0" dirty="0" smtClean="0">
                          <a:solidFill>
                            <a:srgbClr val="000000"/>
                          </a:solidFill>
                          <a:effectLst/>
                          <a:latin typeface="Calibri" panose="020F0502020204030204" pitchFamily="34" charset="0"/>
                        </a:rPr>
                        <a:t>Ensuring that we keep developing and innovating to keep people engaged</a:t>
                      </a:r>
                    </a:p>
                    <a:p>
                      <a:pPr marL="0" indent="0" algn="l" fontAlgn="t">
                        <a:buFont typeface="Arial" panose="020B0604020202020204" pitchFamily="34" charset="0"/>
                        <a:buNone/>
                      </a:pPr>
                      <a:endParaRPr lang="en-GB" sz="1000" b="0" i="0" u="none" strike="noStrike" baseline="0" dirty="0" smtClean="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070837860"/>
                  </a:ext>
                </a:extLst>
              </a:tr>
              <a:tr h="991906">
                <a:tc>
                  <a:txBody>
                    <a:bodyPr/>
                    <a:lstStyle/>
                    <a:p>
                      <a:r>
                        <a:rPr lang="en-GB" sz="1200" b="1" dirty="0" smtClean="0">
                          <a:latin typeface="+mn-lt"/>
                        </a:rPr>
                        <a:t>Training and</a:t>
                      </a:r>
                      <a:r>
                        <a:rPr lang="en-GB" sz="1200" b="1" baseline="0" dirty="0" smtClean="0">
                          <a:latin typeface="+mn-lt"/>
                        </a:rPr>
                        <a:t> Support</a:t>
                      </a:r>
                    </a:p>
                  </a:txBody>
                  <a:tcPr anchor="ctr"/>
                </a:tc>
                <a:tc>
                  <a:txBody>
                    <a:bodyPr/>
                    <a:lstStyle/>
                    <a:p>
                      <a:pPr marL="171450" indent="-171450" algn="l" fontAlgn="t">
                        <a:buFont typeface="Arial" panose="020B0604020202020204" pitchFamily="34" charset="0"/>
                        <a:buChar char="•"/>
                      </a:pPr>
                      <a:r>
                        <a:rPr lang="en-GB" sz="1000" b="0" i="0" u="none" strike="noStrike" dirty="0">
                          <a:solidFill>
                            <a:srgbClr val="000000"/>
                          </a:solidFill>
                          <a:effectLst/>
                          <a:latin typeface="Calibri" panose="020F0502020204030204" pitchFamily="34" charset="0"/>
                        </a:rPr>
                        <a:t>Mental Health first aid </a:t>
                      </a:r>
                      <a:r>
                        <a:rPr lang="en-GB" sz="1000" b="0" i="0" u="none" strike="noStrike" dirty="0" smtClean="0">
                          <a:solidFill>
                            <a:srgbClr val="000000"/>
                          </a:solidFill>
                          <a:effectLst/>
                          <a:latin typeface="Calibri" panose="020F0502020204030204" pitchFamily="34" charset="0"/>
                        </a:rPr>
                        <a:t>training, Community connectors Behavioural change level 2, MECC,  skills development – employment pathway, level 1 Understanding Health Improvement, suicide prevention, vital 5,</a:t>
                      </a:r>
                      <a:r>
                        <a:rPr lang="en-GB" sz="1000" b="0" i="0" u="none" strike="noStrike" baseline="0" dirty="0" smtClean="0">
                          <a:solidFill>
                            <a:srgbClr val="000000"/>
                          </a:solidFill>
                          <a:effectLst/>
                          <a:latin typeface="Calibri" panose="020F0502020204030204" pitchFamily="34" charset="0"/>
                        </a:rPr>
                        <a:t> vaccinations, cancer screening awareness, kidney health, mindapples Champions and other positive wellbeing courses, community research shill training, heart age- hypertension trainings</a:t>
                      </a:r>
                      <a:endParaRPr lang="en-GB" sz="1000" b="0" i="0" u="none" strike="noStrike" dirty="0" smtClean="0">
                        <a:solidFill>
                          <a:srgbClr val="000000"/>
                        </a:solidFill>
                        <a:effectLst/>
                        <a:latin typeface="Calibri" panose="020F0502020204030204" pitchFamily="34" charset="0"/>
                      </a:endParaRPr>
                    </a:p>
                    <a:p>
                      <a:pPr marL="171450" indent="-171450" algn="l" fontAlgn="t">
                        <a:buFont typeface="Arial" panose="020B0604020202020204" pitchFamily="34" charset="0"/>
                        <a:buChar char="•"/>
                      </a:pPr>
                      <a:r>
                        <a:rPr lang="en-GB" sz="1000" b="0" i="0" u="none" strike="noStrike" dirty="0" smtClean="0">
                          <a:solidFill>
                            <a:srgbClr val="000000"/>
                          </a:solidFill>
                          <a:effectLst/>
                          <a:latin typeface="Calibri" panose="020F0502020204030204" pitchFamily="34" charset="0"/>
                        </a:rPr>
                        <a:t>Training</a:t>
                      </a:r>
                      <a:r>
                        <a:rPr lang="en-GB" sz="1000" b="0" i="0" u="none" strike="noStrike" baseline="0" dirty="0" smtClean="0">
                          <a:solidFill>
                            <a:srgbClr val="000000"/>
                          </a:solidFill>
                          <a:effectLst/>
                          <a:latin typeface="Calibri" panose="020F0502020204030204" pitchFamily="34" charset="0"/>
                        </a:rPr>
                        <a:t> for ‘champions of interest’, e.g., dementia, cancer, diabetes -  specialist information sessions</a:t>
                      </a:r>
                    </a:p>
                    <a:p>
                      <a:pPr marL="171450" indent="-171450" algn="l" fontAlgn="t">
                        <a:buFont typeface="Arial" panose="020B0604020202020204" pitchFamily="34" charset="0"/>
                        <a:buChar char="•"/>
                      </a:pPr>
                      <a:r>
                        <a:rPr lang="en-GB" sz="1000" b="0" i="0" u="none" strike="noStrike" dirty="0" smtClean="0">
                          <a:solidFill>
                            <a:srgbClr val="000000"/>
                          </a:solidFill>
                          <a:effectLst/>
                          <a:latin typeface="Calibri" panose="020F0502020204030204" pitchFamily="34" charset="0"/>
                        </a:rPr>
                        <a:t>Supervision to reflect and process on what they are hearing and dealing with in the community</a:t>
                      </a:r>
                    </a:p>
                  </a:txBody>
                  <a:tcPr marL="6350" marR="6350" marT="6350" marB="0"/>
                </a:tc>
                <a:extLst>
                  <a:ext uri="{0D108BD9-81ED-4DB2-BD59-A6C34878D82A}">
                    <a16:rowId xmlns:a16="http://schemas.microsoft.com/office/drawing/2014/main" val="530962016"/>
                  </a:ext>
                </a:extLst>
              </a:tr>
            </a:tbl>
          </a:graphicData>
        </a:graphic>
      </p:graphicFrame>
    </p:spTree>
    <p:extLst>
      <p:ext uri="{BB962C8B-B14F-4D97-AF65-F5344CB8AC3E}">
        <p14:creationId xmlns:p14="http://schemas.microsoft.com/office/powerpoint/2010/main" val="2384390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 part 2</a:t>
            </a:r>
            <a:endParaRPr lang="en-GB"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553619832"/>
              </p:ext>
            </p:extLst>
          </p:nvPr>
        </p:nvGraphicFramePr>
        <p:xfrm>
          <a:off x="838200" y="1825625"/>
          <a:ext cx="10515600" cy="3927108"/>
        </p:xfrm>
        <a:graphic>
          <a:graphicData uri="http://schemas.openxmlformats.org/drawingml/2006/table">
            <a:tbl>
              <a:tblPr firstRow="1" bandRow="1">
                <a:tableStyleId>{5C22544A-7EE6-4342-B048-85BDC9FD1C3A}</a:tableStyleId>
              </a:tblPr>
              <a:tblGrid>
                <a:gridCol w="1230427">
                  <a:extLst>
                    <a:ext uri="{9D8B030D-6E8A-4147-A177-3AD203B41FA5}">
                      <a16:colId xmlns:a16="http://schemas.microsoft.com/office/drawing/2014/main" val="3762968702"/>
                    </a:ext>
                  </a:extLst>
                </a:gridCol>
                <a:gridCol w="9285173">
                  <a:extLst>
                    <a:ext uri="{9D8B030D-6E8A-4147-A177-3AD203B41FA5}">
                      <a16:colId xmlns:a16="http://schemas.microsoft.com/office/drawing/2014/main" val="715156451"/>
                    </a:ext>
                  </a:extLst>
                </a:gridCol>
              </a:tblGrid>
              <a:tr h="409208">
                <a:tc>
                  <a:txBody>
                    <a:bodyPr/>
                    <a:lstStyle/>
                    <a:p>
                      <a:r>
                        <a:rPr lang="en-GB" sz="1200" dirty="0" smtClean="0">
                          <a:latin typeface="+mn-lt"/>
                          <a:cs typeface="Arial" panose="020B0604020202020204" pitchFamily="34" charset="0"/>
                        </a:rPr>
                        <a:t>Question</a:t>
                      </a:r>
                      <a:endParaRPr lang="en-GB" sz="1200" dirty="0">
                        <a:latin typeface="+mn-lt"/>
                        <a:cs typeface="Arial" panose="020B0604020202020204" pitchFamily="34" charset="0"/>
                      </a:endParaRPr>
                    </a:p>
                  </a:txBody>
                  <a:tcPr/>
                </a:tc>
                <a:tc>
                  <a:txBody>
                    <a:bodyPr/>
                    <a:lstStyle/>
                    <a:p>
                      <a:r>
                        <a:rPr lang="en-GB" sz="1200" dirty="0" smtClean="0">
                          <a:latin typeface="+mn-lt"/>
                          <a:cs typeface="Arial" panose="020B0604020202020204" pitchFamily="34" charset="0"/>
                        </a:rPr>
                        <a:t>Feedback</a:t>
                      </a:r>
                      <a:endParaRPr lang="en-GB" sz="1200" dirty="0">
                        <a:latin typeface="+mn-lt"/>
                        <a:cs typeface="Arial" panose="020B0604020202020204" pitchFamily="34" charset="0"/>
                      </a:endParaRPr>
                    </a:p>
                  </a:txBody>
                  <a:tcPr/>
                </a:tc>
                <a:extLst>
                  <a:ext uri="{0D108BD9-81ED-4DB2-BD59-A6C34878D82A}">
                    <a16:rowId xmlns:a16="http://schemas.microsoft.com/office/drawing/2014/main" val="2476267000"/>
                  </a:ext>
                </a:extLst>
              </a:tr>
              <a:tr h="905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mn-lt"/>
                        </a:rPr>
                        <a:t>Governance and oversight</a:t>
                      </a:r>
                    </a:p>
                    <a:p>
                      <a:endParaRPr lang="en-GB" sz="1200" b="1" baseline="0" dirty="0" smtClean="0">
                        <a:latin typeface="+mn-lt"/>
                      </a:endParaRPr>
                    </a:p>
                  </a:txBody>
                  <a:tcPr anchor="ctr"/>
                </a:tc>
                <a:tc>
                  <a:txBody>
                    <a:bodyPr/>
                    <a:lstStyle/>
                    <a:p>
                      <a:pPr marL="171450" indent="-171450">
                        <a:buFont typeface="Arial" panose="020B0604020202020204" pitchFamily="34" charset="0"/>
                        <a:buChar char="•"/>
                      </a:pPr>
                      <a:r>
                        <a:rPr lang="en-GB" sz="1000" dirty="0" smtClean="0"/>
                        <a:t>Cross-sectoral - Champions are 'owned' by LCP so in effect nobody owns! Working with ICB, Public Health and Vol Sector equally</a:t>
                      </a:r>
                    </a:p>
                    <a:p>
                      <a:pPr marL="171450" indent="-171450">
                        <a:buFont typeface="Arial" panose="020B0604020202020204" pitchFamily="34" charset="0"/>
                        <a:buChar char="•"/>
                      </a:pPr>
                      <a:r>
                        <a:rPr lang="en-GB" sz="1000" dirty="0" smtClean="0"/>
                        <a:t>ICB quarterly reporting</a:t>
                      </a:r>
                    </a:p>
                    <a:p>
                      <a:pPr marL="171450" indent="-171450">
                        <a:buFont typeface="Arial" panose="020B0604020202020204" pitchFamily="34" charset="0"/>
                        <a:buChar char="•"/>
                      </a:pPr>
                      <a:r>
                        <a:rPr lang="en-GB" sz="1000" dirty="0" smtClean="0"/>
                        <a:t>Issues with measurement of impact - what are the metrics?</a:t>
                      </a:r>
                    </a:p>
                    <a:p>
                      <a:pPr marL="171450" indent="-171450">
                        <a:buFont typeface="Arial" panose="020B0604020202020204" pitchFamily="34" charset="0"/>
                        <a:buChar char="•"/>
                      </a:pPr>
                      <a:r>
                        <a:rPr lang="en-GB" sz="1000" dirty="0" smtClean="0"/>
                        <a:t>Council Plan targets</a:t>
                      </a:r>
                    </a:p>
                    <a:p>
                      <a:pPr marL="171450" indent="-171450">
                        <a:buFont typeface="Arial" panose="020B0604020202020204" pitchFamily="34" charset="0"/>
                        <a:buChar char="•"/>
                      </a:pPr>
                      <a:r>
                        <a:rPr lang="en-GB" sz="1000" dirty="0" smtClean="0"/>
                        <a:t>local VCS umbrella organisation co-ordinating with oversight from Public Health</a:t>
                      </a:r>
                    </a:p>
                    <a:p>
                      <a:pPr marL="171450" indent="-171450">
                        <a:buFont typeface="Arial" panose="020B0604020202020204" pitchFamily="34" charset="0"/>
                        <a:buChar char="•"/>
                      </a:pPr>
                      <a:r>
                        <a:rPr lang="en-GB" sz="1000" dirty="0" smtClean="0"/>
                        <a:t>Question re. governance expectations in a context of voluntary roles - what can we expect?</a:t>
                      </a:r>
                    </a:p>
                    <a:p>
                      <a:pPr marL="171450" indent="-171450">
                        <a:buFont typeface="Arial" panose="020B0604020202020204" pitchFamily="34" charset="0"/>
                        <a:buChar char="•"/>
                      </a:pPr>
                      <a:r>
                        <a:rPr lang="en-GB" sz="1000" dirty="0" smtClean="0"/>
                        <a:t>Working out just how impact is measured - we see it happening but how do we reflect that?</a:t>
                      </a:r>
                    </a:p>
                    <a:p>
                      <a:pPr marL="171450" indent="-171450">
                        <a:buFont typeface="Arial" panose="020B0604020202020204" pitchFamily="34" charset="0"/>
                        <a:buChar char="•"/>
                      </a:pPr>
                      <a:r>
                        <a:rPr lang="en-GB" sz="1000" dirty="0" smtClean="0"/>
                        <a:t>Annual Report</a:t>
                      </a:r>
                    </a:p>
                    <a:p>
                      <a:pPr marL="171450" indent="-171450">
                        <a:buFont typeface="Arial" panose="020B0604020202020204" pitchFamily="34" charset="0"/>
                        <a:buChar char="•"/>
                      </a:pPr>
                      <a:r>
                        <a:rPr lang="en-GB" sz="1000" dirty="0" smtClean="0"/>
                        <a:t>Community Champions in Bromley are under the Local Care Partnership - One Bromley, updates for One Bromley Comms and Engagement partners (meet monthly)</a:t>
                      </a:r>
                    </a:p>
                    <a:p>
                      <a:pPr marL="0" indent="0">
                        <a:buFont typeface="Arial" panose="020B0604020202020204" pitchFamily="34" charset="0"/>
                        <a:buNone/>
                      </a:pPr>
                      <a:endParaRPr lang="en-GB" sz="1000" dirty="0" smtClean="0"/>
                    </a:p>
                  </a:txBody>
                  <a:tcPr marL="6350" marR="6350" marT="6350" marB="0"/>
                </a:tc>
                <a:extLst>
                  <a:ext uri="{0D108BD9-81ED-4DB2-BD59-A6C34878D82A}">
                    <a16:rowId xmlns:a16="http://schemas.microsoft.com/office/drawing/2014/main" val="1084190038"/>
                  </a:ext>
                </a:extLst>
              </a:tr>
              <a:tr h="666688">
                <a:tc>
                  <a:txBody>
                    <a:bodyPr/>
                    <a:lstStyle/>
                    <a:p>
                      <a:r>
                        <a:rPr lang="en-GB" sz="1200" b="1" dirty="0" smtClean="0">
                          <a:latin typeface="+mn-lt"/>
                        </a:rPr>
                        <a:t>Actions in next 6 months</a:t>
                      </a:r>
                      <a:endParaRPr lang="en-GB" sz="1200" b="1" dirty="0">
                        <a:latin typeface="+mn-lt"/>
                      </a:endParaRPr>
                    </a:p>
                  </a:txBody>
                  <a:tcPr anchor="ctr"/>
                </a:tc>
                <a:tc>
                  <a:txBody>
                    <a:bodyPr/>
                    <a:lstStyle/>
                    <a:p>
                      <a:pPr marL="171450" indent="-171450">
                        <a:buFont typeface="Arial" panose="020B0604020202020204" pitchFamily="34" charset="0"/>
                        <a:buChar char="•"/>
                      </a:pPr>
                      <a:r>
                        <a:rPr lang="en-GB" sz="1000" dirty="0" smtClean="0"/>
                        <a:t>Find ways to link up different champions in the borough</a:t>
                      </a:r>
                    </a:p>
                    <a:p>
                      <a:pPr marL="171450" indent="-171450">
                        <a:buFont typeface="Arial" panose="020B0604020202020204" pitchFamily="34" charset="0"/>
                        <a:buChar char="•"/>
                      </a:pPr>
                      <a:r>
                        <a:rPr lang="en-GB" sz="1000" dirty="0" smtClean="0"/>
                        <a:t>Reviewing pilot of paid roles with a view to recruiting more paid champions</a:t>
                      </a:r>
                    </a:p>
                    <a:p>
                      <a:pPr marL="171450" indent="-171450">
                        <a:buFont typeface="Arial" panose="020B0604020202020204" pitchFamily="34" charset="0"/>
                        <a:buChar char="•"/>
                      </a:pPr>
                      <a:r>
                        <a:rPr lang="en-GB" sz="1000" dirty="0" smtClean="0"/>
                        <a:t>Organise champions by Primary Care Networks - for communications and specific local projects/initiatives. Link them Social Prescribers and PCN Coordinators</a:t>
                      </a:r>
                    </a:p>
                    <a:p>
                      <a:pPr marL="171450" indent="-171450">
                        <a:buFont typeface="Arial" panose="020B0604020202020204" pitchFamily="34" charset="0"/>
                        <a:buChar char="•"/>
                      </a:pPr>
                      <a:r>
                        <a:rPr lang="en-GB" sz="1000" dirty="0" smtClean="0"/>
                        <a:t>Have commissioned an evaluation which will report back in the Autumn</a:t>
                      </a:r>
                    </a:p>
                    <a:p>
                      <a:pPr marL="171450" indent="-171450">
                        <a:buFont typeface="Arial" panose="020B0604020202020204" pitchFamily="34" charset="0"/>
                        <a:buChar char="•"/>
                      </a:pPr>
                      <a:r>
                        <a:rPr lang="en-GB" sz="1000" dirty="0" smtClean="0"/>
                        <a:t>Launching a young champions programme</a:t>
                      </a:r>
                    </a:p>
                    <a:p>
                      <a:pPr marL="171450" indent="-171450">
                        <a:buFont typeface="Arial" panose="020B0604020202020204" pitchFamily="34" charset="0"/>
                        <a:buChar char="•"/>
                      </a:pPr>
                      <a:r>
                        <a:rPr lang="en-GB" sz="1000" dirty="0" smtClean="0"/>
                        <a:t>Link into the faith network</a:t>
                      </a:r>
                    </a:p>
                    <a:p>
                      <a:pPr marL="171450" indent="-171450">
                        <a:buFont typeface="Arial" panose="020B0604020202020204" pitchFamily="34" charset="0"/>
                        <a:buChar char="•"/>
                      </a:pPr>
                      <a:r>
                        <a:rPr lang="en-GB" sz="1000" dirty="0" smtClean="0"/>
                        <a:t>Embed into the health services in Bexley as well as link with events and activities in Bexley to engage with local residents</a:t>
                      </a:r>
                    </a:p>
                    <a:p>
                      <a:pPr marL="171450" indent="-171450">
                        <a:buFont typeface="Arial" panose="020B0604020202020204" pitchFamily="34" charset="0"/>
                        <a:buChar char="•"/>
                      </a:pPr>
                      <a:r>
                        <a:rPr lang="en-GB" sz="1000" dirty="0" smtClean="0"/>
                        <a:t>Asking Champions what they would be interested in regarding topic-specific model of Champions</a:t>
                      </a:r>
                    </a:p>
                    <a:p>
                      <a:pPr marL="171450" indent="-171450">
                        <a:buFont typeface="Arial" panose="020B0604020202020204" pitchFamily="34" charset="0"/>
                        <a:buChar char="•"/>
                      </a:pPr>
                      <a:r>
                        <a:rPr lang="en-GB" sz="1000" dirty="0" smtClean="0"/>
                        <a:t>To map out places for champions to visit and offer it out to VCS to pull them in</a:t>
                      </a:r>
                    </a:p>
                    <a:p>
                      <a:pPr marL="171450" indent="-171450">
                        <a:buFont typeface="Arial" panose="020B0604020202020204" pitchFamily="34" charset="0"/>
                        <a:buChar char="•"/>
                      </a:pPr>
                      <a:r>
                        <a:rPr lang="en-GB" sz="1000" dirty="0" smtClean="0"/>
                        <a:t>Trying to link Community Champions up with existing programmes, mapping what opportunities are available to people</a:t>
                      </a:r>
                    </a:p>
                    <a:p>
                      <a:pPr marL="171450" indent="-171450">
                        <a:buFont typeface="Arial" panose="020B0604020202020204" pitchFamily="34" charset="0"/>
                        <a:buChar char="•"/>
                      </a:pPr>
                      <a:r>
                        <a:rPr lang="en-GB" sz="1000" dirty="0" smtClean="0"/>
                        <a:t>To use champions to promote community offers</a:t>
                      </a:r>
                    </a:p>
                    <a:p>
                      <a:pPr marL="171450" indent="-171450">
                        <a:buFont typeface="Arial" panose="020B0604020202020204" pitchFamily="34" charset="0"/>
                        <a:buChar char="•"/>
                      </a:pPr>
                      <a:r>
                        <a:rPr lang="en-GB" sz="1000" dirty="0" smtClean="0"/>
                        <a:t>Find ways to link up to PCN equity champions/SPLWs</a:t>
                      </a:r>
                    </a:p>
                    <a:p>
                      <a:pPr marL="171450" indent="-171450">
                        <a:buFont typeface="Arial" panose="020B0604020202020204" pitchFamily="34" charset="0"/>
                        <a:buChar char="•"/>
                      </a:pPr>
                      <a:r>
                        <a:rPr lang="en-GB" sz="1000" dirty="0" smtClean="0"/>
                        <a:t>Find &amp; Securing funding</a:t>
                      </a:r>
                      <a:endParaRPr lang="en-GB" sz="1000" dirty="0"/>
                    </a:p>
                  </a:txBody>
                  <a:tcPr marL="6350" marR="6350" marT="6350" marB="0"/>
                </a:tc>
                <a:extLst>
                  <a:ext uri="{0D108BD9-81ED-4DB2-BD59-A6C34878D82A}">
                    <a16:rowId xmlns:a16="http://schemas.microsoft.com/office/drawing/2014/main" val="3201538775"/>
                  </a:ext>
                </a:extLst>
              </a:tr>
            </a:tbl>
          </a:graphicData>
        </a:graphic>
      </p:graphicFrame>
    </p:spTree>
    <p:extLst>
      <p:ext uri="{BB962C8B-B14F-4D97-AF65-F5344CB8AC3E}">
        <p14:creationId xmlns:p14="http://schemas.microsoft.com/office/powerpoint/2010/main" val="1168804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SWL  </a:t>
            </a:r>
            <a:endParaRPr lang="en-GB"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966725916"/>
              </p:ext>
            </p:extLst>
          </p:nvPr>
        </p:nvGraphicFramePr>
        <p:xfrm>
          <a:off x="838200" y="1825626"/>
          <a:ext cx="10515600" cy="4901129"/>
        </p:xfrm>
        <a:graphic>
          <a:graphicData uri="http://schemas.openxmlformats.org/drawingml/2006/table">
            <a:tbl>
              <a:tblPr firstRow="1" bandRow="1">
                <a:tableStyleId>{5C22544A-7EE6-4342-B048-85BDC9FD1C3A}</a:tableStyleId>
              </a:tblPr>
              <a:tblGrid>
                <a:gridCol w="1230427">
                  <a:extLst>
                    <a:ext uri="{9D8B030D-6E8A-4147-A177-3AD203B41FA5}">
                      <a16:colId xmlns:a16="http://schemas.microsoft.com/office/drawing/2014/main" val="3762968702"/>
                    </a:ext>
                  </a:extLst>
                </a:gridCol>
                <a:gridCol w="9285173">
                  <a:extLst>
                    <a:ext uri="{9D8B030D-6E8A-4147-A177-3AD203B41FA5}">
                      <a16:colId xmlns:a16="http://schemas.microsoft.com/office/drawing/2014/main" val="715156451"/>
                    </a:ext>
                  </a:extLst>
                </a:gridCol>
              </a:tblGrid>
              <a:tr h="258000">
                <a:tc>
                  <a:txBody>
                    <a:bodyPr/>
                    <a:lstStyle/>
                    <a:p>
                      <a:r>
                        <a:rPr lang="en-GB" sz="1200" dirty="0" smtClean="0">
                          <a:latin typeface="+mn-lt"/>
                          <a:cs typeface="Arial" panose="020B0604020202020204" pitchFamily="34" charset="0"/>
                        </a:rPr>
                        <a:t>Question</a:t>
                      </a:r>
                      <a:endParaRPr lang="en-GB" sz="1200" dirty="0">
                        <a:latin typeface="+mn-lt"/>
                        <a:cs typeface="Arial" panose="020B0604020202020204" pitchFamily="34" charset="0"/>
                      </a:endParaRPr>
                    </a:p>
                  </a:txBody>
                  <a:tcPr/>
                </a:tc>
                <a:tc>
                  <a:txBody>
                    <a:bodyPr/>
                    <a:lstStyle/>
                    <a:p>
                      <a:r>
                        <a:rPr lang="en-GB" sz="1200" dirty="0" smtClean="0">
                          <a:latin typeface="+mn-lt"/>
                          <a:cs typeface="Arial" panose="020B0604020202020204" pitchFamily="34" charset="0"/>
                        </a:rPr>
                        <a:t>Feedback</a:t>
                      </a:r>
                      <a:endParaRPr lang="en-GB" sz="1200" dirty="0">
                        <a:latin typeface="+mn-lt"/>
                        <a:cs typeface="Arial" panose="020B0604020202020204" pitchFamily="34" charset="0"/>
                      </a:endParaRPr>
                    </a:p>
                  </a:txBody>
                  <a:tcPr/>
                </a:tc>
                <a:extLst>
                  <a:ext uri="{0D108BD9-81ED-4DB2-BD59-A6C34878D82A}">
                    <a16:rowId xmlns:a16="http://schemas.microsoft.com/office/drawing/2014/main" val="2476267000"/>
                  </a:ext>
                </a:extLst>
              </a:tr>
              <a:tr h="1227007">
                <a:tc>
                  <a:txBody>
                    <a:bodyPr/>
                    <a:lstStyle/>
                    <a:p>
                      <a:r>
                        <a:rPr lang="en-GB" sz="1200" b="1" dirty="0" smtClean="0">
                          <a:latin typeface="+mn-lt"/>
                        </a:rPr>
                        <a:t>Future Vision </a:t>
                      </a:r>
                      <a:endParaRPr lang="en-GB" sz="1200" b="1" dirty="0">
                        <a:latin typeface="+mn-lt"/>
                      </a:endParaRPr>
                    </a:p>
                  </a:txBody>
                  <a:tcPr anchor="ctr"/>
                </a:tc>
                <a:tc>
                  <a:txBody>
                    <a:bodyPr/>
                    <a:lstStyle/>
                    <a:p>
                      <a:pPr marL="171450" indent="-171450" algn="l" fontAlgn="t">
                        <a:buFont typeface="Arial" panose="020B0604020202020204" pitchFamily="34" charset="0"/>
                        <a:buChar char="•"/>
                      </a:pPr>
                      <a:r>
                        <a:rPr lang="en-GB" sz="850" b="0" i="0" u="none" strike="noStrike" baseline="0" dirty="0" smtClean="0">
                          <a:solidFill>
                            <a:srgbClr val="000000"/>
                          </a:solidFill>
                          <a:effectLst/>
                          <a:latin typeface="Calibri" panose="020F0502020204030204" pitchFamily="34" charset="0"/>
                        </a:rPr>
                        <a:t>The 'eye's and the airs of the community</a:t>
                      </a:r>
                    </a:p>
                    <a:p>
                      <a:pPr marL="171450" indent="-171450" algn="l" fontAlgn="t">
                        <a:buFont typeface="Arial" panose="020B0604020202020204" pitchFamily="34" charset="0"/>
                        <a:buChar char="•"/>
                      </a:pPr>
                      <a:r>
                        <a:rPr lang="en-GB" sz="850" b="0" i="0" u="none" strike="noStrike" baseline="0" dirty="0" smtClean="0">
                          <a:solidFill>
                            <a:srgbClr val="000000"/>
                          </a:solidFill>
                          <a:effectLst/>
                          <a:latin typeface="Calibri" panose="020F0502020204030204" pitchFamily="34" charset="0"/>
                        </a:rPr>
                        <a:t>Alleviate perceived complexity of NHS - put a face to the system</a:t>
                      </a:r>
                    </a:p>
                    <a:p>
                      <a:pPr marL="171450" indent="-171450" algn="l" fontAlgn="t">
                        <a:buFont typeface="Arial" panose="020B0604020202020204" pitchFamily="34" charset="0"/>
                        <a:buChar char="•"/>
                      </a:pPr>
                      <a:r>
                        <a:rPr lang="en-GB" sz="850" b="0" i="0" u="none" strike="noStrike" baseline="0" dirty="0" smtClean="0">
                          <a:solidFill>
                            <a:srgbClr val="000000"/>
                          </a:solidFill>
                          <a:effectLst/>
                          <a:latin typeface="Calibri" panose="020F0502020204030204" pitchFamily="34" charset="0"/>
                        </a:rPr>
                        <a:t>Co-production</a:t>
                      </a:r>
                    </a:p>
                    <a:p>
                      <a:pPr marL="171450" indent="-171450" algn="l" fontAlgn="t">
                        <a:buFont typeface="Arial" panose="020B0604020202020204" pitchFamily="34" charset="0"/>
                        <a:buChar char="•"/>
                      </a:pPr>
                      <a:r>
                        <a:rPr lang="en-GB" sz="850" b="0" i="0" u="none" strike="noStrike" baseline="0" dirty="0" smtClean="0">
                          <a:solidFill>
                            <a:srgbClr val="000000"/>
                          </a:solidFill>
                          <a:effectLst/>
                          <a:latin typeface="Calibri" panose="020F0502020204030204" pitchFamily="34" charset="0"/>
                        </a:rPr>
                        <a:t>Alleviating social isolation and promoting connection</a:t>
                      </a:r>
                    </a:p>
                    <a:p>
                      <a:pPr marL="171450" indent="-171450" algn="l" fontAlgn="t">
                        <a:buFont typeface="Arial" panose="020B0604020202020204" pitchFamily="34" charset="0"/>
                        <a:buChar char="•"/>
                      </a:pPr>
                      <a:r>
                        <a:rPr lang="en-GB" sz="850" b="0" i="0" u="none" strike="noStrike" baseline="0" dirty="0" smtClean="0">
                          <a:solidFill>
                            <a:srgbClr val="000000"/>
                          </a:solidFill>
                          <a:effectLst/>
                          <a:latin typeface="Calibri" panose="020F0502020204030204" pitchFamily="34" charset="0"/>
                        </a:rPr>
                        <a:t>Empowering &amp; strengthening communities to access what's available to them and act on their rights</a:t>
                      </a:r>
                    </a:p>
                    <a:p>
                      <a:pPr marL="171450" indent="-171450" algn="l" fontAlgn="t">
                        <a:buFont typeface="Arial" panose="020B0604020202020204" pitchFamily="34" charset="0"/>
                        <a:buChar char="•"/>
                      </a:pPr>
                      <a:r>
                        <a:rPr lang="en-GB" sz="850" b="0" i="0" u="none" strike="noStrike" baseline="0" dirty="0" smtClean="0">
                          <a:solidFill>
                            <a:srgbClr val="000000"/>
                          </a:solidFill>
                          <a:effectLst/>
                          <a:latin typeface="Calibri" panose="020F0502020204030204" pitchFamily="34" charset="0"/>
                        </a:rPr>
                        <a:t>Flow of health information &amp; advice into the community as an output</a:t>
                      </a:r>
                    </a:p>
                    <a:p>
                      <a:pPr marL="171450" indent="-171450" algn="l" fontAlgn="t">
                        <a:buFont typeface="Arial" panose="020B0604020202020204" pitchFamily="34" charset="0"/>
                        <a:buChar char="•"/>
                      </a:pPr>
                      <a:r>
                        <a:rPr lang="en-GB" sz="850" b="0" i="0" u="none" strike="noStrike" baseline="0" dirty="0" smtClean="0">
                          <a:solidFill>
                            <a:srgbClr val="000000"/>
                          </a:solidFill>
                          <a:effectLst/>
                          <a:latin typeface="Calibri" panose="020F0502020204030204" pitchFamily="34" charset="0"/>
                        </a:rPr>
                        <a:t>Encouraging engagement with the system via people</a:t>
                      </a:r>
                    </a:p>
                    <a:p>
                      <a:pPr marL="171450" indent="-171450" algn="l" fontAlgn="t">
                        <a:buFont typeface="Arial" panose="020B0604020202020204" pitchFamily="34" charset="0"/>
                        <a:buChar char="•"/>
                      </a:pPr>
                      <a:r>
                        <a:rPr lang="en-GB" sz="850" b="0" i="0" u="none" strike="noStrike" baseline="0" dirty="0" smtClean="0">
                          <a:solidFill>
                            <a:srgbClr val="000000"/>
                          </a:solidFill>
                          <a:effectLst/>
                          <a:latin typeface="Calibri" panose="020F0502020204030204" pitchFamily="34" charset="0"/>
                        </a:rPr>
                        <a:t>Start &amp; prioritise interventions that are most relevant to community members</a:t>
                      </a:r>
                    </a:p>
                    <a:p>
                      <a:pPr marL="171450" indent="-171450" algn="l" fontAlgn="t">
                        <a:buFont typeface="Arial" panose="020B0604020202020204" pitchFamily="34" charset="0"/>
                        <a:buChar char="•"/>
                      </a:pPr>
                      <a:r>
                        <a:rPr lang="en-GB" sz="850" b="0" i="0" u="none" strike="noStrike" baseline="0" dirty="0" smtClean="0">
                          <a:solidFill>
                            <a:srgbClr val="000000"/>
                          </a:solidFill>
                          <a:effectLst/>
                          <a:latin typeface="Calibri" panose="020F0502020204030204" pitchFamily="34" charset="0"/>
                        </a:rPr>
                        <a:t>Rebuild trust &amp; confidence residents have in the NHS and wider health system</a:t>
                      </a:r>
                    </a:p>
                    <a:p>
                      <a:pPr marL="171450" indent="-171450" algn="l" fontAlgn="t">
                        <a:buFont typeface="Arial" panose="020B0604020202020204" pitchFamily="34" charset="0"/>
                        <a:buChar char="•"/>
                      </a:pPr>
                      <a:r>
                        <a:rPr lang="en-GB" sz="850" b="0" i="0" u="none" strike="noStrike" baseline="0" dirty="0" smtClean="0">
                          <a:solidFill>
                            <a:srgbClr val="000000"/>
                          </a:solidFill>
                          <a:effectLst/>
                          <a:latin typeface="Calibri" panose="020F0502020204030204" pitchFamily="34" charset="0"/>
                        </a:rPr>
                        <a:t>Understand and deliver the "what I need's</a:t>
                      </a:r>
                    </a:p>
                  </a:txBody>
                  <a:tcPr marL="6350" marR="6350" marT="6350" marB="0"/>
                </a:tc>
                <a:extLst>
                  <a:ext uri="{0D108BD9-81ED-4DB2-BD59-A6C34878D82A}">
                    <a16:rowId xmlns:a16="http://schemas.microsoft.com/office/drawing/2014/main" val="1070837860"/>
                  </a:ext>
                </a:extLst>
              </a:tr>
              <a:tr h="858806">
                <a:tc>
                  <a:txBody>
                    <a:bodyPr/>
                    <a:lstStyle/>
                    <a:p>
                      <a:r>
                        <a:rPr lang="en-GB" sz="1200" b="1" dirty="0" smtClean="0">
                          <a:latin typeface="+mn-lt"/>
                        </a:rPr>
                        <a:t>Training and</a:t>
                      </a:r>
                      <a:r>
                        <a:rPr lang="en-GB" sz="1200" b="1" baseline="0" dirty="0" smtClean="0">
                          <a:latin typeface="+mn-lt"/>
                        </a:rPr>
                        <a:t> Support</a:t>
                      </a:r>
                    </a:p>
                  </a:txBody>
                  <a:tcPr anchor="ctr"/>
                </a:tc>
                <a:tc>
                  <a:txBody>
                    <a:bodyPr/>
                    <a:lstStyle/>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Training as an incentive - especially for volunteers</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Incentives that the champions want: vouchers, accredited training (such as health coaching qualifications, Level 2 Royal Society of PH), gym memberships</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Champion individuals and champion organisations</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Encourage commitment, loyalty, and hard work</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Volunteer-led passions vs more prescriptive system-directed projects</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volunteers who are volunteering and voluntary sector organisations -- shared language, shared priorities</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Show</a:t>
                      </a:r>
                      <a:r>
                        <a:rPr lang="en-GB" sz="850" b="0" i="0" u="none" strike="noStrike" baseline="0" dirty="0" smtClean="0">
                          <a:solidFill>
                            <a:srgbClr val="000000"/>
                          </a:solidFill>
                          <a:effectLst/>
                          <a:latin typeface="Calibri" panose="020F0502020204030204" pitchFamily="34" charset="0"/>
                        </a:rPr>
                        <a:t> appreciation</a:t>
                      </a:r>
                      <a:endParaRPr lang="en-GB" sz="850" b="0" i="0" u="none" strike="noStrike" dirty="0" smtClean="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530962016"/>
                  </a:ext>
                </a:extLst>
              </a:tr>
              <a:tr h="9806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mn-lt"/>
                        </a:rPr>
                        <a:t>Governance and oversight</a:t>
                      </a:r>
                    </a:p>
                    <a:p>
                      <a:endParaRPr lang="en-GB" sz="1200" b="1" baseline="0" dirty="0" smtClean="0">
                        <a:latin typeface="+mn-lt"/>
                      </a:endParaRPr>
                    </a:p>
                  </a:txBody>
                  <a:tcPr anchor="ctr"/>
                </a:tc>
                <a:tc>
                  <a:txBody>
                    <a:bodyPr/>
                    <a:lstStyle/>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If health information and advice is provided, need for accurate, accredited, agreed info that champions are providing</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Answering 'where does it sit'/ 'where is the team' can help bring sense of belonging</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Does it sit in statutory or does it sit in a community</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Public Health Team (community arm), voluntary sector (esp. if umbrella organisation)</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Understanding what works and where people already go and are willing to go</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Statutory orgs as support; not leading or running, but then statutory orgs play a role in governance</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When providing funding, can build governance into MOU, service spec, M&amp;E, etc.; which are not present for champions</a:t>
                      </a:r>
                    </a:p>
                  </a:txBody>
                  <a:tcPr marL="6350" marR="6350" marT="6350" marB="0"/>
                </a:tc>
                <a:extLst>
                  <a:ext uri="{0D108BD9-81ED-4DB2-BD59-A6C34878D82A}">
                    <a16:rowId xmlns:a16="http://schemas.microsoft.com/office/drawing/2014/main" val="1663721670"/>
                  </a:ext>
                </a:extLst>
              </a:tr>
              <a:tr h="1346139">
                <a:tc>
                  <a:txBody>
                    <a:bodyPr/>
                    <a:lstStyle/>
                    <a:p>
                      <a:r>
                        <a:rPr lang="en-GB" sz="1200" b="1" dirty="0" smtClean="0">
                          <a:latin typeface="+mn-lt"/>
                        </a:rPr>
                        <a:t>Actions in next 6 months</a:t>
                      </a:r>
                      <a:endParaRPr lang="en-GB" sz="1200" b="1" dirty="0">
                        <a:latin typeface="+mn-lt"/>
                      </a:endParaRPr>
                    </a:p>
                  </a:txBody>
                  <a:tcPr anchor="ctr"/>
                </a:tc>
                <a:tc>
                  <a:txBody>
                    <a:bodyPr/>
                    <a:lstStyle/>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Demonstrate our value and where we add value - encourages champions to feed back and want to add value themselves</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Build Trust</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It takes</a:t>
                      </a:r>
                      <a:r>
                        <a:rPr lang="en-GB" sz="850" b="0" i="0" u="none" strike="noStrike" baseline="0" dirty="0" smtClean="0">
                          <a:solidFill>
                            <a:srgbClr val="000000"/>
                          </a:solidFill>
                          <a:effectLst/>
                          <a:latin typeface="Calibri" panose="020F0502020204030204" pitchFamily="34" charset="0"/>
                        </a:rPr>
                        <a:t> as long as it takes</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We can't achieve what we want to achieve in the community on our own -- we need community and champions</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Brazil's Family Health Strategy &amp; Battersea PCN pilot project</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Beyond 6 months - future funding: 2/3/5 years plan</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What is embedding mechanism?</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Seeing yourself as part of the health system -- you are important to the wider picture</a:t>
                      </a:r>
                    </a:p>
                    <a:p>
                      <a:pPr marL="171450" indent="-171450" algn="l" fontAlgn="t">
                        <a:buFont typeface="Arial" panose="020B0604020202020204" pitchFamily="34" charset="0"/>
                        <a:buChar char="•"/>
                      </a:pPr>
                      <a:r>
                        <a:rPr lang="en-GB" sz="850" b="0" i="0" u="none" strike="noStrike" dirty="0" smtClean="0">
                          <a:solidFill>
                            <a:srgbClr val="000000"/>
                          </a:solidFill>
                          <a:effectLst/>
                          <a:latin typeface="Calibri" panose="020F0502020204030204" pitchFamily="34" charset="0"/>
                        </a:rPr>
                        <a:t>Platform to share and speak such as Kings</a:t>
                      </a:r>
                      <a:r>
                        <a:rPr lang="en-GB" sz="850" b="0" i="0" u="none" strike="noStrike" baseline="0" dirty="0" smtClean="0">
                          <a:solidFill>
                            <a:srgbClr val="000000"/>
                          </a:solidFill>
                          <a:effectLst/>
                          <a:latin typeface="Calibri" panose="020F0502020204030204" pitchFamily="34" charset="0"/>
                        </a:rPr>
                        <a:t> Fund</a:t>
                      </a:r>
                    </a:p>
                    <a:p>
                      <a:pPr marL="171450" indent="-171450" algn="l" fontAlgn="t">
                        <a:buFont typeface="Arial" panose="020B0604020202020204" pitchFamily="34" charset="0"/>
                        <a:buChar char="•"/>
                      </a:pPr>
                      <a:r>
                        <a:rPr lang="en-GB" sz="850" b="0" i="0" u="none" strike="noStrike" baseline="0" dirty="0" smtClean="0">
                          <a:solidFill>
                            <a:srgbClr val="000000"/>
                          </a:solidFill>
                          <a:effectLst/>
                          <a:latin typeface="Calibri" panose="020F0502020204030204" pitchFamily="34" charset="0"/>
                        </a:rPr>
                        <a:t>Annual Summer awards</a:t>
                      </a:r>
                    </a:p>
                    <a:p>
                      <a:pPr marL="171450" indent="-171450" algn="l" fontAlgn="t">
                        <a:buFont typeface="Arial" panose="020B0604020202020204" pitchFamily="34" charset="0"/>
                        <a:buChar char="•"/>
                      </a:pPr>
                      <a:r>
                        <a:rPr lang="en-GB" sz="850" b="0" i="0" u="none" strike="noStrike" baseline="0" dirty="0" smtClean="0">
                          <a:solidFill>
                            <a:srgbClr val="000000"/>
                          </a:solidFill>
                          <a:effectLst/>
                          <a:latin typeface="Calibri" panose="020F0502020204030204" pitchFamily="34" charset="0"/>
                        </a:rPr>
                        <a:t>Take champions to national events to celebrate work</a:t>
                      </a:r>
                      <a:endParaRPr lang="en-GB" sz="850" b="0" i="0" u="none" strike="noStrike" dirty="0" smtClean="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907036488"/>
                  </a:ext>
                </a:extLst>
              </a:tr>
            </a:tbl>
          </a:graphicData>
        </a:graphic>
      </p:graphicFrame>
      <p:pic>
        <p:nvPicPr>
          <p:cNvPr id="3" name="Picture 2"/>
          <p:cNvPicPr>
            <a:picLocks noChangeAspect="1"/>
          </p:cNvPicPr>
          <p:nvPr/>
        </p:nvPicPr>
        <p:blipFill>
          <a:blip r:embed="rId2"/>
          <a:stretch>
            <a:fillRect/>
          </a:stretch>
        </p:blipFill>
        <p:spPr>
          <a:xfrm>
            <a:off x="7707879" y="2199438"/>
            <a:ext cx="1455372" cy="578642"/>
          </a:xfrm>
          <a:prstGeom prst="rect">
            <a:avLst/>
          </a:prstGeom>
        </p:spPr>
      </p:pic>
      <p:cxnSp>
        <p:nvCxnSpPr>
          <p:cNvPr id="6" name="Straight Arrow Connector 5"/>
          <p:cNvCxnSpPr/>
          <p:nvPr/>
        </p:nvCxnSpPr>
        <p:spPr>
          <a:xfrm>
            <a:off x="4118776" y="2130950"/>
            <a:ext cx="3445979" cy="357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0230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ICS Workshop</a:t>
            </a:r>
            <a:endParaRPr lang="en-GB" dirty="0"/>
          </a:p>
        </p:txBody>
      </p:sp>
      <p:sp>
        <p:nvSpPr>
          <p:cNvPr id="3" name="Content Placeholder 2"/>
          <p:cNvSpPr>
            <a:spLocks noGrp="1"/>
          </p:cNvSpPr>
          <p:nvPr>
            <p:ph sz="half" idx="1"/>
          </p:nvPr>
        </p:nvSpPr>
        <p:spPr>
          <a:xfrm>
            <a:off x="838200" y="1825625"/>
            <a:ext cx="10794558" cy="4265074"/>
          </a:xfrm>
        </p:spPr>
        <p:txBody>
          <a:bodyPr/>
          <a:lstStyle/>
          <a:p>
            <a:pPr marL="0" indent="0">
              <a:buNone/>
            </a:pPr>
            <a:r>
              <a:rPr lang="en-GB" sz="3000" dirty="0" smtClean="0">
                <a:cs typeface="Arial" panose="020B0604020202020204" pitchFamily="34" charset="0"/>
              </a:rPr>
              <a:t>There were 5 break out rooms – one for each ICS. Event attendees pre-assigned themselves to the relevant room and had 1h 10min for discussion about:</a:t>
            </a:r>
          </a:p>
          <a:p>
            <a:pPr marL="971550" lvl="1" indent="-514350">
              <a:buFont typeface="+mj-lt"/>
              <a:buAutoNum type="alphaLcParenR"/>
            </a:pPr>
            <a:r>
              <a:rPr lang="en-GB" sz="2600" dirty="0">
                <a:cs typeface="Arial" panose="020B0604020202020204" pitchFamily="34" charset="0"/>
              </a:rPr>
              <a:t>What role do champions play in our local system now – and what is our vision for the future </a:t>
            </a:r>
          </a:p>
          <a:p>
            <a:pPr marL="971550" lvl="1" indent="-514350">
              <a:buFont typeface="+mj-lt"/>
              <a:buAutoNum type="alphaLcParenR"/>
            </a:pPr>
            <a:r>
              <a:rPr lang="en-GB" sz="2600" dirty="0">
                <a:cs typeface="Arial" panose="020B0604020202020204" pitchFamily="34" charset="0"/>
              </a:rPr>
              <a:t>What does this mean about support: training and incentives and resources </a:t>
            </a:r>
          </a:p>
          <a:p>
            <a:pPr marL="971550" lvl="1" indent="-514350">
              <a:buFont typeface="+mj-lt"/>
              <a:buAutoNum type="alphaLcParenR"/>
            </a:pPr>
            <a:r>
              <a:rPr lang="en-GB" sz="2600" dirty="0">
                <a:cs typeface="Arial" panose="020B0604020202020204" pitchFamily="34" charset="0"/>
              </a:rPr>
              <a:t>Where do they / should the governance sit </a:t>
            </a:r>
          </a:p>
          <a:p>
            <a:pPr marL="971550" lvl="1" indent="-514350">
              <a:buFont typeface="+mj-lt"/>
              <a:buAutoNum type="alphaLcParenR"/>
            </a:pPr>
            <a:r>
              <a:rPr lang="en-GB" sz="2600" dirty="0">
                <a:cs typeface="Arial" panose="020B0604020202020204" pitchFamily="34" charset="0"/>
              </a:rPr>
              <a:t>What actions will we take over the next 6 months </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176760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Crossed Themes</a:t>
            </a:r>
            <a:endParaRPr lang="en-GB" dirty="0"/>
          </a:p>
        </p:txBody>
      </p:sp>
      <p:sp>
        <p:nvSpPr>
          <p:cNvPr id="3" name="Content Placeholder 2"/>
          <p:cNvSpPr>
            <a:spLocks noGrp="1"/>
          </p:cNvSpPr>
          <p:nvPr>
            <p:ph sz="half" idx="1"/>
          </p:nvPr>
        </p:nvSpPr>
        <p:spPr/>
        <p:txBody>
          <a:bodyPr/>
          <a:lstStyle/>
          <a:p>
            <a:pPr marL="0" indent="0">
              <a:buNone/>
            </a:pPr>
            <a:r>
              <a:rPr lang="en-GB" dirty="0" smtClean="0"/>
              <a:t>Future vision</a:t>
            </a:r>
          </a:p>
          <a:p>
            <a:r>
              <a:rPr lang="en-GB" sz="1600" dirty="0" smtClean="0"/>
              <a:t>Multi-levelled model of champions with different level of engagement, e.g. unpaid – signposting role based on champion interest, particular topic champions, e.g., cost of living, full paid roles</a:t>
            </a:r>
          </a:p>
          <a:p>
            <a:r>
              <a:rPr lang="en-GB" sz="1600" dirty="0" smtClean="0"/>
              <a:t>Connect cross council, e.g. invite in a community events, and within other LA</a:t>
            </a:r>
          </a:p>
          <a:p>
            <a:r>
              <a:rPr lang="en-GB" sz="1600" dirty="0" smtClean="0"/>
              <a:t>Understand what matters to community, priorities their needs, and  how it links with ICS priorities</a:t>
            </a:r>
          </a:p>
          <a:p>
            <a:r>
              <a:rPr lang="en-GB" sz="1600" dirty="0" smtClean="0"/>
              <a:t>Clear way to see feedback from communities, feed into the system and show Champions that their voice was heard</a:t>
            </a:r>
          </a:p>
          <a:p>
            <a:r>
              <a:rPr lang="en-GB" sz="1600" dirty="0" smtClean="0"/>
              <a:t>Be valued for system and champions understand why they are doing this</a:t>
            </a:r>
          </a:p>
          <a:p>
            <a:pPr marL="0" indent="0">
              <a:buNone/>
            </a:pPr>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a:p>
          <a:p>
            <a:pPr marL="0" indent="0">
              <a:buNone/>
            </a:pPr>
            <a:endParaRPr lang="en-GB" dirty="0" smtClean="0"/>
          </a:p>
          <a:p>
            <a:endParaRPr lang="en-GB" dirty="0" smtClean="0"/>
          </a:p>
        </p:txBody>
      </p:sp>
      <p:sp>
        <p:nvSpPr>
          <p:cNvPr id="4" name="Content Placeholder 3"/>
          <p:cNvSpPr>
            <a:spLocks noGrp="1"/>
          </p:cNvSpPr>
          <p:nvPr>
            <p:ph sz="half" idx="2"/>
          </p:nvPr>
        </p:nvSpPr>
        <p:spPr/>
        <p:txBody>
          <a:bodyPr/>
          <a:lstStyle/>
          <a:p>
            <a:pPr marL="0" indent="0">
              <a:buNone/>
            </a:pPr>
            <a:r>
              <a:rPr lang="en-GB" dirty="0" smtClean="0"/>
              <a:t>Training and support</a:t>
            </a:r>
          </a:p>
          <a:p>
            <a:r>
              <a:rPr lang="en-GB" sz="1600" dirty="0" smtClean="0"/>
              <a:t>Implement reward system to show appreciation– volunteers doesn’t mean it’s less valuable</a:t>
            </a:r>
          </a:p>
          <a:p>
            <a:r>
              <a:rPr lang="en-GB" sz="1600" dirty="0" smtClean="0"/>
              <a:t>Career development opportunities</a:t>
            </a:r>
          </a:p>
          <a:p>
            <a:r>
              <a:rPr lang="en-GB" sz="1600" dirty="0" smtClean="0"/>
              <a:t>Basic welcome pack/ website: what champions are, what they do, remit, best way to engage with champions, lessons learned, etc.</a:t>
            </a:r>
            <a:endParaRPr lang="en-GB" sz="1600" dirty="0"/>
          </a:p>
          <a:p>
            <a:r>
              <a:rPr lang="en-GB" sz="1600" dirty="0" smtClean="0"/>
              <a:t>Training suggestions: MECC, motivational interview training, first aid, behavioural change, skills development, safeguarding, specific topic, e.g. cancer, diabetes – information delivered by specialist</a:t>
            </a:r>
          </a:p>
          <a:p>
            <a:r>
              <a:rPr lang="en-GB" sz="1600" dirty="0" smtClean="0"/>
              <a:t>Individual approached depending on model and involvement, make sure that skills are not a barrier</a:t>
            </a:r>
          </a:p>
          <a:p>
            <a:pPr marL="514350" indent="-514350">
              <a:buAutoNum type="arabicParenR"/>
            </a:pPr>
            <a:endParaRPr lang="en-GB" sz="1600" dirty="0" smtClean="0"/>
          </a:p>
        </p:txBody>
      </p:sp>
    </p:spTree>
    <p:extLst>
      <p:ext uri="{BB962C8B-B14F-4D97-AF65-F5344CB8AC3E}">
        <p14:creationId xmlns:p14="http://schemas.microsoft.com/office/powerpoint/2010/main" val="4017549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Crossed Themes</a:t>
            </a:r>
            <a:endParaRPr lang="en-GB" dirty="0"/>
          </a:p>
        </p:txBody>
      </p:sp>
      <p:sp>
        <p:nvSpPr>
          <p:cNvPr id="3" name="Content Placeholder 2"/>
          <p:cNvSpPr>
            <a:spLocks noGrp="1"/>
          </p:cNvSpPr>
          <p:nvPr>
            <p:ph sz="half" idx="1"/>
          </p:nvPr>
        </p:nvSpPr>
        <p:spPr/>
        <p:txBody>
          <a:bodyPr/>
          <a:lstStyle/>
          <a:p>
            <a:pPr marL="0" indent="0">
              <a:buNone/>
            </a:pPr>
            <a:r>
              <a:rPr lang="en-GB" dirty="0" smtClean="0"/>
              <a:t>Governance and oversight</a:t>
            </a:r>
          </a:p>
          <a:p>
            <a:r>
              <a:rPr lang="en-GB" sz="1450" dirty="0" smtClean="0"/>
              <a:t>VCS – umbrella, PH – supporting hand. Work in partnership</a:t>
            </a:r>
          </a:p>
          <a:p>
            <a:r>
              <a:rPr lang="en-GB" sz="1450" dirty="0" smtClean="0"/>
              <a:t>Key part of the place based system</a:t>
            </a:r>
          </a:p>
          <a:p>
            <a:r>
              <a:rPr lang="en-GB" sz="1450" dirty="0" smtClean="0"/>
              <a:t>3 tier governance: Local level (cross borough), regional and London level. Potentially oversight by ICBs, ICSs</a:t>
            </a:r>
          </a:p>
          <a:p>
            <a:r>
              <a:rPr lang="en-GB" sz="1450" dirty="0" smtClean="0"/>
              <a:t>Quarterly, annual reports, conferences bringing people across the system together to share good practise</a:t>
            </a:r>
          </a:p>
          <a:p>
            <a:r>
              <a:rPr lang="en-GB" sz="1450" dirty="0" smtClean="0"/>
              <a:t>Resources, training, tools, basic understanding about the network/ programme sits with London</a:t>
            </a:r>
          </a:p>
          <a:p>
            <a:endParaRPr lang="en-GB" sz="1600" dirty="0" smtClean="0"/>
          </a:p>
          <a:p>
            <a:pPr marL="0" indent="0">
              <a:buNone/>
            </a:pPr>
            <a:endParaRPr lang="en-GB" sz="1600" dirty="0" smtClean="0"/>
          </a:p>
          <a:p>
            <a:endParaRPr lang="en-GB" sz="1600" dirty="0"/>
          </a:p>
          <a:p>
            <a:pPr marL="0" indent="0">
              <a:buNone/>
            </a:pPr>
            <a:endParaRPr lang="en-GB" sz="1600" dirty="0" smtClean="0"/>
          </a:p>
          <a:p>
            <a:endParaRPr lang="en-GB" sz="1600" dirty="0" smtClean="0"/>
          </a:p>
          <a:p>
            <a:endParaRPr lang="en-GB" sz="1600" dirty="0"/>
          </a:p>
          <a:p>
            <a:endParaRPr lang="en-GB" sz="1600" dirty="0" smtClean="0"/>
          </a:p>
          <a:p>
            <a:endParaRPr lang="en-GB" sz="1600" dirty="0" smtClean="0"/>
          </a:p>
          <a:p>
            <a:endParaRPr lang="en-GB" sz="1600" dirty="0" smtClean="0"/>
          </a:p>
          <a:p>
            <a:endParaRPr lang="en-GB" sz="1600" dirty="0" smtClean="0"/>
          </a:p>
          <a:p>
            <a:endParaRPr lang="en-GB" sz="1600" dirty="0"/>
          </a:p>
          <a:p>
            <a:pPr marL="0" indent="0">
              <a:buNone/>
            </a:pPr>
            <a:endParaRPr lang="en-GB" dirty="0" smtClean="0"/>
          </a:p>
          <a:p>
            <a:endParaRPr lang="en-GB" dirty="0" smtClean="0"/>
          </a:p>
        </p:txBody>
      </p:sp>
      <p:sp>
        <p:nvSpPr>
          <p:cNvPr id="4" name="Content Placeholder 3"/>
          <p:cNvSpPr>
            <a:spLocks noGrp="1"/>
          </p:cNvSpPr>
          <p:nvPr>
            <p:ph sz="half" idx="2"/>
          </p:nvPr>
        </p:nvSpPr>
        <p:spPr/>
        <p:txBody>
          <a:bodyPr/>
          <a:lstStyle/>
          <a:p>
            <a:pPr marL="0" indent="0">
              <a:buNone/>
            </a:pPr>
            <a:r>
              <a:rPr lang="en-GB" dirty="0" smtClean="0"/>
              <a:t>Action in next 6 months</a:t>
            </a:r>
          </a:p>
          <a:p>
            <a:r>
              <a:rPr lang="en-GB" sz="1450" dirty="0" smtClean="0"/>
              <a:t>Identify who champions are, their role, common framework, how they are different from other supporting roles, avoid duplication</a:t>
            </a:r>
          </a:p>
          <a:p>
            <a:r>
              <a:rPr lang="en-GB" sz="1450" dirty="0" smtClean="0"/>
              <a:t>Secure sustained funding beyond 6 months, e.g., 2/3/5 years – being clear about funding as much in advance as possible helps to plan and deliver</a:t>
            </a:r>
          </a:p>
          <a:p>
            <a:r>
              <a:rPr lang="en-GB" sz="1450" dirty="0" smtClean="0"/>
              <a:t>Increase champions visibility – see them as a part of the health system, link with existing programmes, mapping what opportunities are available</a:t>
            </a:r>
          </a:p>
          <a:p>
            <a:r>
              <a:rPr lang="en-GB" sz="1450" dirty="0" smtClean="0"/>
              <a:t>Develop a long term view of programmes- how they work together, what impact they have, tools to measure impact</a:t>
            </a:r>
          </a:p>
          <a:p>
            <a:r>
              <a:rPr lang="en-GB" sz="1450" dirty="0" smtClean="0"/>
              <a:t>Celebrate champions achievements and show their value to the wider system – invite to national events, organise award events</a:t>
            </a:r>
          </a:p>
          <a:p>
            <a:r>
              <a:rPr lang="en-GB" sz="1450" dirty="0" smtClean="0"/>
              <a:t>Develop ways to share resources, contacts, good practises at London level</a:t>
            </a:r>
          </a:p>
          <a:p>
            <a:r>
              <a:rPr lang="en-GB" sz="1450" dirty="0" smtClean="0"/>
              <a:t>Build trust – it takes as long as it takes</a:t>
            </a:r>
          </a:p>
          <a:p>
            <a:endParaRPr lang="en-GB" sz="1500" dirty="0" smtClean="0"/>
          </a:p>
          <a:p>
            <a:pPr marL="0" indent="0">
              <a:buNone/>
            </a:pPr>
            <a:endParaRPr lang="en-GB" sz="1500" dirty="0"/>
          </a:p>
          <a:p>
            <a:endParaRPr lang="en-GB" sz="1500" dirty="0" smtClean="0"/>
          </a:p>
          <a:p>
            <a:pPr marL="0" indent="0">
              <a:buNone/>
            </a:pPr>
            <a:endParaRPr lang="en-GB" sz="1500" dirty="0" smtClean="0"/>
          </a:p>
          <a:p>
            <a:endParaRPr lang="en-GB" sz="1500" dirty="0" smtClean="0"/>
          </a:p>
          <a:p>
            <a:pPr marL="0" indent="0">
              <a:buNone/>
            </a:pPr>
            <a:endParaRPr lang="en-GB" sz="1500" dirty="0" smtClean="0"/>
          </a:p>
          <a:p>
            <a:endParaRPr lang="en-GB" dirty="0"/>
          </a:p>
          <a:p>
            <a:endParaRPr lang="en-GB" dirty="0" smtClean="0"/>
          </a:p>
          <a:p>
            <a:endParaRPr lang="en-GB" sz="1600" dirty="0" smtClean="0"/>
          </a:p>
        </p:txBody>
      </p:sp>
    </p:spTree>
    <p:extLst>
      <p:ext uri="{BB962C8B-B14F-4D97-AF65-F5344CB8AC3E}">
        <p14:creationId xmlns:p14="http://schemas.microsoft.com/office/powerpoint/2010/main" val="1365321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7173"/>
            <a:ext cx="10515600" cy="1325563"/>
          </a:xfrm>
        </p:spPr>
        <p:txBody>
          <a:bodyPr/>
          <a:lstStyle/>
          <a:p>
            <a:r>
              <a:rPr lang="en-GB" dirty="0" smtClean="0"/>
              <a:t>K. Fenton summary and guidance</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sz="2000" b="1" dirty="0" smtClean="0"/>
              <a:t>Reflection from breakout room</a:t>
            </a:r>
            <a:endParaRPr lang="en-GB" sz="2000" dirty="0" smtClean="0"/>
          </a:p>
          <a:p>
            <a:pPr lvl="1">
              <a:spcBef>
                <a:spcPts val="1200"/>
              </a:spcBef>
            </a:pPr>
            <a:r>
              <a:rPr lang="en-GB" sz="1500" dirty="0" smtClean="0"/>
              <a:t>There </a:t>
            </a:r>
            <a:r>
              <a:rPr lang="en-GB" sz="1500" dirty="0"/>
              <a:t>is ask for clarification and confidence about what community champions/ community champion programmes do </a:t>
            </a:r>
          </a:p>
          <a:p>
            <a:pPr lvl="1">
              <a:spcBef>
                <a:spcPts val="1200"/>
              </a:spcBef>
            </a:pPr>
            <a:r>
              <a:rPr lang="en-GB" sz="1500" dirty="0" smtClean="0"/>
              <a:t>Need </a:t>
            </a:r>
            <a:r>
              <a:rPr lang="en-GB" sz="1500" dirty="0"/>
              <a:t>to harmonise the terminology for both, who community champions are and what they do</a:t>
            </a:r>
          </a:p>
          <a:p>
            <a:pPr lvl="1">
              <a:spcBef>
                <a:spcPts val="1200"/>
              </a:spcBef>
            </a:pPr>
            <a:r>
              <a:rPr lang="en-GB" sz="1500" dirty="0" smtClean="0"/>
              <a:t>Understand </a:t>
            </a:r>
            <a:r>
              <a:rPr lang="en-GB" sz="1500" dirty="0"/>
              <a:t>how community champions/ community champion programmes fit into existing infrastructure, how they work align with other community centred health workers, e.g., social prescribers</a:t>
            </a:r>
          </a:p>
          <a:p>
            <a:pPr lvl="1">
              <a:spcBef>
                <a:spcPts val="1200"/>
              </a:spcBef>
            </a:pPr>
            <a:r>
              <a:rPr lang="en-GB" sz="1500" dirty="0" smtClean="0"/>
              <a:t>Clarify </a:t>
            </a:r>
            <a:r>
              <a:rPr lang="en-GB" sz="1500" dirty="0"/>
              <a:t>what Community Champions/ Champion programmes offer and how that offer is both, universal respectable where you are in London, and how the offer is tailored and unique depending on where champions are actually working in the communities and the communities they’re working with</a:t>
            </a:r>
          </a:p>
          <a:p>
            <a:pPr lvl="1">
              <a:spcBef>
                <a:spcPts val="1200"/>
              </a:spcBef>
            </a:pPr>
            <a:r>
              <a:rPr lang="en-GB" sz="1500" dirty="0"/>
              <a:t>Importance of the system to acknowledge of that Community Champions are important partner of infrastructure to improve health and to tackle inequalities, how champion programmes work with the system, either it’s local authorities, place based programmes, ICSs, ICBs, the regional tier, how everyone know about the work champions do and celebrate </a:t>
            </a:r>
            <a:r>
              <a:rPr lang="en-GB" sz="1500" dirty="0" smtClean="0"/>
              <a:t>success</a:t>
            </a:r>
          </a:p>
          <a:p>
            <a:pPr lvl="1">
              <a:spcBef>
                <a:spcPts val="1200"/>
              </a:spcBef>
            </a:pPr>
            <a:r>
              <a:rPr lang="en-GB" sz="1500" i="1" u="sng" dirty="0">
                <a:solidFill>
                  <a:schemeClr val="accent5">
                    <a:lumMod val="50000"/>
                  </a:schemeClr>
                </a:solidFill>
              </a:rPr>
              <a:t>‘I heard and </a:t>
            </a:r>
            <a:r>
              <a:rPr lang="en-GB" sz="1500" i="1" u="sng" dirty="0" smtClean="0">
                <a:solidFill>
                  <a:schemeClr val="accent5">
                    <a:lumMod val="50000"/>
                  </a:schemeClr>
                </a:solidFill>
              </a:rPr>
              <a:t>that </a:t>
            </a:r>
            <a:r>
              <a:rPr lang="en-GB" sz="1500" i="1" u="sng" dirty="0">
                <a:solidFill>
                  <a:schemeClr val="accent5">
                    <a:lumMod val="50000"/>
                  </a:schemeClr>
                </a:solidFill>
              </a:rPr>
              <a:t>has registered with me and I’ll take that learning back to my colleagues working in NHS, my meetings with chief execs in ICSs as well as colleagues working across the directors of public health and NHS</a:t>
            </a:r>
            <a:r>
              <a:rPr lang="en-GB" sz="1500" i="1" u="sng" dirty="0" smtClean="0">
                <a:solidFill>
                  <a:schemeClr val="accent5">
                    <a:lumMod val="50000"/>
                  </a:schemeClr>
                </a:solidFill>
              </a:rPr>
              <a:t>’</a:t>
            </a:r>
            <a:endParaRPr lang="en-GB" sz="1500" u="sng" dirty="0" smtClean="0"/>
          </a:p>
          <a:p>
            <a:pPr marL="0" indent="0">
              <a:buNone/>
            </a:pPr>
            <a:endParaRPr lang="en-GB" sz="1450" dirty="0" smtClean="0"/>
          </a:p>
          <a:p>
            <a:pPr marL="457200" lvl="1" indent="0">
              <a:buNone/>
            </a:pPr>
            <a:endParaRPr lang="en-GB" sz="1200" dirty="0" smtClean="0"/>
          </a:p>
          <a:p>
            <a:pPr marL="0" indent="0">
              <a:buNone/>
            </a:pPr>
            <a:endParaRPr lang="en-GB" sz="1600" dirty="0"/>
          </a:p>
          <a:p>
            <a:pPr marL="0" indent="0">
              <a:buNone/>
            </a:pPr>
            <a:endParaRPr lang="en-GB" sz="1600" dirty="0" smtClean="0"/>
          </a:p>
          <a:p>
            <a:pPr marL="0" indent="0">
              <a:buNone/>
            </a:pPr>
            <a:endParaRPr lang="en-GB" dirty="0" smtClean="0"/>
          </a:p>
        </p:txBody>
      </p:sp>
    </p:spTree>
    <p:extLst>
      <p:ext uri="{BB962C8B-B14F-4D97-AF65-F5344CB8AC3E}">
        <p14:creationId xmlns:p14="http://schemas.microsoft.com/office/powerpoint/2010/main" val="783582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7173"/>
            <a:ext cx="10515600" cy="1325563"/>
          </a:xfrm>
        </p:spPr>
        <p:txBody>
          <a:bodyPr/>
          <a:lstStyle/>
          <a:p>
            <a:r>
              <a:rPr lang="en-GB" dirty="0" smtClean="0"/>
              <a:t>K. Fenton summary and guidance</a:t>
            </a:r>
            <a:endParaRPr lang="en-GB" dirty="0"/>
          </a:p>
        </p:txBody>
      </p:sp>
      <p:sp>
        <p:nvSpPr>
          <p:cNvPr id="3" name="Content Placeholder 2"/>
          <p:cNvSpPr>
            <a:spLocks noGrp="1"/>
          </p:cNvSpPr>
          <p:nvPr>
            <p:ph idx="1"/>
          </p:nvPr>
        </p:nvSpPr>
        <p:spPr/>
        <p:txBody>
          <a:bodyPr/>
          <a:lstStyle/>
          <a:p>
            <a:pPr marL="342900" indent="-342900">
              <a:spcBef>
                <a:spcPts val="1200"/>
              </a:spcBef>
              <a:buFont typeface="+mj-lt"/>
              <a:buAutoNum type="arabicPeriod" startAt="2"/>
            </a:pPr>
            <a:r>
              <a:rPr lang="en-GB" sz="2000" b="1" dirty="0" smtClean="0"/>
              <a:t>Things continue to change across the region</a:t>
            </a:r>
          </a:p>
          <a:p>
            <a:pPr lvl="1">
              <a:spcBef>
                <a:spcPts val="1200"/>
              </a:spcBef>
            </a:pPr>
            <a:r>
              <a:rPr lang="en-GB" sz="1500" dirty="0" smtClean="0"/>
              <a:t>Moving from Covid-19 (different phase) to cost of living crisis - inequalities made worsted</a:t>
            </a:r>
          </a:p>
          <a:p>
            <a:pPr lvl="1">
              <a:spcBef>
                <a:spcPts val="1200"/>
              </a:spcBef>
            </a:pPr>
            <a:r>
              <a:rPr lang="en-GB" sz="1500" dirty="0" smtClean="0"/>
              <a:t>Significant </a:t>
            </a:r>
            <a:r>
              <a:rPr lang="en-GB" sz="1500" dirty="0" smtClean="0"/>
              <a:t>transformation of the health and care and public health – disruption of relationships, restarting relationships, refocusing on priorities and developing new ways of working</a:t>
            </a:r>
          </a:p>
          <a:p>
            <a:pPr lvl="1">
              <a:spcBef>
                <a:spcPts val="1200"/>
              </a:spcBef>
            </a:pPr>
            <a:r>
              <a:rPr lang="en-GB" sz="1500" dirty="0" smtClean="0"/>
              <a:t>Community based approach is critical in those changing times and Community Champions are key assets to the system</a:t>
            </a:r>
          </a:p>
          <a:p>
            <a:pPr lvl="1">
              <a:spcBef>
                <a:spcPts val="1200"/>
              </a:spcBef>
            </a:pPr>
            <a:r>
              <a:rPr lang="en-GB" sz="1500" i="1" u="sng" dirty="0" smtClean="0">
                <a:solidFill>
                  <a:schemeClr val="accent5">
                    <a:lumMod val="50000"/>
                  </a:schemeClr>
                </a:solidFill>
              </a:rPr>
              <a:t>‘My commitment is to continue to flag for community centred approaches for insuring that we are focus on health equity and population health and to champion the work you’re doing</a:t>
            </a:r>
            <a:r>
              <a:rPr lang="en-GB" sz="1500" i="1" u="sng" dirty="0" smtClean="0">
                <a:solidFill>
                  <a:schemeClr val="accent5">
                    <a:lumMod val="50000"/>
                  </a:schemeClr>
                </a:solidFill>
              </a:rPr>
              <a:t>’</a:t>
            </a:r>
          </a:p>
          <a:p>
            <a:pPr marL="0" indent="0">
              <a:buNone/>
            </a:pPr>
            <a:endParaRPr lang="en-GB" sz="1450" dirty="0"/>
          </a:p>
          <a:p>
            <a:pPr marL="342900" indent="-342900">
              <a:spcBef>
                <a:spcPts val="1200"/>
              </a:spcBef>
              <a:buFont typeface="+mj-lt"/>
              <a:buAutoNum type="arabicPeriod" startAt="3"/>
            </a:pPr>
            <a:r>
              <a:rPr lang="en-GB" sz="2000" b="1" dirty="0" smtClean="0"/>
              <a:t>Key to success to navigate complexity in those changing times:</a:t>
            </a:r>
            <a:endParaRPr lang="en-GB" sz="2000" b="1" dirty="0" smtClean="0"/>
          </a:p>
          <a:p>
            <a:pPr lvl="1">
              <a:spcBef>
                <a:spcPts val="1200"/>
              </a:spcBef>
            </a:pPr>
            <a:r>
              <a:rPr lang="en-GB" sz="1500" dirty="0" smtClean="0"/>
              <a:t>Be prepared</a:t>
            </a:r>
          </a:p>
          <a:p>
            <a:pPr lvl="1">
              <a:spcBef>
                <a:spcPts val="1200"/>
              </a:spcBef>
            </a:pPr>
            <a:r>
              <a:rPr lang="en-GB" sz="1500" dirty="0" smtClean="0"/>
              <a:t>Embrace change</a:t>
            </a:r>
          </a:p>
          <a:p>
            <a:pPr lvl="1">
              <a:spcBef>
                <a:spcPts val="1200"/>
              </a:spcBef>
            </a:pPr>
            <a:r>
              <a:rPr lang="en-GB" sz="1500" dirty="0" smtClean="0"/>
              <a:t>Celebrate small wins</a:t>
            </a:r>
          </a:p>
          <a:p>
            <a:pPr marL="0" indent="0">
              <a:buNone/>
            </a:pPr>
            <a:endParaRPr lang="en-GB" sz="1600" dirty="0" smtClean="0"/>
          </a:p>
          <a:p>
            <a:pPr marL="457200" lvl="1" indent="0">
              <a:buNone/>
            </a:pPr>
            <a:endParaRPr lang="en-GB" sz="1200" dirty="0" smtClean="0"/>
          </a:p>
          <a:p>
            <a:pPr marL="0" indent="0">
              <a:buNone/>
            </a:pPr>
            <a:endParaRPr lang="en-GB" sz="1600" dirty="0"/>
          </a:p>
          <a:p>
            <a:pPr marL="0" indent="0">
              <a:buNone/>
            </a:pPr>
            <a:endParaRPr lang="en-GB" sz="1600" dirty="0" smtClean="0"/>
          </a:p>
          <a:p>
            <a:pPr marL="0" indent="0">
              <a:buNone/>
            </a:pPr>
            <a:endParaRPr lang="en-GB" dirty="0" smtClean="0"/>
          </a:p>
        </p:txBody>
      </p:sp>
    </p:spTree>
    <p:extLst>
      <p:ext uri="{BB962C8B-B14F-4D97-AF65-F5344CB8AC3E}">
        <p14:creationId xmlns:p14="http://schemas.microsoft.com/office/powerpoint/2010/main" val="3970436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next</a:t>
            </a:r>
            <a:endParaRPr lang="en-GB" dirty="0"/>
          </a:p>
        </p:txBody>
      </p:sp>
      <p:sp>
        <p:nvSpPr>
          <p:cNvPr id="3" name="Content Placeholder 2"/>
          <p:cNvSpPr>
            <a:spLocks noGrp="1"/>
          </p:cNvSpPr>
          <p:nvPr>
            <p:ph idx="1"/>
          </p:nvPr>
        </p:nvSpPr>
        <p:spPr/>
        <p:txBody>
          <a:bodyPr/>
          <a:lstStyle/>
          <a:p>
            <a:pPr marL="0" indent="0">
              <a:buNone/>
            </a:pPr>
            <a:r>
              <a:rPr lang="en-GB" b="1" dirty="0" smtClean="0">
                <a:solidFill>
                  <a:schemeClr val="accent5">
                    <a:lumMod val="50000"/>
                  </a:schemeClr>
                </a:solidFill>
              </a:rPr>
              <a:t>Community </a:t>
            </a:r>
            <a:r>
              <a:rPr lang="en-GB" b="1" dirty="0">
                <a:solidFill>
                  <a:schemeClr val="accent5">
                    <a:lumMod val="50000"/>
                  </a:schemeClr>
                </a:solidFill>
              </a:rPr>
              <a:t>Champions Development programme should ‘ create business case – a case for change and a case for impact’  - K. </a:t>
            </a:r>
            <a:r>
              <a:rPr lang="en-GB" b="1" dirty="0" smtClean="0">
                <a:solidFill>
                  <a:schemeClr val="accent5">
                    <a:lumMod val="50000"/>
                  </a:schemeClr>
                </a:solidFill>
              </a:rPr>
              <a:t>Fenton</a:t>
            </a:r>
          </a:p>
          <a:p>
            <a:pPr marL="0" indent="0">
              <a:buNone/>
            </a:pPr>
            <a:endParaRPr lang="en-GB" sz="1200" dirty="0"/>
          </a:p>
          <a:p>
            <a:pPr marL="0" indent="0">
              <a:buNone/>
            </a:pPr>
            <a:endParaRPr lang="en-GB" sz="1200" dirty="0" smtClean="0"/>
          </a:p>
          <a:p>
            <a:pPr marL="0" indent="0">
              <a:buNone/>
            </a:pPr>
            <a:endParaRPr lang="en-GB" sz="1200" dirty="0"/>
          </a:p>
          <a:p>
            <a:endParaRPr lang="en-GB" sz="1200" dirty="0" smtClean="0"/>
          </a:p>
          <a:p>
            <a:pPr marL="0" indent="0">
              <a:buNone/>
            </a:pPr>
            <a:endParaRPr lang="en-GB" sz="1200" dirty="0" smtClean="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smtClean="0"/>
          </a:p>
        </p:txBody>
      </p:sp>
      <p:graphicFrame>
        <p:nvGraphicFramePr>
          <p:cNvPr id="6" name="Diagram 5"/>
          <p:cNvGraphicFramePr/>
          <p:nvPr>
            <p:extLst>
              <p:ext uri="{D42A27DB-BD31-4B8C-83A1-F6EECF244321}">
                <p14:modId xmlns:p14="http://schemas.microsoft.com/office/powerpoint/2010/main" val="582165424"/>
              </p:ext>
            </p:extLst>
          </p:nvPr>
        </p:nvGraphicFramePr>
        <p:xfrm>
          <a:off x="1027043" y="3091070"/>
          <a:ext cx="9952382" cy="3220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4119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NEL</a:t>
            </a:r>
            <a:endParaRPr lang="en-GB" b="1"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143954000"/>
              </p:ext>
            </p:extLst>
          </p:nvPr>
        </p:nvGraphicFramePr>
        <p:xfrm>
          <a:off x="838200" y="1648254"/>
          <a:ext cx="10515600" cy="5057346"/>
        </p:xfrm>
        <a:graphic>
          <a:graphicData uri="http://schemas.openxmlformats.org/drawingml/2006/table">
            <a:tbl>
              <a:tblPr firstRow="1" bandRow="1">
                <a:tableStyleId>{5C22544A-7EE6-4342-B048-85BDC9FD1C3A}</a:tableStyleId>
              </a:tblPr>
              <a:tblGrid>
                <a:gridCol w="1230427">
                  <a:extLst>
                    <a:ext uri="{9D8B030D-6E8A-4147-A177-3AD203B41FA5}">
                      <a16:colId xmlns:a16="http://schemas.microsoft.com/office/drawing/2014/main" val="139674643"/>
                    </a:ext>
                  </a:extLst>
                </a:gridCol>
                <a:gridCol w="9285173">
                  <a:extLst>
                    <a:ext uri="{9D8B030D-6E8A-4147-A177-3AD203B41FA5}">
                      <a16:colId xmlns:a16="http://schemas.microsoft.com/office/drawing/2014/main" val="1660269951"/>
                    </a:ext>
                  </a:extLst>
                </a:gridCol>
              </a:tblGrid>
              <a:tr h="409208">
                <a:tc>
                  <a:txBody>
                    <a:bodyPr/>
                    <a:lstStyle/>
                    <a:p>
                      <a:r>
                        <a:rPr lang="en-GB" sz="1200" dirty="0" smtClean="0">
                          <a:latin typeface="+mn-lt"/>
                          <a:cs typeface="Arial" panose="020B0604020202020204" pitchFamily="34" charset="0"/>
                        </a:rPr>
                        <a:t>Question</a:t>
                      </a:r>
                      <a:endParaRPr lang="en-GB" sz="1200" dirty="0">
                        <a:latin typeface="+mn-lt"/>
                        <a:cs typeface="Arial" panose="020B0604020202020204" pitchFamily="34" charset="0"/>
                      </a:endParaRPr>
                    </a:p>
                  </a:txBody>
                  <a:tcPr/>
                </a:tc>
                <a:tc>
                  <a:txBody>
                    <a:bodyPr/>
                    <a:lstStyle/>
                    <a:p>
                      <a:r>
                        <a:rPr lang="en-GB" sz="1200" dirty="0" smtClean="0">
                          <a:latin typeface="+mn-lt"/>
                          <a:cs typeface="Arial" panose="020B0604020202020204" pitchFamily="34" charset="0"/>
                        </a:rPr>
                        <a:t>Feedback</a:t>
                      </a:r>
                      <a:endParaRPr lang="en-GB" sz="1200" dirty="0">
                        <a:latin typeface="+mn-lt"/>
                        <a:cs typeface="Arial" panose="020B0604020202020204" pitchFamily="34" charset="0"/>
                      </a:endParaRPr>
                    </a:p>
                  </a:txBody>
                  <a:tcPr/>
                </a:tc>
                <a:extLst>
                  <a:ext uri="{0D108BD9-81ED-4DB2-BD59-A6C34878D82A}">
                    <a16:rowId xmlns:a16="http://schemas.microsoft.com/office/drawing/2014/main" val="3559488900"/>
                  </a:ext>
                </a:extLst>
              </a:tr>
              <a:tr h="1204963">
                <a:tc>
                  <a:txBody>
                    <a:bodyPr/>
                    <a:lstStyle/>
                    <a:p>
                      <a:r>
                        <a:rPr lang="en-GB" sz="1200" b="1" dirty="0" smtClean="0">
                          <a:latin typeface="+mn-lt"/>
                        </a:rPr>
                        <a:t>Future Vision </a:t>
                      </a:r>
                      <a:endParaRPr lang="en-GB" sz="1200" b="1" dirty="0">
                        <a:latin typeface="+mn-lt"/>
                      </a:endParaRPr>
                    </a:p>
                  </a:txBody>
                  <a:tcPr anchor="ctr"/>
                </a:tc>
                <a:tc>
                  <a:txBody>
                    <a:bodyPr/>
                    <a:lstStyle/>
                    <a:p>
                      <a:pPr marL="171450" indent="-171450" algn="l" fontAlgn="t">
                        <a:buFont typeface="Arial" panose="020B0604020202020204" pitchFamily="34" charset="0"/>
                        <a:buChar char="•"/>
                      </a:pPr>
                      <a:r>
                        <a:rPr lang="en-GB" sz="1000" b="0" i="0" u="none" strike="noStrike" dirty="0" smtClean="0">
                          <a:solidFill>
                            <a:srgbClr val="000000"/>
                          </a:solidFill>
                          <a:effectLst/>
                          <a:latin typeface="+mn-lt"/>
                          <a:cs typeface="Arial" panose="020B0604020202020204" pitchFamily="34" charset="0"/>
                        </a:rPr>
                        <a:t>‘Place </a:t>
                      </a:r>
                      <a:r>
                        <a:rPr lang="en-GB" sz="1000" b="0" i="0" u="none" strike="noStrike" dirty="0">
                          <a:solidFill>
                            <a:srgbClr val="000000"/>
                          </a:solidFill>
                          <a:effectLst/>
                          <a:latin typeface="+mn-lt"/>
                          <a:cs typeface="Arial" panose="020B0604020202020204" pitchFamily="34" charset="0"/>
                        </a:rPr>
                        <a:t>based' </a:t>
                      </a:r>
                      <a:r>
                        <a:rPr lang="en-GB" sz="1000" b="0" i="0" u="none" strike="noStrike" dirty="0" smtClean="0">
                          <a:solidFill>
                            <a:srgbClr val="000000"/>
                          </a:solidFill>
                          <a:effectLst/>
                          <a:latin typeface="+mn-lt"/>
                          <a:cs typeface="Arial" panose="020B0604020202020204" pitchFamily="34" charset="0"/>
                        </a:rPr>
                        <a:t>approach</a:t>
                      </a:r>
                    </a:p>
                    <a:p>
                      <a:pPr marL="0" indent="0" algn="l" fontAlgn="t">
                        <a:buFont typeface="Arial" panose="020B0604020202020204" pitchFamily="34" charset="0"/>
                        <a:buNone/>
                      </a:pPr>
                      <a:endParaRPr lang="en-GB" sz="1000" b="0" i="0" u="none" strike="noStrike" dirty="0" smtClean="0">
                        <a:solidFill>
                          <a:srgbClr val="000000"/>
                        </a:solidFill>
                        <a:effectLst/>
                        <a:latin typeface="+mn-lt"/>
                        <a:cs typeface="Arial" panose="020B0604020202020204" pitchFamily="34" charset="0"/>
                      </a:endParaRPr>
                    </a:p>
                    <a:p>
                      <a:pPr marL="171450" marR="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i="0" u="none" strike="noStrike" dirty="0" smtClean="0">
                          <a:solidFill>
                            <a:srgbClr val="000000"/>
                          </a:solidFill>
                          <a:effectLst/>
                          <a:latin typeface="+mn-lt"/>
                          <a:cs typeface="Arial" panose="020B0604020202020204" pitchFamily="34" charset="0"/>
                        </a:rPr>
                        <a:t>Clear way of seeing feedback from community champions about issues - ensuring this is fed to the relevant organisations to action</a:t>
                      </a:r>
                    </a:p>
                    <a:p>
                      <a:pPr marL="0" marR="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i="0" u="none" strike="noStrike" dirty="0" smtClean="0">
                        <a:solidFill>
                          <a:srgbClr val="000000"/>
                        </a:solidFill>
                        <a:effectLst/>
                        <a:latin typeface="+mn-lt"/>
                        <a:cs typeface="Arial" panose="020B0604020202020204" pitchFamily="34" charset="0"/>
                      </a:endParaRPr>
                    </a:p>
                    <a:p>
                      <a:pPr marL="171450" marR="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i="0" u="none" strike="noStrike" dirty="0" smtClean="0">
                          <a:solidFill>
                            <a:srgbClr val="000000"/>
                          </a:solidFill>
                          <a:effectLst/>
                          <a:latin typeface="+mn-lt"/>
                          <a:cs typeface="Arial" panose="020B0604020202020204" pitchFamily="34" charset="0"/>
                        </a:rPr>
                        <a:t>The key community engagement leads - supporting the system to understand the needs of specific population and to support co-production of services and programmes</a:t>
                      </a:r>
                    </a:p>
                    <a:p>
                      <a:pPr marL="0" marR="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i="0" u="none" strike="noStrike" dirty="0" smtClean="0">
                        <a:solidFill>
                          <a:srgbClr val="000000"/>
                        </a:solidFill>
                        <a:effectLst/>
                        <a:latin typeface="+mn-lt"/>
                        <a:cs typeface="Arial" panose="020B0604020202020204" pitchFamily="34" charset="0"/>
                      </a:endParaRPr>
                    </a:p>
                    <a:p>
                      <a:pPr marL="171450" marR="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i="0" u="none" strike="noStrike" dirty="0" smtClean="0">
                          <a:solidFill>
                            <a:srgbClr val="000000"/>
                          </a:solidFill>
                          <a:effectLst/>
                          <a:latin typeface="+mn-lt"/>
                          <a:cs typeface="Arial" panose="020B0604020202020204" pitchFamily="34" charset="0"/>
                        </a:rPr>
                        <a:t>Ensuring insights are feeding into the system effective response sourced/ formulated AND CCs made aware of their impact of contribution</a:t>
                      </a:r>
                    </a:p>
                    <a:p>
                      <a:pPr marL="0" marR="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i="0" u="none" strike="noStrike" dirty="0" smtClean="0">
                        <a:solidFill>
                          <a:srgbClr val="000000"/>
                        </a:solidFill>
                        <a:effectLst/>
                        <a:latin typeface="+mn-lt"/>
                        <a:cs typeface="Arial" panose="020B0604020202020204" pitchFamily="34" charset="0"/>
                      </a:endParaRPr>
                    </a:p>
                  </a:txBody>
                  <a:tcPr marL="6350" marR="6350" marT="6350" marB="0"/>
                </a:tc>
                <a:extLst>
                  <a:ext uri="{0D108BD9-81ED-4DB2-BD59-A6C34878D82A}">
                    <a16:rowId xmlns:a16="http://schemas.microsoft.com/office/drawing/2014/main" val="3996083784"/>
                  </a:ext>
                </a:extLst>
              </a:tr>
              <a:tr h="1804323">
                <a:tc>
                  <a:txBody>
                    <a:bodyPr/>
                    <a:lstStyle/>
                    <a:p>
                      <a:r>
                        <a:rPr lang="en-GB" sz="1200" b="1" dirty="0" smtClean="0">
                          <a:latin typeface="+mn-lt"/>
                        </a:rPr>
                        <a:t>Training and</a:t>
                      </a:r>
                      <a:r>
                        <a:rPr lang="en-GB" sz="1200" b="1" baseline="0" dirty="0" smtClean="0">
                          <a:latin typeface="+mn-lt"/>
                        </a:rPr>
                        <a:t> Support</a:t>
                      </a:r>
                    </a:p>
                  </a:txBody>
                  <a:tcPr anchor="ctr"/>
                </a:tc>
                <a:tc>
                  <a:txBody>
                    <a:bodyPr/>
                    <a:lstStyle/>
                    <a:p>
                      <a:pPr marL="171450" indent="-171450" algn="l" fontAlgn="t">
                        <a:buFont typeface="Arial" panose="020B0604020202020204" pitchFamily="34" charset="0"/>
                        <a:buChar char="•"/>
                      </a:pPr>
                      <a:r>
                        <a:rPr lang="en-GB" sz="1000" b="0" i="0" u="none" strike="noStrike" dirty="0">
                          <a:solidFill>
                            <a:srgbClr val="000000"/>
                          </a:solidFill>
                          <a:effectLst/>
                          <a:latin typeface="+mn-lt"/>
                          <a:cs typeface="Arial" panose="020B0604020202020204" pitchFamily="34" charset="0"/>
                        </a:rPr>
                        <a:t>Embedding Health </a:t>
                      </a:r>
                      <a:r>
                        <a:rPr lang="en-GB" sz="1000" b="0" i="0" u="none" strike="noStrike" dirty="0" smtClean="0">
                          <a:solidFill>
                            <a:srgbClr val="000000"/>
                          </a:solidFill>
                          <a:effectLst/>
                          <a:latin typeface="+mn-lt"/>
                          <a:cs typeface="Arial" panose="020B0604020202020204" pitchFamily="34" charset="0"/>
                        </a:rPr>
                        <a:t>Literacy</a:t>
                      </a:r>
                    </a:p>
                    <a:p>
                      <a:pPr marL="171450" indent="-171450" algn="l" fontAlgn="t">
                        <a:buFont typeface="Arial" panose="020B0604020202020204" pitchFamily="34" charset="0"/>
                        <a:buChar char="•"/>
                      </a:pPr>
                      <a:endParaRPr lang="en-GB" sz="1000" b="0" i="0" u="none" strike="noStrike" dirty="0" smtClean="0">
                        <a:solidFill>
                          <a:srgbClr val="000000"/>
                        </a:solidFill>
                        <a:effectLst/>
                        <a:latin typeface="+mn-lt"/>
                        <a:cs typeface="Arial" panose="020B0604020202020204" pitchFamily="34" charset="0"/>
                      </a:endParaRPr>
                    </a:p>
                    <a:p>
                      <a:pPr marL="171450" marR="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i="0" u="none" strike="noStrike" dirty="0" smtClean="0">
                          <a:solidFill>
                            <a:srgbClr val="000000"/>
                          </a:solidFill>
                          <a:effectLst/>
                          <a:latin typeface="+mn-lt"/>
                          <a:cs typeface="Arial" panose="020B0604020202020204" pitchFamily="34" charset="0"/>
                        </a:rPr>
                        <a:t>Motivational interviewing techniques - using OARS core skills</a:t>
                      </a:r>
                    </a:p>
                    <a:p>
                      <a:pPr marL="0" marR="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i="0" u="none" strike="noStrike" dirty="0" smtClean="0">
                        <a:solidFill>
                          <a:srgbClr val="000000"/>
                        </a:solidFill>
                        <a:effectLst/>
                        <a:latin typeface="+mn-lt"/>
                        <a:cs typeface="Arial" panose="020B0604020202020204" pitchFamily="34" charset="0"/>
                      </a:endParaRPr>
                    </a:p>
                    <a:p>
                      <a:pPr marL="171450" marR="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i="0" u="none" strike="noStrike" dirty="0" smtClean="0">
                          <a:solidFill>
                            <a:srgbClr val="000000"/>
                          </a:solidFill>
                          <a:effectLst/>
                          <a:latin typeface="+mn-lt"/>
                          <a:cs typeface="Arial" panose="020B0604020202020204" pitchFamily="34" charset="0"/>
                        </a:rPr>
                        <a:t>Understanding different cultures and how to engage with different communities</a:t>
                      </a:r>
                    </a:p>
                    <a:p>
                      <a:pPr marL="0" marR="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i="0" u="none" strike="noStrike" dirty="0" smtClean="0">
                        <a:solidFill>
                          <a:srgbClr val="000000"/>
                        </a:solidFill>
                        <a:effectLst/>
                        <a:latin typeface="+mn-lt"/>
                        <a:cs typeface="Arial" panose="020B0604020202020204" pitchFamily="34" charset="0"/>
                      </a:endParaRPr>
                    </a:p>
                    <a:p>
                      <a:pPr marL="171450" marR="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i="0" u="none" strike="noStrike" dirty="0" smtClean="0">
                          <a:solidFill>
                            <a:srgbClr val="000000"/>
                          </a:solidFill>
                          <a:effectLst/>
                          <a:latin typeface="+mn-lt"/>
                          <a:cs typeface="Arial" panose="020B0604020202020204" pitchFamily="34" charset="0"/>
                        </a:rPr>
                        <a:t>Sustainability: cascading of training across CC programme e.g. encourage participation in train the trainer programme, CCs own knowledge, skills</a:t>
                      </a:r>
                    </a:p>
                    <a:p>
                      <a:pPr marL="0" marR="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i="0" u="none" strike="noStrike" dirty="0" smtClean="0">
                        <a:solidFill>
                          <a:srgbClr val="000000"/>
                        </a:solidFill>
                        <a:effectLst/>
                        <a:latin typeface="+mn-lt"/>
                        <a:cs typeface="Arial" panose="020B0604020202020204" pitchFamily="34" charset="0"/>
                      </a:endParaRPr>
                    </a:p>
                    <a:p>
                      <a:pPr marL="171450" marR="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i="0" u="none" strike="noStrike" dirty="0" smtClean="0">
                          <a:solidFill>
                            <a:srgbClr val="000000"/>
                          </a:solidFill>
                          <a:effectLst/>
                          <a:latin typeface="+mn-lt"/>
                          <a:cs typeface="Arial" panose="020B0604020202020204" pitchFamily="34" charset="0"/>
                        </a:rPr>
                        <a:t>Skills, knowledge, aspirations audit - equipped to source/host/match to relevant training/support provision (content/type/place/format, etc.</a:t>
                      </a:r>
                    </a:p>
                    <a:p>
                      <a:pPr marL="0" marR="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i="0" u="none" strike="noStrike" dirty="0" smtClean="0">
                        <a:solidFill>
                          <a:srgbClr val="000000"/>
                        </a:solidFill>
                        <a:effectLst/>
                        <a:latin typeface="+mn-lt"/>
                        <a:cs typeface="Arial" panose="020B0604020202020204" pitchFamily="34" charset="0"/>
                      </a:endParaRPr>
                    </a:p>
                    <a:p>
                      <a:pPr marL="171450" marR="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i="0" u="none" strike="noStrike" dirty="0" smtClean="0">
                          <a:solidFill>
                            <a:srgbClr val="000000"/>
                          </a:solidFill>
                          <a:effectLst/>
                          <a:latin typeface="+mn-lt"/>
                          <a:cs typeface="Arial" panose="020B0604020202020204" pitchFamily="34" charset="0"/>
                        </a:rPr>
                        <a:t>An information pack/</a:t>
                      </a:r>
                      <a:r>
                        <a:rPr lang="en-GB" sz="1000" b="0" i="0" u="none" strike="noStrike" baseline="0" dirty="0" smtClean="0">
                          <a:solidFill>
                            <a:srgbClr val="000000"/>
                          </a:solidFill>
                          <a:effectLst/>
                          <a:latin typeface="+mn-lt"/>
                          <a:cs typeface="Arial" panose="020B0604020202020204" pitchFamily="34" charset="0"/>
                        </a:rPr>
                        <a:t> website: who champions are, what they do, remit, best ways to engage with champions, lessons learned, etc.</a:t>
                      </a:r>
                    </a:p>
                    <a:p>
                      <a:pPr marL="0" marR="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i="0" u="none" strike="noStrike" dirty="0" smtClean="0">
                        <a:solidFill>
                          <a:srgbClr val="000000"/>
                        </a:solidFill>
                        <a:effectLst/>
                        <a:latin typeface="+mn-lt"/>
                        <a:cs typeface="Arial" panose="020B0604020202020204" pitchFamily="34" charset="0"/>
                      </a:endParaRPr>
                    </a:p>
                  </a:txBody>
                  <a:tcPr marL="6350" marR="6350" marT="6350" marB="0"/>
                </a:tc>
                <a:extLst>
                  <a:ext uri="{0D108BD9-81ED-4DB2-BD59-A6C34878D82A}">
                    <a16:rowId xmlns:a16="http://schemas.microsoft.com/office/drawing/2014/main" val="3000590430"/>
                  </a:ext>
                </a:extLst>
              </a:tr>
              <a:tr h="905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mn-lt"/>
                        </a:rPr>
                        <a:t>Governance and oversight</a:t>
                      </a:r>
                    </a:p>
                    <a:p>
                      <a:endParaRPr lang="en-GB" sz="1200" b="1" baseline="0" dirty="0" smtClean="0">
                        <a:latin typeface="+mn-lt"/>
                      </a:endParaRPr>
                    </a:p>
                  </a:txBody>
                  <a:tcPr anchor="ctr"/>
                </a:tc>
                <a:tc>
                  <a:txBody>
                    <a:bodyPr/>
                    <a:lstStyle/>
                    <a:p>
                      <a:pPr marL="171450" indent="-171450" algn="l" fontAlgn="t">
                        <a:buFont typeface="Arial" panose="020B0604020202020204" pitchFamily="34" charset="0"/>
                        <a:buChar char="•"/>
                      </a:pPr>
                      <a:r>
                        <a:rPr lang="en-GB" sz="1000" b="0" i="0" u="none" strike="noStrike" dirty="0" smtClean="0">
                          <a:solidFill>
                            <a:srgbClr val="000000"/>
                          </a:solidFill>
                          <a:effectLst/>
                          <a:latin typeface="+mn-lt"/>
                          <a:cs typeface="Arial" panose="020B0604020202020204" pitchFamily="34" charset="0"/>
                        </a:rPr>
                        <a:t>How do champion programmes fit with system wide strategic objectives and strategies, e.g. health and wellbeing board at local level</a:t>
                      </a:r>
                    </a:p>
                    <a:p>
                      <a:pPr marL="0" indent="0" algn="l" fontAlgn="t">
                        <a:buFont typeface="Arial" panose="020B0604020202020204" pitchFamily="34" charset="0"/>
                        <a:buNone/>
                      </a:pPr>
                      <a:endParaRPr lang="en-GB" sz="1000" b="0" i="0" u="none" strike="noStrike" dirty="0" smtClean="0">
                        <a:solidFill>
                          <a:srgbClr val="000000"/>
                        </a:solidFill>
                        <a:effectLst/>
                        <a:latin typeface="+mn-lt"/>
                        <a:cs typeface="Arial" panose="020B0604020202020204" pitchFamily="34" charset="0"/>
                      </a:endParaRPr>
                    </a:p>
                    <a:p>
                      <a:pPr marL="171450" indent="-171450" algn="l" fontAlgn="t">
                        <a:buFont typeface="Arial" panose="020B0604020202020204" pitchFamily="34" charset="0"/>
                        <a:buChar char="•"/>
                      </a:pPr>
                      <a:r>
                        <a:rPr lang="en-GB" sz="1000" b="0" i="0" u="none" strike="noStrike" dirty="0" smtClean="0">
                          <a:solidFill>
                            <a:srgbClr val="000000"/>
                          </a:solidFill>
                          <a:effectLst/>
                          <a:latin typeface="+mn-lt"/>
                          <a:cs typeface="Arial" panose="020B0604020202020204" pitchFamily="34" charset="0"/>
                        </a:rPr>
                        <a:t>Need to be a key part of the place based system - supporting service transformation and system wide programme planning</a:t>
                      </a:r>
                    </a:p>
                    <a:p>
                      <a:pPr marL="0" indent="0" algn="l" fontAlgn="t">
                        <a:buFont typeface="Arial" panose="020B0604020202020204" pitchFamily="34" charset="0"/>
                        <a:buNone/>
                      </a:pPr>
                      <a:endParaRPr lang="en-GB" sz="1000" b="0" i="0" u="none" strike="noStrike" dirty="0" smtClean="0">
                        <a:solidFill>
                          <a:srgbClr val="000000"/>
                        </a:solidFill>
                        <a:effectLst/>
                        <a:latin typeface="+mn-lt"/>
                        <a:cs typeface="Arial" panose="020B0604020202020204" pitchFamily="34" charset="0"/>
                      </a:endParaRPr>
                    </a:p>
                    <a:p>
                      <a:pPr marL="171450" indent="-171450" algn="l" fontAlgn="t">
                        <a:buFont typeface="Arial" panose="020B0604020202020204" pitchFamily="34" charset="0"/>
                        <a:buChar char="•"/>
                      </a:pPr>
                      <a:r>
                        <a:rPr lang="en-GB" sz="1000" b="0" i="0" u="none" strike="noStrike" dirty="0" smtClean="0">
                          <a:solidFill>
                            <a:srgbClr val="000000"/>
                          </a:solidFill>
                          <a:effectLst/>
                          <a:latin typeface="+mn-lt"/>
                          <a:cs typeface="Arial" panose="020B0604020202020204" pitchFamily="34" charset="0"/>
                        </a:rPr>
                        <a:t>Development of clear roles/ accountability</a:t>
                      </a:r>
                      <a:r>
                        <a:rPr lang="en-GB" sz="1000" b="0" i="0" u="none" strike="noStrike" baseline="0" dirty="0" smtClean="0">
                          <a:solidFill>
                            <a:srgbClr val="000000"/>
                          </a:solidFill>
                          <a:effectLst/>
                          <a:latin typeface="+mn-lt"/>
                          <a:cs typeface="Arial" panose="020B0604020202020204" pitchFamily="34" charset="0"/>
                        </a:rPr>
                        <a:t> for different elements of the system in relation to CC programmes</a:t>
                      </a:r>
                    </a:p>
                    <a:p>
                      <a:pPr marL="0" indent="0" algn="l" fontAlgn="t">
                        <a:buFont typeface="Arial" panose="020B0604020202020204" pitchFamily="34" charset="0"/>
                        <a:buNone/>
                      </a:pPr>
                      <a:endParaRPr lang="en-GB" sz="1000" b="0" i="0" u="none" strike="noStrike" dirty="0">
                        <a:solidFill>
                          <a:srgbClr val="000000"/>
                        </a:solidFill>
                        <a:effectLst/>
                        <a:latin typeface="+mn-lt"/>
                        <a:cs typeface="Arial" panose="020B0604020202020204" pitchFamily="34" charset="0"/>
                      </a:endParaRPr>
                    </a:p>
                  </a:txBody>
                  <a:tcPr marL="6350" marR="6350" marT="6350" marB="0"/>
                </a:tc>
                <a:extLst>
                  <a:ext uri="{0D108BD9-81ED-4DB2-BD59-A6C34878D82A}">
                    <a16:rowId xmlns:a16="http://schemas.microsoft.com/office/drawing/2014/main" val="3621245003"/>
                  </a:ext>
                </a:extLst>
              </a:tr>
              <a:tr h="666688">
                <a:tc>
                  <a:txBody>
                    <a:bodyPr/>
                    <a:lstStyle/>
                    <a:p>
                      <a:r>
                        <a:rPr lang="en-GB" sz="1200" b="1" dirty="0" smtClean="0">
                          <a:latin typeface="+mn-lt"/>
                        </a:rPr>
                        <a:t>Actions in next 6 months</a:t>
                      </a:r>
                      <a:endParaRPr lang="en-GB" sz="1200" b="1" dirty="0">
                        <a:latin typeface="+mn-lt"/>
                      </a:endParaRPr>
                    </a:p>
                  </a:txBody>
                  <a:tcPr anchor="ctr"/>
                </a:tc>
                <a:tc>
                  <a:txBody>
                    <a:bodyPr/>
                    <a:lstStyle/>
                    <a:p>
                      <a:pPr marL="171450" indent="-171450" algn="l" fontAlgn="t">
                        <a:buFont typeface="Arial" panose="020B0604020202020204" pitchFamily="34" charset="0"/>
                        <a:buChar char="•"/>
                      </a:pPr>
                      <a:r>
                        <a:rPr lang="en-GB" sz="1000" b="0" i="0" u="none" strike="noStrike" dirty="0">
                          <a:solidFill>
                            <a:srgbClr val="000000"/>
                          </a:solidFill>
                          <a:effectLst/>
                          <a:latin typeface="+mn-lt"/>
                          <a:cs typeface="Arial" panose="020B0604020202020204" pitchFamily="34" charset="0"/>
                        </a:rPr>
                        <a:t>Understanding were CCs are across NEL, what they are doing and how they link to other similar roles to develop a place based </a:t>
                      </a:r>
                      <a:r>
                        <a:rPr lang="en-GB" sz="1000" b="0" i="0" u="none" strike="noStrike" dirty="0" smtClean="0">
                          <a:solidFill>
                            <a:srgbClr val="000000"/>
                          </a:solidFill>
                          <a:effectLst/>
                          <a:latin typeface="+mn-lt"/>
                          <a:cs typeface="Arial" panose="020B0604020202020204" pitchFamily="34" charset="0"/>
                        </a:rPr>
                        <a:t>co-ordinated </a:t>
                      </a:r>
                      <a:r>
                        <a:rPr lang="en-GB" sz="1000" b="0" i="0" u="none" strike="noStrike" dirty="0">
                          <a:solidFill>
                            <a:srgbClr val="000000"/>
                          </a:solidFill>
                          <a:effectLst/>
                          <a:latin typeface="+mn-lt"/>
                          <a:cs typeface="Arial" panose="020B0604020202020204" pitchFamily="34" charset="0"/>
                        </a:rPr>
                        <a:t>system which places can engage </a:t>
                      </a:r>
                      <a:r>
                        <a:rPr lang="en-GB" sz="1000" b="0" i="0" u="none" strike="noStrike" dirty="0" smtClean="0">
                          <a:solidFill>
                            <a:srgbClr val="000000"/>
                          </a:solidFill>
                          <a:effectLst/>
                          <a:latin typeface="+mn-lt"/>
                          <a:cs typeface="Arial" panose="020B0604020202020204" pitchFamily="34" charset="0"/>
                        </a:rPr>
                        <a:t>with</a:t>
                      </a:r>
                    </a:p>
                    <a:p>
                      <a:pPr marL="171450" indent="-171450" algn="l" fontAlgn="t">
                        <a:buFont typeface="Arial" panose="020B0604020202020204" pitchFamily="34" charset="0"/>
                        <a:buChar char="•"/>
                      </a:pPr>
                      <a:r>
                        <a:rPr lang="en-GB" sz="1000" b="0" i="0" u="none" strike="noStrike" dirty="0" smtClean="0">
                          <a:solidFill>
                            <a:srgbClr val="000000"/>
                          </a:solidFill>
                          <a:effectLst/>
                          <a:latin typeface="+mn-lt"/>
                          <a:cs typeface="Arial" panose="020B0604020202020204" pitchFamily="34" charset="0"/>
                        </a:rPr>
                        <a:t>Understand purpose and objectives</a:t>
                      </a:r>
                      <a:r>
                        <a:rPr lang="en-GB" sz="1000" b="0" i="0" u="none" strike="noStrike" baseline="0" dirty="0" smtClean="0">
                          <a:solidFill>
                            <a:srgbClr val="000000"/>
                          </a:solidFill>
                          <a:effectLst/>
                          <a:latin typeface="+mn-lt"/>
                          <a:cs typeface="Arial" panose="020B0604020202020204" pitchFamily="34" charset="0"/>
                        </a:rPr>
                        <a:t> of any programmes – champions themselves should understand why they’re involved</a:t>
                      </a:r>
                    </a:p>
                  </a:txBody>
                  <a:tcPr marL="6350" marR="6350" marT="6350" marB="0"/>
                </a:tc>
                <a:extLst>
                  <a:ext uri="{0D108BD9-81ED-4DB2-BD59-A6C34878D82A}">
                    <a16:rowId xmlns:a16="http://schemas.microsoft.com/office/drawing/2014/main" val="2562625014"/>
                  </a:ext>
                </a:extLst>
              </a:tr>
            </a:tbl>
          </a:graphicData>
        </a:graphic>
      </p:graphicFrame>
    </p:spTree>
    <p:extLst>
      <p:ext uri="{BB962C8B-B14F-4D97-AF65-F5344CB8AC3E}">
        <p14:creationId xmlns:p14="http://schemas.microsoft.com/office/powerpoint/2010/main" val="1515052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NWL part 1</a:t>
            </a:r>
            <a:endParaRPr lang="en-GB"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346296185"/>
              </p:ext>
            </p:extLst>
          </p:nvPr>
        </p:nvGraphicFramePr>
        <p:xfrm>
          <a:off x="838200" y="1825625"/>
          <a:ext cx="10515600" cy="4125228"/>
        </p:xfrm>
        <a:graphic>
          <a:graphicData uri="http://schemas.openxmlformats.org/drawingml/2006/table">
            <a:tbl>
              <a:tblPr firstRow="1" bandRow="1">
                <a:tableStyleId>{5C22544A-7EE6-4342-B048-85BDC9FD1C3A}</a:tableStyleId>
              </a:tblPr>
              <a:tblGrid>
                <a:gridCol w="1230427">
                  <a:extLst>
                    <a:ext uri="{9D8B030D-6E8A-4147-A177-3AD203B41FA5}">
                      <a16:colId xmlns:a16="http://schemas.microsoft.com/office/drawing/2014/main" val="3762968702"/>
                    </a:ext>
                  </a:extLst>
                </a:gridCol>
                <a:gridCol w="9285173">
                  <a:extLst>
                    <a:ext uri="{9D8B030D-6E8A-4147-A177-3AD203B41FA5}">
                      <a16:colId xmlns:a16="http://schemas.microsoft.com/office/drawing/2014/main" val="715156451"/>
                    </a:ext>
                  </a:extLst>
                </a:gridCol>
              </a:tblGrid>
              <a:tr h="409208">
                <a:tc>
                  <a:txBody>
                    <a:bodyPr/>
                    <a:lstStyle/>
                    <a:p>
                      <a:r>
                        <a:rPr lang="en-GB" sz="1200" dirty="0" smtClean="0">
                          <a:latin typeface="+mn-lt"/>
                          <a:cs typeface="Arial" panose="020B0604020202020204" pitchFamily="34" charset="0"/>
                        </a:rPr>
                        <a:t>Question</a:t>
                      </a:r>
                      <a:endParaRPr lang="en-GB" sz="1200" dirty="0">
                        <a:latin typeface="+mn-lt"/>
                        <a:cs typeface="Arial" panose="020B0604020202020204" pitchFamily="34" charset="0"/>
                      </a:endParaRPr>
                    </a:p>
                  </a:txBody>
                  <a:tcPr/>
                </a:tc>
                <a:tc>
                  <a:txBody>
                    <a:bodyPr/>
                    <a:lstStyle/>
                    <a:p>
                      <a:r>
                        <a:rPr lang="en-GB" sz="1200" dirty="0" smtClean="0">
                          <a:latin typeface="+mn-lt"/>
                          <a:cs typeface="Arial" panose="020B0604020202020204" pitchFamily="34" charset="0"/>
                        </a:rPr>
                        <a:t>Feedback</a:t>
                      </a:r>
                      <a:endParaRPr lang="en-GB" sz="1200" dirty="0">
                        <a:latin typeface="+mn-lt"/>
                        <a:cs typeface="Arial" panose="020B0604020202020204" pitchFamily="34" charset="0"/>
                      </a:endParaRPr>
                    </a:p>
                  </a:txBody>
                  <a:tcPr/>
                </a:tc>
                <a:extLst>
                  <a:ext uri="{0D108BD9-81ED-4DB2-BD59-A6C34878D82A}">
                    <a16:rowId xmlns:a16="http://schemas.microsoft.com/office/drawing/2014/main" val="2476267000"/>
                  </a:ext>
                </a:extLst>
              </a:tr>
              <a:tr h="1204963">
                <a:tc>
                  <a:txBody>
                    <a:bodyPr/>
                    <a:lstStyle/>
                    <a:p>
                      <a:r>
                        <a:rPr lang="en-GB" sz="1200" b="1" dirty="0" smtClean="0">
                          <a:latin typeface="+mn-lt"/>
                        </a:rPr>
                        <a:t>Future Vision </a:t>
                      </a:r>
                      <a:endParaRPr lang="en-GB" sz="1200" b="1" dirty="0">
                        <a:latin typeface="+mn-lt"/>
                      </a:endParaRPr>
                    </a:p>
                  </a:txBody>
                  <a:tcPr anchor="ctr"/>
                </a:tc>
                <a:tc>
                  <a:txBody>
                    <a:bodyPr/>
                    <a:lstStyle/>
                    <a:p>
                      <a:pPr marL="171450" indent="-171450" algn="l" fontAlgn="t">
                        <a:lnSpc>
                          <a:spcPct val="100000"/>
                        </a:lnSpc>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To</a:t>
                      </a:r>
                      <a:r>
                        <a:rPr lang="en-GB" sz="900" b="0" i="0" u="none" strike="noStrike" baseline="0" dirty="0" smtClean="0">
                          <a:solidFill>
                            <a:srgbClr val="000000"/>
                          </a:solidFill>
                          <a:effectLst/>
                          <a:latin typeface="Calibri" panose="020F0502020204030204" pitchFamily="34" charset="0"/>
                        </a:rPr>
                        <a:t> share with public as much information as possible</a:t>
                      </a:r>
                    </a:p>
                    <a:p>
                      <a:pPr marL="171450" indent="-171450" algn="l" fontAlgn="t">
                        <a:lnSpc>
                          <a:spcPct val="100000"/>
                        </a:lnSpc>
                        <a:buFont typeface="Arial" panose="020B0604020202020204" pitchFamily="34" charset="0"/>
                        <a:buChar char="•"/>
                      </a:pPr>
                      <a:r>
                        <a:rPr lang="en-GB" sz="900" b="0" i="0" u="none" strike="noStrike" baseline="0" dirty="0" smtClean="0">
                          <a:solidFill>
                            <a:srgbClr val="000000"/>
                          </a:solidFill>
                          <a:effectLst/>
                          <a:latin typeface="Calibri" panose="020F0502020204030204" pitchFamily="34" charset="0"/>
                        </a:rPr>
                        <a:t>Champions across all age groups and intersectionality – protected characteristics: age, disability, ethnicity</a:t>
                      </a:r>
                    </a:p>
                    <a:p>
                      <a:pPr marL="171450" indent="-171450" algn="l" fontAlgn="t">
                        <a:lnSpc>
                          <a:spcPct val="100000"/>
                        </a:lnSpc>
                        <a:buFont typeface="Arial" panose="020B0604020202020204" pitchFamily="34" charset="0"/>
                        <a:buChar char="•"/>
                      </a:pPr>
                      <a:r>
                        <a:rPr lang="en-GB" sz="900" b="0" i="0" u="none" strike="noStrike" baseline="0" dirty="0" smtClean="0">
                          <a:solidFill>
                            <a:srgbClr val="000000"/>
                          </a:solidFill>
                          <a:effectLst/>
                          <a:latin typeface="Calibri" panose="020F0502020204030204" pitchFamily="34" charset="0"/>
                        </a:rPr>
                        <a:t>How champions can be most affective within their areas to support a wider health and wellbeing agenda</a:t>
                      </a:r>
                    </a:p>
                    <a:p>
                      <a:pPr marL="171450" indent="-171450" algn="l" fontAlgn="t">
                        <a:lnSpc>
                          <a:spcPct val="100000"/>
                        </a:lnSpc>
                        <a:buFont typeface="Arial" panose="020B0604020202020204" pitchFamily="34" charset="0"/>
                        <a:buChar char="•"/>
                      </a:pPr>
                      <a:r>
                        <a:rPr lang="en-GB" sz="900" b="0" i="0" u="none" strike="noStrike" baseline="0" dirty="0" smtClean="0">
                          <a:solidFill>
                            <a:srgbClr val="000000"/>
                          </a:solidFill>
                          <a:effectLst/>
                          <a:latin typeface="Calibri" panose="020F0502020204030204" pitchFamily="34" charset="0"/>
                        </a:rPr>
                        <a:t>Communication has facts and is easily read</a:t>
                      </a:r>
                    </a:p>
                    <a:p>
                      <a:pPr marL="171450" indent="-171450" algn="l" fontAlgn="t">
                        <a:lnSpc>
                          <a:spcPct val="100000"/>
                        </a:lnSpc>
                        <a:buFont typeface="Arial" panose="020B0604020202020204" pitchFamily="34" charset="0"/>
                        <a:buChar char="•"/>
                      </a:pPr>
                      <a:r>
                        <a:rPr lang="en-GB" sz="900" b="0" i="0" u="none" strike="noStrike" baseline="0" dirty="0" smtClean="0">
                          <a:solidFill>
                            <a:srgbClr val="000000"/>
                          </a:solidFill>
                          <a:effectLst/>
                          <a:latin typeface="Calibri" panose="020F0502020204030204" pitchFamily="34" charset="0"/>
                        </a:rPr>
                        <a:t>Awareness of using process and programmes to support local wellbeing initiatives</a:t>
                      </a:r>
                    </a:p>
                    <a:p>
                      <a:pPr marL="171450" indent="-171450" algn="l" fontAlgn="t">
                        <a:lnSpc>
                          <a:spcPct val="100000"/>
                        </a:lnSpc>
                        <a:buFont typeface="Arial" panose="020B0604020202020204" pitchFamily="34" charset="0"/>
                        <a:buChar char="•"/>
                      </a:pPr>
                      <a:r>
                        <a:rPr lang="en-GB" sz="900" b="0" i="0" u="none" strike="noStrike" baseline="0" dirty="0" smtClean="0">
                          <a:solidFill>
                            <a:srgbClr val="000000"/>
                          </a:solidFill>
                          <a:effectLst/>
                          <a:latin typeface="Calibri" panose="020F0502020204030204" pitchFamily="34" charset="0"/>
                        </a:rPr>
                        <a:t>Engage and build relationship with trusted community voices -  this model supported the Covid-19 response and had positive outcomes</a:t>
                      </a:r>
                    </a:p>
                    <a:p>
                      <a:pPr marL="171450" indent="-171450" algn="l" fontAlgn="t">
                        <a:lnSpc>
                          <a:spcPct val="100000"/>
                        </a:lnSpc>
                        <a:buFont typeface="Arial" panose="020B0604020202020204" pitchFamily="34" charset="0"/>
                        <a:buChar char="•"/>
                      </a:pPr>
                      <a:r>
                        <a:rPr lang="en-GB" sz="900" b="0" i="0" u="none" strike="noStrike" baseline="0" dirty="0" smtClean="0">
                          <a:solidFill>
                            <a:srgbClr val="000000"/>
                          </a:solidFill>
                          <a:effectLst/>
                          <a:latin typeface="Calibri" panose="020F0502020204030204" pitchFamily="34" charset="0"/>
                        </a:rPr>
                        <a:t>System that can respond to the wider determinant of health, more engaging – people want to engage and encourage/ bring their families and friends to do so</a:t>
                      </a:r>
                    </a:p>
                    <a:p>
                      <a:pPr marL="171450" indent="-171450" algn="l" fontAlgn="t">
                        <a:lnSpc>
                          <a:spcPct val="100000"/>
                        </a:lnSpc>
                        <a:buFont typeface="Arial" panose="020B0604020202020204" pitchFamily="34" charset="0"/>
                        <a:buChar char="•"/>
                      </a:pPr>
                      <a:r>
                        <a:rPr lang="en-GB" sz="900" b="0" i="0" u="none" strike="noStrike" baseline="0" dirty="0" smtClean="0">
                          <a:solidFill>
                            <a:srgbClr val="000000"/>
                          </a:solidFill>
                          <a:effectLst/>
                          <a:latin typeface="Calibri" panose="020F0502020204030204" pitchFamily="34" charset="0"/>
                        </a:rPr>
                        <a:t>Concept of ad hoc meeting and programme not lead by local public health</a:t>
                      </a:r>
                    </a:p>
                    <a:p>
                      <a:pPr marL="171450" indent="-171450" algn="l" fontAlgn="t">
                        <a:lnSpc>
                          <a:spcPct val="100000"/>
                        </a:lnSpc>
                        <a:buFont typeface="Arial" panose="020B0604020202020204" pitchFamily="34" charset="0"/>
                        <a:buChar char="•"/>
                      </a:pPr>
                      <a:r>
                        <a:rPr lang="en-GB" sz="900" b="0" i="0" u="none" strike="noStrike" baseline="0" dirty="0" smtClean="0">
                          <a:solidFill>
                            <a:srgbClr val="000000"/>
                          </a:solidFill>
                          <a:effectLst/>
                          <a:latin typeface="Calibri" panose="020F0502020204030204" pitchFamily="34" charset="0"/>
                        </a:rPr>
                        <a:t>Well established with annual conferences showcasing work done though the ICS and support other areas where the role might be newer</a:t>
                      </a:r>
                    </a:p>
                    <a:p>
                      <a:pPr marL="171450" indent="-171450" algn="l" fontAlgn="t">
                        <a:lnSpc>
                          <a:spcPct val="100000"/>
                        </a:lnSpc>
                        <a:buFont typeface="Arial" panose="020B0604020202020204" pitchFamily="34" charset="0"/>
                        <a:buChar char="•"/>
                      </a:pPr>
                      <a:r>
                        <a:rPr lang="en-GB" sz="900" b="0" i="0" u="none" strike="noStrike" baseline="0" dirty="0" smtClean="0">
                          <a:solidFill>
                            <a:srgbClr val="000000"/>
                          </a:solidFill>
                          <a:effectLst/>
                          <a:latin typeface="Calibri" panose="020F0502020204030204" pitchFamily="34" charset="0"/>
                        </a:rPr>
                        <a:t>Based on community needs which is needed to build relationship and trust – community connectors are the lead and the system respond</a:t>
                      </a:r>
                    </a:p>
                    <a:p>
                      <a:pPr marL="171450" indent="-171450" algn="l" fontAlgn="t">
                        <a:lnSpc>
                          <a:spcPct val="100000"/>
                        </a:lnSpc>
                        <a:buFont typeface="Arial" panose="020B0604020202020204" pitchFamily="34" charset="0"/>
                        <a:buChar char="•"/>
                      </a:pPr>
                      <a:r>
                        <a:rPr lang="en-GB" sz="900" b="0" i="0" u="none" strike="noStrike" baseline="0" dirty="0" smtClean="0">
                          <a:solidFill>
                            <a:srgbClr val="000000"/>
                          </a:solidFill>
                          <a:effectLst/>
                          <a:latin typeface="Calibri" panose="020F0502020204030204" pitchFamily="34" charset="0"/>
                        </a:rPr>
                        <a:t>Inners/ bi borough operate on 5 year contracts – this is needed to support delivery of the champions programmes</a:t>
                      </a:r>
                    </a:p>
                    <a:p>
                      <a:pPr algn="l" fontAlgn="t"/>
                      <a:endParaRPr lang="en-GB" sz="900" b="0" i="0" u="none" strike="noStrike" baseline="0" dirty="0" smtClean="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070837860"/>
                  </a:ext>
                </a:extLst>
              </a:tr>
              <a:tr h="1804323">
                <a:tc>
                  <a:txBody>
                    <a:bodyPr/>
                    <a:lstStyle/>
                    <a:p>
                      <a:r>
                        <a:rPr lang="en-GB" sz="1200" b="1" dirty="0" smtClean="0">
                          <a:latin typeface="+mn-lt"/>
                        </a:rPr>
                        <a:t>Training and</a:t>
                      </a:r>
                      <a:r>
                        <a:rPr lang="en-GB" sz="1200" b="1" baseline="0" dirty="0" smtClean="0">
                          <a:latin typeface="+mn-lt"/>
                        </a:rPr>
                        <a:t> Support</a:t>
                      </a:r>
                    </a:p>
                  </a:txBody>
                  <a:tcPr anchor="ctr"/>
                </a:tc>
                <a:tc>
                  <a:txBody>
                    <a:bodyPr/>
                    <a:lstStyle/>
                    <a:p>
                      <a:pPr marL="171450" indent="-171450" algn="l" fontAlgn="t">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Repository/ joined commissioning Community</a:t>
                      </a:r>
                      <a:r>
                        <a:rPr lang="en-GB" sz="900" b="0" i="0" u="none" strike="noStrike" baseline="0" dirty="0" smtClean="0">
                          <a:solidFill>
                            <a:srgbClr val="000000"/>
                          </a:solidFill>
                          <a:effectLst/>
                          <a:latin typeface="Calibri" panose="020F0502020204030204" pitchFamily="34" charset="0"/>
                        </a:rPr>
                        <a:t> Champions training, ability to access – use the strength of the area</a:t>
                      </a:r>
                      <a:endParaRPr lang="en-GB" sz="900" b="0" i="0" u="none" strike="noStrike" dirty="0" smtClean="0">
                        <a:solidFill>
                          <a:srgbClr val="000000"/>
                        </a:solidFill>
                        <a:effectLst/>
                        <a:latin typeface="Calibri" panose="020F0502020204030204" pitchFamily="34" charset="0"/>
                      </a:endParaRPr>
                    </a:p>
                    <a:p>
                      <a:pPr marL="171450" indent="-171450" algn="l" fontAlgn="t">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Developing community champions save money for partners and would be best being resources – Stop</a:t>
                      </a:r>
                      <a:r>
                        <a:rPr lang="en-GB" sz="900" b="0" i="0" u="none" strike="noStrike" baseline="0" dirty="0" smtClean="0">
                          <a:solidFill>
                            <a:srgbClr val="000000"/>
                          </a:solidFill>
                          <a:effectLst/>
                          <a:latin typeface="Calibri" panose="020F0502020204030204" pitchFamily="34" charset="0"/>
                        </a:rPr>
                        <a:t> expectations</a:t>
                      </a:r>
                      <a:r>
                        <a:rPr lang="en-GB" sz="900" b="0" i="0" u="none" strike="noStrike" dirty="0" smtClean="0">
                          <a:solidFill>
                            <a:srgbClr val="000000"/>
                          </a:solidFill>
                          <a:effectLst/>
                          <a:latin typeface="Calibri" panose="020F0502020204030204" pitchFamily="34" charset="0"/>
                        </a:rPr>
                        <a:t> to do a fantastic job on shoe string budget</a:t>
                      </a:r>
                    </a:p>
                    <a:p>
                      <a:pPr marL="171450" indent="-171450" algn="l" fontAlgn="t">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Breaking down 'terms of references', remove obstacles and create opportunities</a:t>
                      </a:r>
                    </a:p>
                    <a:p>
                      <a:pPr marL="171450" indent="-171450" algn="l" fontAlgn="t">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The regional support for developing training – create,</a:t>
                      </a:r>
                      <a:r>
                        <a:rPr lang="en-GB" sz="900" b="0" i="0" u="none" strike="noStrike" baseline="0" dirty="0" smtClean="0">
                          <a:solidFill>
                            <a:srgbClr val="000000"/>
                          </a:solidFill>
                          <a:effectLst/>
                          <a:latin typeface="Calibri" panose="020F0502020204030204" pitchFamily="34" charset="0"/>
                        </a:rPr>
                        <a:t> develop and support basis for what community champions need</a:t>
                      </a:r>
                    </a:p>
                    <a:p>
                      <a:pPr marL="171450" indent="-171450" algn="l" fontAlgn="t">
                        <a:buFont typeface="Arial" panose="020B0604020202020204" pitchFamily="34" charset="0"/>
                        <a:buChar char="•"/>
                      </a:pPr>
                      <a:r>
                        <a:rPr lang="en-GB" sz="900" b="0" i="0" u="none" strike="noStrike" baseline="0" dirty="0" smtClean="0">
                          <a:solidFill>
                            <a:srgbClr val="000000"/>
                          </a:solidFill>
                          <a:effectLst/>
                          <a:latin typeface="Calibri" panose="020F0502020204030204" pitchFamily="34" charset="0"/>
                        </a:rPr>
                        <a:t>Should not be treated as a cheap option, volunteers no not mean value is reduced</a:t>
                      </a:r>
                    </a:p>
                    <a:p>
                      <a:pPr marL="171450" indent="-171450" algn="l" fontAlgn="t">
                        <a:buFont typeface="Arial" panose="020B0604020202020204" pitchFamily="34" charset="0"/>
                        <a:buChar char="•"/>
                      </a:pPr>
                      <a:r>
                        <a:rPr lang="en-GB" sz="900" b="0" i="0" u="none" strike="noStrike" baseline="0" dirty="0" smtClean="0">
                          <a:solidFill>
                            <a:srgbClr val="000000"/>
                          </a:solidFill>
                          <a:effectLst/>
                          <a:latin typeface="Calibri" panose="020F0502020204030204" pitchFamily="34" charset="0"/>
                        </a:rPr>
                        <a:t>Make sure skills are not a barrier, its support with comm’s and challenges and ability to make connections</a:t>
                      </a:r>
                      <a:endParaRPr lang="en-GB" sz="900" b="0" i="0" u="none" strike="noStrike" dirty="0" smtClean="0">
                        <a:solidFill>
                          <a:srgbClr val="000000"/>
                        </a:solidFill>
                        <a:effectLst/>
                        <a:latin typeface="Calibri" panose="020F0502020204030204" pitchFamily="34" charset="0"/>
                      </a:endParaRPr>
                    </a:p>
                    <a:p>
                      <a:pPr marL="171450" indent="-171450" algn="l" fontAlgn="t">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May feel like a leap of faith as the way champions structured is very different, build support for the ' system' to relax their thinking</a:t>
                      </a:r>
                    </a:p>
                    <a:p>
                      <a:pPr marL="171450" indent="-171450" algn="l" fontAlgn="t">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Safeguarding level 1-3, mental health and first aid trainings, special trainings for maternity champions</a:t>
                      </a:r>
                    </a:p>
                    <a:p>
                      <a:pPr marL="171450" indent="-171450" algn="l" fontAlgn="t">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How can the 'system' support the community connector in making their connections and developing resources - such as language, graphics, comm’s</a:t>
                      </a:r>
                    </a:p>
                    <a:p>
                      <a:pPr marL="171450" indent="-171450" algn="l" fontAlgn="t">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How to promote the role? Short videos could be created</a:t>
                      </a:r>
                    </a:p>
                    <a:p>
                      <a:pPr marL="171450" indent="-171450" algn="l" fontAlgn="t">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Recognition</a:t>
                      </a:r>
                      <a:r>
                        <a:rPr lang="en-GB" sz="900" b="0" i="0" u="none" strike="noStrike" baseline="0" dirty="0" smtClean="0">
                          <a:solidFill>
                            <a:srgbClr val="000000"/>
                          </a:solidFill>
                          <a:effectLst/>
                          <a:latin typeface="Calibri" panose="020F0502020204030204" pitchFamily="34" charset="0"/>
                        </a:rPr>
                        <a:t> reward system, e.g., travel expenses/ facilitate meals out </a:t>
                      </a:r>
                    </a:p>
                    <a:p>
                      <a:pPr marL="171450" indent="-171450" algn="l" fontAlgn="t">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How to recruit: sharing good case studies, good practice, resources, information. How to target - in person works very well</a:t>
                      </a:r>
                    </a:p>
                    <a:p>
                      <a:pPr marL="171450" indent="-171450" algn="l" fontAlgn="t">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Inner: commissioned level 2 population health training and supporting behaviour change programme</a:t>
                      </a:r>
                    </a:p>
                    <a:p>
                      <a:pPr marL="171450" indent="-171450" algn="l" fontAlgn="t">
                        <a:buFont typeface="Arial" panose="020B0604020202020204" pitchFamily="34" charset="0"/>
                        <a:buChar char="•"/>
                      </a:pPr>
                      <a:r>
                        <a:rPr lang="en-GB" sz="900" b="0" i="0" u="none" strike="noStrike" dirty="0" smtClean="0">
                          <a:solidFill>
                            <a:srgbClr val="000000"/>
                          </a:solidFill>
                          <a:effectLst/>
                          <a:latin typeface="Calibri" panose="020F0502020204030204" pitchFamily="34" charset="0"/>
                        </a:rPr>
                        <a:t>Create</a:t>
                      </a:r>
                      <a:r>
                        <a:rPr lang="en-GB" sz="900" b="0" i="0" u="none" strike="noStrike" baseline="0" dirty="0" smtClean="0">
                          <a:solidFill>
                            <a:srgbClr val="000000"/>
                          </a:solidFill>
                          <a:effectLst/>
                          <a:latin typeface="Calibri" panose="020F0502020204030204" pitchFamily="34" charset="0"/>
                        </a:rPr>
                        <a:t> opportunity for employment, e.g. champions in RBKCW under apprentice scheme can give career pathway</a:t>
                      </a:r>
                    </a:p>
                    <a:p>
                      <a:pPr marL="171450" indent="-171450" algn="l" fontAlgn="t">
                        <a:buFont typeface="Arial" panose="020B0604020202020204" pitchFamily="34" charset="0"/>
                        <a:buChar char="•"/>
                      </a:pPr>
                      <a:endParaRPr lang="en-GB" sz="900" b="0" i="0" u="none" strike="noStrike" dirty="0" smtClean="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530962016"/>
                  </a:ext>
                </a:extLst>
              </a:tr>
            </a:tbl>
          </a:graphicData>
        </a:graphic>
      </p:graphicFrame>
    </p:spTree>
    <p:extLst>
      <p:ext uri="{BB962C8B-B14F-4D97-AF65-F5344CB8AC3E}">
        <p14:creationId xmlns:p14="http://schemas.microsoft.com/office/powerpoint/2010/main" val="1895627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2">
      <a:dk1>
        <a:srgbClr val="000000"/>
      </a:dk1>
      <a:lt1>
        <a:srgbClr val="FFFFFF"/>
      </a:lt1>
      <a:dk2>
        <a:srgbClr val="44546A"/>
      </a:dk2>
      <a:lt2>
        <a:srgbClr val="E7E6E6"/>
      </a:lt2>
      <a:accent1>
        <a:srgbClr val="2CA865"/>
      </a:accent1>
      <a:accent2>
        <a:srgbClr val="30849B"/>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2">
      <a:dk1>
        <a:srgbClr val="000000"/>
      </a:dk1>
      <a:lt1>
        <a:srgbClr val="FFFFFF"/>
      </a:lt1>
      <a:dk2>
        <a:srgbClr val="44546A"/>
      </a:dk2>
      <a:lt2>
        <a:srgbClr val="E7E6E6"/>
      </a:lt2>
      <a:accent1>
        <a:srgbClr val="2CA865"/>
      </a:accent1>
      <a:accent2>
        <a:srgbClr val="30849B"/>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5A592F5E7545C4A93373CBC411CBFC9" ma:contentTypeVersion="14" ma:contentTypeDescription="Create a new document." ma:contentTypeScope="" ma:versionID="2b03213e8ece14ef971e0426c95bf19f">
  <xsd:schema xmlns:xsd="http://www.w3.org/2001/XMLSchema" xmlns:xs="http://www.w3.org/2001/XMLSchema" xmlns:p="http://schemas.microsoft.com/office/2006/metadata/properties" xmlns:ns3="e0608636-b8ed-485d-9e84-f7dfcc41be4b" xmlns:ns4="79935d41-5c0f-4ba2-b8d0-8167e3b5883e" targetNamespace="http://schemas.microsoft.com/office/2006/metadata/properties" ma:root="true" ma:fieldsID="b1f8cd381f55b9e57185a28e5fb2f95a" ns3:_="" ns4:_="">
    <xsd:import namespace="e0608636-b8ed-485d-9e84-f7dfcc41be4b"/>
    <xsd:import namespace="79935d41-5c0f-4ba2-b8d0-8167e3b5883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608636-b8ed-485d-9e84-f7dfcc41be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935d41-5c0f-4ba2-b8d0-8167e3b5883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2FA09B-99E1-4E65-8557-9764EBC86B8D}">
  <ds:schemaRefs>
    <ds:schemaRef ds:uri="http://schemas.microsoft.com/sharepoint/v3/contenttype/forms"/>
  </ds:schemaRefs>
</ds:datastoreItem>
</file>

<file path=customXml/itemProps2.xml><?xml version="1.0" encoding="utf-8"?>
<ds:datastoreItem xmlns:ds="http://schemas.openxmlformats.org/officeDocument/2006/customXml" ds:itemID="{F03C0BAC-4462-49BE-913B-F8873EE11DC0}">
  <ds:schemaRefs>
    <ds:schemaRef ds:uri="http://purl.org/dc/terms/"/>
    <ds:schemaRef ds:uri="http://schemas.openxmlformats.org/package/2006/metadata/core-properties"/>
    <ds:schemaRef ds:uri="http://schemas.microsoft.com/office/2006/documentManagement/types"/>
    <ds:schemaRef ds:uri="e0608636-b8ed-485d-9e84-f7dfcc41be4b"/>
    <ds:schemaRef ds:uri="http://purl.org/dc/elements/1.1/"/>
    <ds:schemaRef ds:uri="http://schemas.microsoft.com/office/2006/metadata/properties"/>
    <ds:schemaRef ds:uri="79935d41-5c0f-4ba2-b8d0-8167e3b5883e"/>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69CF209-A117-442A-9650-C1EF738E4D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608636-b8ed-485d-9e84-f7dfcc41be4b"/>
    <ds:schemaRef ds:uri="79935d41-5c0f-4ba2-b8d0-8167e3b588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804</TotalTime>
  <Words>3666</Words>
  <Application>Microsoft Office PowerPoint</Application>
  <PresentationFormat>Widescreen</PresentationFormat>
  <Paragraphs>331</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Calibri Light</vt:lpstr>
      <vt:lpstr>Office Theme</vt:lpstr>
      <vt:lpstr>1_Office Theme</vt:lpstr>
      <vt:lpstr>Community Champions Development Programme  Dialogue Event Outcomes</vt:lpstr>
      <vt:lpstr>ICS Workshop</vt:lpstr>
      <vt:lpstr>Crossed Themes</vt:lpstr>
      <vt:lpstr>Crossed Themes</vt:lpstr>
      <vt:lpstr>K. Fenton summary and guidance</vt:lpstr>
      <vt:lpstr>K. Fenton summary and guidance</vt:lpstr>
      <vt:lpstr>What next</vt:lpstr>
      <vt:lpstr>NEL</vt:lpstr>
      <vt:lpstr>NWL part 1</vt:lpstr>
      <vt:lpstr>NWL part 2</vt:lpstr>
      <vt:lpstr>NCL part 1</vt:lpstr>
      <vt:lpstr>NCL part 2</vt:lpstr>
      <vt:lpstr>SEL part 1</vt:lpstr>
      <vt:lpstr>SEL part 2</vt:lpstr>
      <vt:lpstr>SWL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Cheryl Westmacott</dc:creator>
  <cp:lastModifiedBy>Ieva Smilingyte</cp:lastModifiedBy>
  <cp:revision>22</cp:revision>
  <dcterms:created xsi:type="dcterms:W3CDTF">2023-02-06T11:25:18Z</dcterms:created>
  <dcterms:modified xsi:type="dcterms:W3CDTF">2023-07-28T09:38:02Z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0x01010005A592F5E7545C4A93373CBC411CBFC9</vt:lpwstr>
  </property>
</Properties>
</file>