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handoutMasterIdLst>
    <p:handoutMasterId r:id="rId13"/>
  </p:handoutMasterIdLst>
  <p:sldIdLst>
    <p:sldId id="487" r:id="rId5"/>
    <p:sldId id="488" r:id="rId6"/>
    <p:sldId id="480" r:id="rId7"/>
    <p:sldId id="481" r:id="rId8"/>
    <p:sldId id="483" r:id="rId9"/>
    <p:sldId id="484" r:id="rId10"/>
    <p:sldId id="48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9067931-848D-6619-84A2-BCCAA9EFD7A0}" name="Daniel Barrett" initials="DB" userId="ce1ad66a92c7a5a7" providerId="Windows Live"/>
  <p188:author id="{F6EB5AC4-AF34-533A-0B7E-BB107B831C2A}" name="Kim Hunt" initials="KH" userId="S::Kim.Hunt@hlp.nhs.uk::a7c6530e-8790-44ee-8d37-ddd918be68a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D4DA"/>
    <a:srgbClr val="28CB7E"/>
    <a:srgbClr val="28ACC8"/>
    <a:srgbClr val="CC00FF"/>
    <a:srgbClr val="9179EE"/>
    <a:srgbClr val="E82561"/>
    <a:srgbClr val="E34C9A"/>
    <a:srgbClr val="FEAC3C"/>
    <a:srgbClr val="47D391"/>
    <a:srgbClr val="E766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814A21-0191-54A1-5F2C-FBC76F278820}" v="3048" dt="2024-03-13T11:10:33.4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61" d="100"/>
          <a:sy n="61" d="100"/>
        </p:scale>
        <p:origin x="1008" y="7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E2AA535-763A-AF85-7C8A-2C6E854A082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0346306F-3567-939A-C93C-901E36F830A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73E0760-C516-4E33-B444-DD58FEBE67E0}" type="datetimeFigureOut">
              <a:rPr lang="en-GB" smtClean="0"/>
              <a:t>14/03/2024</a:t>
            </a:fld>
            <a:endParaRPr lang="en-GB"/>
          </a:p>
        </p:txBody>
      </p:sp>
      <p:sp>
        <p:nvSpPr>
          <p:cNvPr id="4" name="Footer Placeholder 3">
            <a:extLst>
              <a:ext uri="{FF2B5EF4-FFF2-40B4-BE49-F238E27FC236}">
                <a16:creationId xmlns:a16="http://schemas.microsoft.com/office/drawing/2014/main" id="{17829D9E-3ED4-FD0E-CC06-67BD72C1ABE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E7184BE0-8D1A-FD28-FF9B-2D6FE763A2D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CCF9B4A-6A2C-431B-B797-666AA08C5BD6}" type="slidenum">
              <a:rPr lang="en-GB" smtClean="0"/>
              <a:t>‹#›</a:t>
            </a:fld>
            <a:endParaRPr lang="en-GB"/>
          </a:p>
        </p:txBody>
      </p:sp>
    </p:spTree>
    <p:extLst>
      <p:ext uri="{BB962C8B-B14F-4D97-AF65-F5344CB8AC3E}">
        <p14:creationId xmlns:p14="http://schemas.microsoft.com/office/powerpoint/2010/main" val="2200078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46EFC5-0890-D046-ACC6-6636F2B7C091}" type="datetimeFigureOut">
              <a:rPr lang="en-GB" smtClean="0"/>
              <a:t>14/03/2024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F81510-F8A5-A047-95C4-5A86DB02A962}" type="slidenum">
              <a:rPr lang="en-GB" smtClean="0"/>
              <a:t>‹#›</a:t>
            </a:fld>
            <a:endParaRPr lang="en-GB"/>
          </a:p>
        </p:txBody>
      </p:sp>
    </p:spTree>
    <p:extLst>
      <p:ext uri="{BB962C8B-B14F-4D97-AF65-F5344CB8AC3E}">
        <p14:creationId xmlns:p14="http://schemas.microsoft.com/office/powerpoint/2010/main" val="2647386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_Blu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6F1D44D-22A8-F048-ABC7-2245B2EB41A4}"/>
              </a:ext>
            </a:extLst>
          </p:cNvPr>
          <p:cNvSpPr/>
          <p:nvPr userDrawn="1"/>
        </p:nvSpPr>
        <p:spPr>
          <a:xfrm>
            <a:off x="0" y="1"/>
            <a:ext cx="12192000" cy="63111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ooter Placeholder 5">
            <a:extLst>
              <a:ext uri="{FF2B5EF4-FFF2-40B4-BE49-F238E27FC236}">
                <a16:creationId xmlns:a16="http://schemas.microsoft.com/office/drawing/2014/main" id="{D9753430-0C23-6641-8EEF-2A40E5541DB0}"/>
              </a:ext>
            </a:extLst>
          </p:cNvPr>
          <p:cNvSpPr>
            <a:spLocks noGrp="1"/>
          </p:cNvSpPr>
          <p:nvPr>
            <p:ph type="ftr" sz="quarter" idx="11"/>
          </p:nvPr>
        </p:nvSpPr>
        <p:spPr/>
        <p:txBody>
          <a:bodyPr/>
          <a:lstStyle>
            <a:lvl1pPr>
              <a:defRPr/>
            </a:lvl1pPr>
          </a:lstStyle>
          <a:p>
            <a:r>
              <a:rPr lang="en-GB"/>
              <a:t>Thrive LDN: Towards happier, </a:t>
            </a:r>
            <a:r>
              <a:rPr lang="en-GB" err="1"/>
              <a:t>healther</a:t>
            </a:r>
            <a:r>
              <a:rPr lang="en-GB"/>
              <a:t> lives</a:t>
            </a:r>
          </a:p>
        </p:txBody>
      </p:sp>
      <p:sp>
        <p:nvSpPr>
          <p:cNvPr id="2" name="Title 1">
            <a:extLst>
              <a:ext uri="{FF2B5EF4-FFF2-40B4-BE49-F238E27FC236}">
                <a16:creationId xmlns:a16="http://schemas.microsoft.com/office/drawing/2014/main" id="{45B1E7F0-B6B0-EB4A-AA91-E7D4EE2184E4}"/>
              </a:ext>
            </a:extLst>
          </p:cNvPr>
          <p:cNvSpPr>
            <a:spLocks noGrp="1"/>
          </p:cNvSpPr>
          <p:nvPr>
            <p:ph type="title"/>
          </p:nvPr>
        </p:nvSpPr>
        <p:spPr>
          <a:xfrm>
            <a:off x="54934" y="63391"/>
            <a:ext cx="11406964" cy="464042"/>
          </a:xfrm>
        </p:spPr>
        <p:txBody>
          <a:bodyPr>
            <a:normAutofit/>
          </a:bodyPr>
          <a:lstStyle>
            <a:lvl1pPr>
              <a:defRPr sz="2800">
                <a:latin typeface="Arial" panose="020B0604020202020204" pitchFamily="34" charset="0"/>
                <a:cs typeface="Arial" panose="020B0604020202020204" pitchFamily="34" charset="0"/>
              </a:defRPr>
            </a:lvl1pPr>
          </a:lstStyle>
          <a:p>
            <a:r>
              <a:rPr lang="en-GB"/>
              <a:t>Click to edit Master title style</a:t>
            </a:r>
          </a:p>
        </p:txBody>
      </p:sp>
      <p:sp>
        <p:nvSpPr>
          <p:cNvPr id="3" name="Content Placeholder 2">
            <a:extLst>
              <a:ext uri="{FF2B5EF4-FFF2-40B4-BE49-F238E27FC236}">
                <a16:creationId xmlns:a16="http://schemas.microsoft.com/office/drawing/2014/main" id="{0F09007D-9F9E-084A-A40B-67893BE477B7}"/>
              </a:ext>
            </a:extLst>
          </p:cNvPr>
          <p:cNvSpPr>
            <a:spLocks noGrp="1"/>
          </p:cNvSpPr>
          <p:nvPr>
            <p:ph sz="half" idx="1"/>
          </p:nvPr>
        </p:nvSpPr>
        <p:spPr>
          <a:xfrm>
            <a:off x="116958" y="694501"/>
            <a:ext cx="11950995" cy="5348947"/>
          </a:xfrm>
        </p:spPr>
        <p:txBody>
          <a:bodyPr>
            <a:normAutofit/>
          </a:bodyPr>
          <a:lstStyle>
            <a:lvl1pPr marL="180975" indent="-180975">
              <a:lnSpc>
                <a:spcPct val="120000"/>
              </a:lnSpc>
              <a:buClr>
                <a:schemeClr val="accent4"/>
              </a:buClr>
              <a:buFont typeface="Arial" panose="020B0604020202020204" pitchFamily="34" charset="0"/>
              <a:buChar char="•"/>
              <a:defRPr sz="1500">
                <a:latin typeface="Arial" panose="020B0604020202020204" pitchFamily="34" charset="0"/>
                <a:cs typeface="Arial" panose="020B0604020202020204" pitchFamily="34" charset="0"/>
              </a:defRPr>
            </a:lvl1pPr>
            <a:lvl2pPr marL="542925" indent="-180975">
              <a:lnSpc>
                <a:spcPct val="120000"/>
              </a:lnSpc>
              <a:buClr>
                <a:schemeClr val="accent4"/>
              </a:buClr>
              <a:buFont typeface="Arial" panose="020B0604020202020204" pitchFamily="34" charset="0"/>
              <a:buChar char="•"/>
              <a:tabLst>
                <a:tab pos="1616075" algn="l"/>
              </a:tabLst>
              <a:defRPr sz="1500">
                <a:latin typeface="Arial" panose="020B0604020202020204" pitchFamily="34" charset="0"/>
                <a:cs typeface="Arial" panose="020B0604020202020204" pitchFamily="34" charset="0"/>
              </a:defRPr>
            </a:lvl2pPr>
            <a:lvl3pPr marL="1143000" indent="-228600">
              <a:lnSpc>
                <a:spcPct val="120000"/>
              </a:lnSpc>
              <a:buClr>
                <a:schemeClr val="accent4"/>
              </a:buClr>
              <a:buFont typeface="Arial" panose="020B0604020202020204" pitchFamily="34" charset="0"/>
              <a:buChar char="•"/>
              <a:defRPr sz="1500">
                <a:latin typeface="Arial" panose="020B0604020202020204" pitchFamily="34" charset="0"/>
                <a:cs typeface="Arial" panose="020B0604020202020204" pitchFamily="34" charset="0"/>
              </a:defRPr>
            </a:lvl3pPr>
            <a:lvl4pPr marL="1600200" indent="-228600">
              <a:lnSpc>
                <a:spcPct val="120000"/>
              </a:lnSpc>
              <a:buClr>
                <a:schemeClr val="accent4"/>
              </a:buClr>
              <a:buFont typeface="Arial" panose="020B0604020202020204" pitchFamily="34" charset="0"/>
              <a:buChar char="•"/>
              <a:defRPr sz="1500">
                <a:latin typeface="Arial" panose="020B0604020202020204" pitchFamily="34" charset="0"/>
                <a:cs typeface="Arial" panose="020B0604020202020204" pitchFamily="34" charset="0"/>
              </a:defRPr>
            </a:lvl4pPr>
            <a:lvl5pPr marL="2057400" indent="-228600">
              <a:lnSpc>
                <a:spcPct val="120000"/>
              </a:lnSpc>
              <a:buClr>
                <a:schemeClr val="accent4"/>
              </a:buClr>
              <a:buFont typeface="Arial" panose="020B0604020202020204" pitchFamily="34" charset="0"/>
              <a:buChar char="•"/>
              <a:defRPr sz="1500">
                <a:latin typeface="Arial" panose="020B0604020202020204" pitchFamily="34" charset="0"/>
                <a:cs typeface="Arial" panose="020B0604020202020204" pitchFamily="34" charset="0"/>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Slide Number Placeholder 6">
            <a:extLst>
              <a:ext uri="{FF2B5EF4-FFF2-40B4-BE49-F238E27FC236}">
                <a16:creationId xmlns:a16="http://schemas.microsoft.com/office/drawing/2014/main" id="{D2EB319C-CC5E-1D46-B75B-FB18EC7C25C7}"/>
              </a:ext>
            </a:extLst>
          </p:cNvPr>
          <p:cNvSpPr>
            <a:spLocks noGrp="1"/>
          </p:cNvSpPr>
          <p:nvPr>
            <p:ph type="sldNum" sz="quarter" idx="12"/>
          </p:nvPr>
        </p:nvSpPr>
        <p:spPr/>
        <p:txBody>
          <a:bodyPr/>
          <a:lstStyle/>
          <a:p>
            <a:fld id="{404CB892-04A9-1B4A-9AED-8E4B674A10E8}" type="slidenum">
              <a:rPr lang="en-GB" smtClean="0"/>
              <a:t>‹#›</a:t>
            </a:fld>
            <a:endParaRPr lang="en-GB"/>
          </a:p>
        </p:txBody>
      </p:sp>
      <p:pic>
        <p:nvPicPr>
          <p:cNvPr id="9" name="Picture 8">
            <a:extLst>
              <a:ext uri="{FF2B5EF4-FFF2-40B4-BE49-F238E27FC236}">
                <a16:creationId xmlns:a16="http://schemas.microsoft.com/office/drawing/2014/main" id="{7E0FA1CE-4384-E247-854A-A100805D8078}"/>
              </a:ext>
            </a:extLst>
          </p:cNvPr>
          <p:cNvPicPr>
            <a:picLocks noChangeAspect="1"/>
          </p:cNvPicPr>
          <p:nvPr userDrawn="1"/>
        </p:nvPicPr>
        <p:blipFill>
          <a:blip r:embed="rId2">
            <a:alphaModFix amt="50000"/>
          </a:blip>
          <a:stretch>
            <a:fillRect/>
          </a:stretch>
        </p:blipFill>
        <p:spPr>
          <a:xfrm>
            <a:off x="11582156" y="21267"/>
            <a:ext cx="588578" cy="588578"/>
          </a:xfrm>
          <a:prstGeom prst="rect">
            <a:avLst/>
          </a:prstGeom>
        </p:spPr>
      </p:pic>
    </p:spTree>
    <p:extLst>
      <p:ext uri="{BB962C8B-B14F-4D97-AF65-F5344CB8AC3E}">
        <p14:creationId xmlns:p14="http://schemas.microsoft.com/office/powerpoint/2010/main" val="25651930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A1C60C-BB51-3E40-B675-416666257341}"/>
              </a:ext>
            </a:extLst>
          </p:cNvPr>
          <p:cNvSpPr>
            <a:spLocks noGrp="1"/>
          </p:cNvSpPr>
          <p:nvPr>
            <p:ph type="title"/>
          </p:nvPr>
        </p:nvSpPr>
        <p:spPr>
          <a:xfrm>
            <a:off x="840828" y="501758"/>
            <a:ext cx="7304689" cy="864585"/>
          </a:xfrm>
          <a:prstGeom prst="rect">
            <a:avLst/>
          </a:prstGeom>
        </p:spPr>
        <p:txBody>
          <a:bodyPr vert="horz" lIns="0" tIns="0" rIns="0" bIns="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F064033A-D8F8-B347-8C08-FE4B4520AD92}"/>
              </a:ext>
            </a:extLst>
          </p:cNvPr>
          <p:cNvSpPr>
            <a:spLocks noGrp="1"/>
          </p:cNvSpPr>
          <p:nvPr>
            <p:ph type="body" idx="1"/>
          </p:nvPr>
        </p:nvSpPr>
        <p:spPr>
          <a:xfrm>
            <a:off x="851338" y="2144110"/>
            <a:ext cx="7294179" cy="3752194"/>
          </a:xfrm>
          <a:prstGeom prst="rect">
            <a:avLst/>
          </a:prstGeom>
        </p:spPr>
        <p:txBody>
          <a:bodyPr vert="horz" lIns="0" tIns="0" rIns="0" bIns="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Footer Placeholder 4">
            <a:extLst>
              <a:ext uri="{FF2B5EF4-FFF2-40B4-BE49-F238E27FC236}">
                <a16:creationId xmlns:a16="http://schemas.microsoft.com/office/drawing/2014/main" id="{A20D9CF7-9921-4C43-9BF6-6036B1D68DA2}"/>
              </a:ext>
            </a:extLst>
          </p:cNvPr>
          <p:cNvSpPr>
            <a:spLocks noGrp="1"/>
          </p:cNvSpPr>
          <p:nvPr>
            <p:ph type="ftr" sz="quarter" idx="3"/>
          </p:nvPr>
        </p:nvSpPr>
        <p:spPr>
          <a:xfrm>
            <a:off x="851338" y="6356350"/>
            <a:ext cx="4114800" cy="365125"/>
          </a:xfrm>
          <a:prstGeom prst="rect">
            <a:avLst/>
          </a:prstGeom>
        </p:spPr>
        <p:txBody>
          <a:bodyPr vert="horz" lIns="0" tIns="0" rIns="0" bIns="0" rtlCol="0" anchor="ctr"/>
          <a:lstStyle>
            <a:lvl1pPr algn="l">
              <a:defRPr sz="1000">
                <a:solidFill>
                  <a:schemeClr val="bg2"/>
                </a:solidFill>
                <a:latin typeface="Trebuchet MS" panose="020B0703020202090204" pitchFamily="34" charset="0"/>
              </a:defRPr>
            </a:lvl1pPr>
          </a:lstStyle>
          <a:p>
            <a:r>
              <a:rPr lang="en-GB"/>
              <a:t>ThriveLDN PowerPoint Template</a:t>
            </a:r>
          </a:p>
        </p:txBody>
      </p:sp>
      <p:sp>
        <p:nvSpPr>
          <p:cNvPr id="6" name="Slide Number Placeholder 5">
            <a:extLst>
              <a:ext uri="{FF2B5EF4-FFF2-40B4-BE49-F238E27FC236}">
                <a16:creationId xmlns:a16="http://schemas.microsoft.com/office/drawing/2014/main" id="{477294F7-58DB-034F-A233-B72ADD2CF40D}"/>
              </a:ext>
            </a:extLst>
          </p:cNvPr>
          <p:cNvSpPr>
            <a:spLocks noGrp="1"/>
          </p:cNvSpPr>
          <p:nvPr>
            <p:ph type="sldNum" sz="quarter" idx="4"/>
          </p:nvPr>
        </p:nvSpPr>
        <p:spPr>
          <a:xfrm>
            <a:off x="275895" y="6356350"/>
            <a:ext cx="459829" cy="365125"/>
          </a:xfrm>
          <a:prstGeom prst="rect">
            <a:avLst/>
          </a:prstGeom>
        </p:spPr>
        <p:txBody>
          <a:bodyPr vert="horz" lIns="0" tIns="0" rIns="0" bIns="0" rtlCol="0" anchor="ctr"/>
          <a:lstStyle>
            <a:lvl1pPr algn="l">
              <a:defRPr sz="1000">
                <a:solidFill>
                  <a:schemeClr val="bg2"/>
                </a:solidFill>
                <a:latin typeface="Trebuchet MS" panose="020B0703020202090204" pitchFamily="34" charset="0"/>
              </a:defRPr>
            </a:lvl1pPr>
          </a:lstStyle>
          <a:p>
            <a:fld id="{404CB892-04A9-1B4A-9AED-8E4B674A10E8}" type="slidenum">
              <a:rPr lang="en-GB" smtClean="0"/>
              <a:pPr/>
              <a:t>‹#›</a:t>
            </a:fld>
            <a:endParaRPr lang="en-GB"/>
          </a:p>
        </p:txBody>
      </p:sp>
      <p:pic>
        <p:nvPicPr>
          <p:cNvPr id="11" name="Picture 10">
            <a:extLst>
              <a:ext uri="{FF2B5EF4-FFF2-40B4-BE49-F238E27FC236}">
                <a16:creationId xmlns:a16="http://schemas.microsoft.com/office/drawing/2014/main" id="{9E7022DD-7CD4-A94F-9FEB-E7A6FE42D648}"/>
              </a:ext>
            </a:extLst>
          </p:cNvPr>
          <p:cNvPicPr>
            <a:picLocks noChangeAspect="1"/>
          </p:cNvPicPr>
          <p:nvPr userDrawn="1"/>
        </p:nvPicPr>
        <p:blipFill>
          <a:blip r:embed="rId3">
            <a:alphaModFix amt="50000"/>
          </a:blip>
          <a:stretch>
            <a:fillRect/>
          </a:stretch>
        </p:blipFill>
        <p:spPr>
          <a:xfrm>
            <a:off x="11276726" y="273269"/>
            <a:ext cx="588578" cy="588578"/>
          </a:xfrm>
          <a:prstGeom prst="rect">
            <a:avLst/>
          </a:prstGeom>
        </p:spPr>
      </p:pic>
    </p:spTree>
    <p:extLst>
      <p:ext uri="{BB962C8B-B14F-4D97-AF65-F5344CB8AC3E}">
        <p14:creationId xmlns:p14="http://schemas.microsoft.com/office/powerpoint/2010/main" val="900445108"/>
      </p:ext>
    </p:extLst>
  </p:cSld>
  <p:clrMap bg1="lt1" tx1="dk1" bg2="lt2" tx2="dk2" accent1="accent1" accent2="accent2" accent3="accent3" accent4="accent4" accent5="accent5" accent6="accent6" hlink="hlink" folHlink="folHlink"/>
  <p:sldLayoutIdLst>
    <p:sldLayoutId id="2147483698" r:id="rId1"/>
  </p:sldLayoutIdLst>
  <p:hf hdr="0" dt="0"/>
  <p:txStyles>
    <p:titleStyle>
      <a:lvl1pPr algn="l" defTabSz="914400" rtl="0" eaLnBrk="1" latinLnBrk="0" hangingPunct="1">
        <a:lnSpc>
          <a:spcPct val="90000"/>
        </a:lnSpc>
        <a:spcBef>
          <a:spcPct val="0"/>
        </a:spcBef>
        <a:buNone/>
        <a:defRPr sz="3200" b="1" kern="1200">
          <a:solidFill>
            <a:schemeClr val="bg1"/>
          </a:solidFill>
          <a:latin typeface="Trebuchet MS" panose="020B0703020202090204" pitchFamily="34" charset="0"/>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200" kern="1200">
          <a:solidFill>
            <a:schemeClr val="tx1"/>
          </a:solidFill>
          <a:latin typeface="Trebuchet MS" panose="020B0703020202090204" pitchFamily="34" charset="0"/>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Trebuchet MS" panose="020B0703020202090204" pitchFamily="34" charset="0"/>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Trebuchet MS" panose="020B0703020202090204" pitchFamily="34" charset="0"/>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Trebuchet MS" panose="020B0703020202090204" pitchFamily="34" charset="0"/>
          <a:ea typeface="+mn-ea"/>
          <a:cs typeface="+mn-cs"/>
        </a:defRPr>
      </a:lvl4pPr>
      <a:lvl5pPr marL="2057400" indent="-228600" algn="l" defTabSz="914400" rtl="0" eaLnBrk="1" latinLnBrk="0" hangingPunct="1">
        <a:lnSpc>
          <a:spcPct val="120000"/>
        </a:lnSpc>
        <a:spcBef>
          <a:spcPts val="0"/>
        </a:spcBef>
        <a:buFont typeface="Arial" panose="020B0604020202020204" pitchFamily="34" charset="0"/>
        <a:buChar char="•"/>
        <a:defRPr sz="1200" kern="1200">
          <a:solidFill>
            <a:schemeClr val="tx1"/>
          </a:solidFill>
          <a:latin typeface="Trebuchet MS" panose="020B070302020209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entimeter.com"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A8969-64AA-0296-3B1D-C5D35685D779}"/>
              </a:ext>
            </a:extLst>
          </p:cNvPr>
          <p:cNvSpPr>
            <a:spLocks noGrp="1"/>
          </p:cNvSpPr>
          <p:nvPr>
            <p:ph type="title"/>
          </p:nvPr>
        </p:nvSpPr>
        <p:spPr>
          <a:xfrm>
            <a:off x="148856" y="63391"/>
            <a:ext cx="11313042" cy="464042"/>
          </a:xfrm>
        </p:spPr>
        <p:txBody>
          <a:bodyPr>
            <a:normAutofit/>
          </a:bodyPr>
          <a:lstStyle/>
          <a:p>
            <a:r>
              <a:rPr lang="en-GB" sz="2000">
                <a:latin typeface="Arial"/>
                <a:cs typeface="Arial"/>
              </a:rPr>
              <a:t>Driving change for a mentally healthier London, through energy, action and movement</a:t>
            </a:r>
            <a:endParaRPr lang="en-GB" sz="2000"/>
          </a:p>
        </p:txBody>
      </p:sp>
      <p:sp>
        <p:nvSpPr>
          <p:cNvPr id="7" name="Footer Placeholder 1">
            <a:extLst>
              <a:ext uri="{FF2B5EF4-FFF2-40B4-BE49-F238E27FC236}">
                <a16:creationId xmlns:a16="http://schemas.microsoft.com/office/drawing/2014/main" id="{2203DD38-CBAF-C11D-2EE6-32E1E6E6BC34}"/>
              </a:ext>
            </a:extLst>
          </p:cNvPr>
          <p:cNvSpPr>
            <a:spLocks noGrp="1"/>
          </p:cNvSpPr>
          <p:nvPr>
            <p:ph type="ftr" sz="quarter" idx="11"/>
          </p:nvPr>
        </p:nvSpPr>
        <p:spPr>
          <a:xfrm>
            <a:off x="851338" y="6356350"/>
            <a:ext cx="4114800" cy="365125"/>
          </a:xfrm>
        </p:spPr>
        <p:txBody>
          <a:bodyPr/>
          <a:lstStyle/>
          <a:p>
            <a:r>
              <a:rPr lang="en-GB">
                <a:solidFill>
                  <a:srgbClr val="009CBD"/>
                </a:solidFill>
              </a:rPr>
              <a:t>Thrive LDN: Towards happier, healthier lives</a:t>
            </a:r>
          </a:p>
        </p:txBody>
      </p:sp>
      <p:sp>
        <p:nvSpPr>
          <p:cNvPr id="8" name="Slide Number Placeholder 2">
            <a:extLst>
              <a:ext uri="{FF2B5EF4-FFF2-40B4-BE49-F238E27FC236}">
                <a16:creationId xmlns:a16="http://schemas.microsoft.com/office/drawing/2014/main" id="{80BFB4A3-850E-5F57-DACE-254A448575E9}"/>
              </a:ext>
            </a:extLst>
          </p:cNvPr>
          <p:cNvSpPr>
            <a:spLocks noGrp="1"/>
          </p:cNvSpPr>
          <p:nvPr>
            <p:ph type="sldNum" sz="quarter" idx="12"/>
          </p:nvPr>
        </p:nvSpPr>
        <p:spPr>
          <a:xfrm>
            <a:off x="275895" y="6356350"/>
            <a:ext cx="459829" cy="365125"/>
          </a:xfrm>
        </p:spPr>
        <p:txBody>
          <a:bodyPr/>
          <a:lstStyle/>
          <a:p>
            <a:r>
              <a:rPr lang="en-GB">
                <a:solidFill>
                  <a:srgbClr val="009CBD"/>
                </a:solidFill>
              </a:rPr>
              <a:t>1</a:t>
            </a:r>
          </a:p>
        </p:txBody>
      </p:sp>
      <p:pic>
        <p:nvPicPr>
          <p:cNvPr id="3" name="Picture 2" descr="A qr code on a white background&#10;&#10;Description automatically generated">
            <a:extLst>
              <a:ext uri="{FF2B5EF4-FFF2-40B4-BE49-F238E27FC236}">
                <a16:creationId xmlns:a16="http://schemas.microsoft.com/office/drawing/2014/main" id="{DDBDD05D-6938-D31E-1E27-BB84145FE056}"/>
              </a:ext>
            </a:extLst>
          </p:cNvPr>
          <p:cNvPicPr>
            <a:picLocks noChangeAspect="1"/>
          </p:cNvPicPr>
          <p:nvPr/>
        </p:nvPicPr>
        <p:blipFill>
          <a:blip r:embed="rId2"/>
          <a:stretch>
            <a:fillRect/>
          </a:stretch>
        </p:blipFill>
        <p:spPr>
          <a:xfrm>
            <a:off x="7848600" y="1838960"/>
            <a:ext cx="3972560" cy="3972560"/>
          </a:xfrm>
          <a:prstGeom prst="rect">
            <a:avLst/>
          </a:prstGeom>
        </p:spPr>
      </p:pic>
      <p:sp>
        <p:nvSpPr>
          <p:cNvPr id="4" name="TextBox 3">
            <a:extLst>
              <a:ext uri="{FF2B5EF4-FFF2-40B4-BE49-F238E27FC236}">
                <a16:creationId xmlns:a16="http://schemas.microsoft.com/office/drawing/2014/main" id="{96435C8E-96BC-BF7E-7BCD-011064464F59}"/>
              </a:ext>
            </a:extLst>
          </p:cNvPr>
          <p:cNvSpPr txBox="1"/>
          <p:nvPr/>
        </p:nvSpPr>
        <p:spPr>
          <a:xfrm>
            <a:off x="735311" y="1903713"/>
            <a:ext cx="6381395"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200">
                <a:latin typeface="Arial"/>
                <a:ea typeface="Calibri"/>
                <a:cs typeface="Calibri"/>
              </a:rPr>
              <a:t>What does Prevention in Public Mental Health mean to you?</a:t>
            </a:r>
          </a:p>
        </p:txBody>
      </p:sp>
      <p:sp>
        <p:nvSpPr>
          <p:cNvPr id="5" name="TextBox 4">
            <a:extLst>
              <a:ext uri="{FF2B5EF4-FFF2-40B4-BE49-F238E27FC236}">
                <a16:creationId xmlns:a16="http://schemas.microsoft.com/office/drawing/2014/main" id="{FBBEBB15-5AE0-BA0B-6119-D864CA043D54}"/>
              </a:ext>
            </a:extLst>
          </p:cNvPr>
          <p:cNvSpPr txBox="1"/>
          <p:nvPr/>
        </p:nvSpPr>
        <p:spPr>
          <a:xfrm>
            <a:off x="751840" y="4124960"/>
            <a:ext cx="4053840"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err="1">
                <a:latin typeface="Arial"/>
                <a:cs typeface="Arial"/>
              </a:rPr>
              <a:t>Mentimeter</a:t>
            </a:r>
            <a:r>
              <a:rPr lang="en-US" sz="2000">
                <a:latin typeface="Arial"/>
                <a:cs typeface="Arial"/>
              </a:rPr>
              <a:t> code: 8123 6709 </a:t>
            </a:r>
          </a:p>
        </p:txBody>
      </p:sp>
      <p:sp>
        <p:nvSpPr>
          <p:cNvPr id="6" name="TextBox 5">
            <a:extLst>
              <a:ext uri="{FF2B5EF4-FFF2-40B4-BE49-F238E27FC236}">
                <a16:creationId xmlns:a16="http://schemas.microsoft.com/office/drawing/2014/main" id="{67838222-965F-F6C8-FA2D-CC6C35421A47}"/>
              </a:ext>
            </a:extLst>
          </p:cNvPr>
          <p:cNvSpPr txBox="1"/>
          <p:nvPr/>
        </p:nvSpPr>
        <p:spPr>
          <a:xfrm>
            <a:off x="751840" y="4683760"/>
            <a:ext cx="522224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err="1">
                <a:latin typeface="Arial"/>
                <a:cs typeface="Segoe UI"/>
              </a:rPr>
              <a:t>Mentimeter</a:t>
            </a:r>
            <a:r>
              <a:rPr lang="en-US" sz="2000">
                <a:latin typeface="Arial"/>
                <a:cs typeface="Segoe UI"/>
              </a:rPr>
              <a:t> link: https://www.menti.com/alaame9ypoyq</a:t>
            </a:r>
          </a:p>
        </p:txBody>
      </p:sp>
      <p:sp>
        <p:nvSpPr>
          <p:cNvPr id="9" name="TextBox 8">
            <a:extLst>
              <a:ext uri="{FF2B5EF4-FFF2-40B4-BE49-F238E27FC236}">
                <a16:creationId xmlns:a16="http://schemas.microsoft.com/office/drawing/2014/main" id="{6123F42D-356B-008B-8DE4-7FDD11B4A4C5}"/>
              </a:ext>
            </a:extLst>
          </p:cNvPr>
          <p:cNvSpPr txBox="1"/>
          <p:nvPr/>
        </p:nvSpPr>
        <p:spPr>
          <a:xfrm>
            <a:off x="705287" y="3599523"/>
            <a:ext cx="353947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latin typeface="Arial"/>
                <a:ea typeface="Calibri"/>
                <a:cs typeface="Calibri"/>
              </a:rPr>
              <a:t>Visit: </a:t>
            </a:r>
            <a:r>
              <a:rPr lang="en-GB">
                <a:latin typeface="Arial"/>
                <a:ea typeface="Calibri"/>
                <a:cs typeface="Calibri"/>
                <a:hlinkClick r:id="rId3"/>
              </a:rPr>
              <a:t>www.mentimeter.com</a:t>
            </a:r>
            <a:r>
              <a:rPr lang="en-GB">
                <a:latin typeface="Arial"/>
                <a:ea typeface="Calibri"/>
                <a:cs typeface="Calibri"/>
              </a:rPr>
              <a:t> </a:t>
            </a:r>
          </a:p>
        </p:txBody>
      </p:sp>
    </p:spTree>
    <p:extLst>
      <p:ext uri="{BB962C8B-B14F-4D97-AF65-F5344CB8AC3E}">
        <p14:creationId xmlns:p14="http://schemas.microsoft.com/office/powerpoint/2010/main" val="1328322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A8969-64AA-0296-3B1D-C5D35685D779}"/>
              </a:ext>
            </a:extLst>
          </p:cNvPr>
          <p:cNvSpPr>
            <a:spLocks noGrp="1"/>
          </p:cNvSpPr>
          <p:nvPr>
            <p:ph type="title"/>
          </p:nvPr>
        </p:nvSpPr>
        <p:spPr>
          <a:xfrm>
            <a:off x="148856" y="63391"/>
            <a:ext cx="11313042" cy="464042"/>
          </a:xfrm>
        </p:spPr>
        <p:txBody>
          <a:bodyPr>
            <a:normAutofit/>
          </a:bodyPr>
          <a:lstStyle/>
          <a:p>
            <a:r>
              <a:rPr lang="en-GB" sz="2000">
                <a:latin typeface="Arial"/>
                <a:cs typeface="Arial"/>
              </a:rPr>
              <a:t>Driving change for a mentally healthier London, through energy, action and movement</a:t>
            </a:r>
            <a:endParaRPr lang="en-GB" sz="2000"/>
          </a:p>
        </p:txBody>
      </p:sp>
      <p:sp>
        <p:nvSpPr>
          <p:cNvPr id="7" name="Footer Placeholder 1">
            <a:extLst>
              <a:ext uri="{FF2B5EF4-FFF2-40B4-BE49-F238E27FC236}">
                <a16:creationId xmlns:a16="http://schemas.microsoft.com/office/drawing/2014/main" id="{2203DD38-CBAF-C11D-2EE6-32E1E6E6BC34}"/>
              </a:ext>
            </a:extLst>
          </p:cNvPr>
          <p:cNvSpPr>
            <a:spLocks noGrp="1"/>
          </p:cNvSpPr>
          <p:nvPr>
            <p:ph type="ftr" sz="quarter" idx="11"/>
          </p:nvPr>
        </p:nvSpPr>
        <p:spPr>
          <a:xfrm>
            <a:off x="851338" y="6356350"/>
            <a:ext cx="4114800" cy="365125"/>
          </a:xfrm>
        </p:spPr>
        <p:txBody>
          <a:bodyPr/>
          <a:lstStyle/>
          <a:p>
            <a:r>
              <a:rPr lang="en-GB">
                <a:solidFill>
                  <a:srgbClr val="009CBD"/>
                </a:solidFill>
              </a:rPr>
              <a:t>Thrive LDN: Towards happier, healthier lives</a:t>
            </a:r>
          </a:p>
        </p:txBody>
      </p:sp>
      <p:sp>
        <p:nvSpPr>
          <p:cNvPr id="8" name="Slide Number Placeholder 2">
            <a:extLst>
              <a:ext uri="{FF2B5EF4-FFF2-40B4-BE49-F238E27FC236}">
                <a16:creationId xmlns:a16="http://schemas.microsoft.com/office/drawing/2014/main" id="{80BFB4A3-850E-5F57-DACE-254A448575E9}"/>
              </a:ext>
            </a:extLst>
          </p:cNvPr>
          <p:cNvSpPr>
            <a:spLocks noGrp="1"/>
          </p:cNvSpPr>
          <p:nvPr>
            <p:ph type="sldNum" sz="quarter" idx="12"/>
          </p:nvPr>
        </p:nvSpPr>
        <p:spPr>
          <a:xfrm>
            <a:off x="275895" y="6356350"/>
            <a:ext cx="459829" cy="365125"/>
          </a:xfrm>
        </p:spPr>
        <p:txBody>
          <a:bodyPr/>
          <a:lstStyle/>
          <a:p>
            <a:r>
              <a:rPr lang="en-GB" dirty="0">
                <a:solidFill>
                  <a:srgbClr val="009CBD"/>
                </a:solidFill>
              </a:rPr>
              <a:t>2</a:t>
            </a:r>
          </a:p>
        </p:txBody>
      </p:sp>
      <p:sp>
        <p:nvSpPr>
          <p:cNvPr id="4" name="TextBox 3">
            <a:extLst>
              <a:ext uri="{FF2B5EF4-FFF2-40B4-BE49-F238E27FC236}">
                <a16:creationId xmlns:a16="http://schemas.microsoft.com/office/drawing/2014/main" id="{96435C8E-96BC-BF7E-7BCD-011064464F59}"/>
              </a:ext>
            </a:extLst>
          </p:cNvPr>
          <p:cNvSpPr txBox="1"/>
          <p:nvPr/>
        </p:nvSpPr>
        <p:spPr>
          <a:xfrm>
            <a:off x="3376911" y="1080753"/>
            <a:ext cx="5365395" cy="584775"/>
          </a:xfrm>
          <a:prstGeom prst="rect">
            <a:avLst/>
          </a:prstGeom>
          <a:solidFill>
            <a:schemeClr val="bg2">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3200">
                <a:latin typeface="Arial"/>
                <a:ea typeface="Calibri"/>
                <a:cs typeface="Calibri"/>
              </a:rPr>
              <a:t>Compass Points Reflection</a:t>
            </a:r>
          </a:p>
        </p:txBody>
      </p:sp>
      <p:sp>
        <p:nvSpPr>
          <p:cNvPr id="10" name="TextBox 9">
            <a:extLst>
              <a:ext uri="{FF2B5EF4-FFF2-40B4-BE49-F238E27FC236}">
                <a16:creationId xmlns:a16="http://schemas.microsoft.com/office/drawing/2014/main" id="{1EBF98F4-C6A2-B828-2245-D8AF7D3AB035}"/>
              </a:ext>
            </a:extLst>
          </p:cNvPr>
          <p:cNvSpPr txBox="1"/>
          <p:nvPr/>
        </p:nvSpPr>
        <p:spPr>
          <a:xfrm>
            <a:off x="3393440" y="2082800"/>
            <a:ext cx="5364480" cy="738664"/>
          </a:xfrm>
          <a:prstGeom prst="rect">
            <a:avLst/>
          </a:prstGeom>
          <a:noFill/>
          <a:ln>
            <a:solidFill>
              <a:schemeClr val="bg2"/>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a:solidFill>
                  <a:srgbClr val="242424"/>
                </a:solidFill>
                <a:latin typeface="Arial"/>
                <a:cs typeface="Segoe UI"/>
              </a:rPr>
              <a:t>E = Excitements </a:t>
            </a:r>
          </a:p>
          <a:p>
            <a:r>
              <a:rPr lang="en-GB" sz="1400">
                <a:solidFill>
                  <a:srgbClr val="242424"/>
                </a:solidFill>
                <a:latin typeface="Arial"/>
                <a:cs typeface="Segoe UI"/>
              </a:rPr>
              <a:t>What excites you about Communities of Practice ? </a:t>
            </a:r>
          </a:p>
          <a:p>
            <a:r>
              <a:rPr lang="en-GB" sz="1400">
                <a:solidFill>
                  <a:srgbClr val="242424"/>
                </a:solidFill>
                <a:latin typeface="Arial"/>
                <a:cs typeface="Segoe UI"/>
              </a:rPr>
              <a:t>What’s the upside? </a:t>
            </a:r>
          </a:p>
        </p:txBody>
      </p:sp>
      <p:sp>
        <p:nvSpPr>
          <p:cNvPr id="11" name="TextBox 10">
            <a:extLst>
              <a:ext uri="{FF2B5EF4-FFF2-40B4-BE49-F238E27FC236}">
                <a16:creationId xmlns:a16="http://schemas.microsoft.com/office/drawing/2014/main" id="{91773F93-E283-FC79-D641-0A49B496246C}"/>
              </a:ext>
            </a:extLst>
          </p:cNvPr>
          <p:cNvSpPr txBox="1"/>
          <p:nvPr/>
        </p:nvSpPr>
        <p:spPr>
          <a:xfrm>
            <a:off x="3393440" y="3200400"/>
            <a:ext cx="5364480" cy="738664"/>
          </a:xfrm>
          <a:prstGeom prst="rect">
            <a:avLst/>
          </a:prstGeom>
          <a:noFill/>
          <a:ln>
            <a:solidFill>
              <a:schemeClr val="bg2"/>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a:solidFill>
                  <a:srgbClr val="242424"/>
                </a:solidFill>
                <a:latin typeface="Arial"/>
                <a:cs typeface="Segoe UI"/>
              </a:rPr>
              <a:t>W= Worries </a:t>
            </a:r>
          </a:p>
          <a:p>
            <a:r>
              <a:rPr lang="en-GB" sz="1400">
                <a:solidFill>
                  <a:srgbClr val="242424"/>
                </a:solidFill>
                <a:latin typeface="Arial"/>
                <a:cs typeface="Segoe UI"/>
              </a:rPr>
              <a:t>What do you find worrisome about this approach? </a:t>
            </a:r>
          </a:p>
          <a:p>
            <a:r>
              <a:rPr lang="en-GB" sz="1400">
                <a:solidFill>
                  <a:srgbClr val="242424"/>
                </a:solidFill>
                <a:latin typeface="Arial"/>
                <a:cs typeface="Segoe UI"/>
              </a:rPr>
              <a:t>What’s the downside? </a:t>
            </a:r>
          </a:p>
        </p:txBody>
      </p:sp>
      <p:sp>
        <p:nvSpPr>
          <p:cNvPr id="12" name="TextBox 11">
            <a:extLst>
              <a:ext uri="{FF2B5EF4-FFF2-40B4-BE49-F238E27FC236}">
                <a16:creationId xmlns:a16="http://schemas.microsoft.com/office/drawing/2014/main" id="{07BE84EA-AA8E-6E74-86DF-696D6EC24C3E}"/>
              </a:ext>
            </a:extLst>
          </p:cNvPr>
          <p:cNvSpPr txBox="1"/>
          <p:nvPr/>
        </p:nvSpPr>
        <p:spPr>
          <a:xfrm>
            <a:off x="3434080" y="4429760"/>
            <a:ext cx="5323840" cy="523220"/>
          </a:xfrm>
          <a:prstGeom prst="rect">
            <a:avLst/>
          </a:prstGeom>
          <a:noFill/>
          <a:ln>
            <a:solidFill>
              <a:schemeClr val="bg2"/>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a:solidFill>
                  <a:srgbClr val="242424"/>
                </a:solidFill>
                <a:latin typeface="Arial"/>
                <a:cs typeface="Segoe UI"/>
              </a:rPr>
              <a:t>N = Needs </a:t>
            </a:r>
          </a:p>
          <a:p>
            <a:r>
              <a:rPr lang="en-GB" sz="1400">
                <a:solidFill>
                  <a:srgbClr val="242424"/>
                </a:solidFill>
                <a:latin typeface="Arial"/>
                <a:cs typeface="Segoe UI"/>
              </a:rPr>
              <a:t>What do you need to know / find out about this approach? </a:t>
            </a:r>
          </a:p>
        </p:txBody>
      </p:sp>
      <p:sp>
        <p:nvSpPr>
          <p:cNvPr id="13" name="TextBox 12">
            <a:extLst>
              <a:ext uri="{FF2B5EF4-FFF2-40B4-BE49-F238E27FC236}">
                <a16:creationId xmlns:a16="http://schemas.microsoft.com/office/drawing/2014/main" id="{60DDC753-9ADF-0644-94E7-0837A4176389}"/>
              </a:ext>
            </a:extLst>
          </p:cNvPr>
          <p:cNvSpPr txBox="1"/>
          <p:nvPr/>
        </p:nvSpPr>
        <p:spPr>
          <a:xfrm>
            <a:off x="3434080" y="5445760"/>
            <a:ext cx="5323840" cy="523220"/>
          </a:xfrm>
          <a:prstGeom prst="rect">
            <a:avLst/>
          </a:prstGeom>
          <a:noFill/>
          <a:ln>
            <a:solidFill>
              <a:schemeClr val="bg2"/>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a:solidFill>
                  <a:srgbClr val="242424"/>
                </a:solidFill>
                <a:latin typeface="Arial"/>
                <a:cs typeface="Segoe UI"/>
              </a:rPr>
              <a:t>S = Suggestions </a:t>
            </a:r>
          </a:p>
          <a:p>
            <a:r>
              <a:rPr lang="en-GB" sz="1400">
                <a:solidFill>
                  <a:srgbClr val="242424"/>
                </a:solidFill>
                <a:latin typeface="Arial"/>
                <a:cs typeface="Segoe UI"/>
              </a:rPr>
              <a:t>What suggestions for the programme do you have at this point? </a:t>
            </a:r>
          </a:p>
        </p:txBody>
      </p:sp>
    </p:spTree>
    <p:extLst>
      <p:ext uri="{BB962C8B-B14F-4D97-AF65-F5344CB8AC3E}">
        <p14:creationId xmlns:p14="http://schemas.microsoft.com/office/powerpoint/2010/main" val="2139397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A8969-64AA-0296-3B1D-C5D35685D779}"/>
              </a:ext>
            </a:extLst>
          </p:cNvPr>
          <p:cNvSpPr>
            <a:spLocks noGrp="1"/>
          </p:cNvSpPr>
          <p:nvPr>
            <p:ph type="title"/>
          </p:nvPr>
        </p:nvSpPr>
        <p:spPr>
          <a:xfrm>
            <a:off x="148856" y="63391"/>
            <a:ext cx="11313042" cy="464042"/>
          </a:xfrm>
        </p:spPr>
        <p:txBody>
          <a:bodyPr>
            <a:normAutofit/>
          </a:bodyPr>
          <a:lstStyle/>
          <a:p>
            <a:r>
              <a:rPr lang="en-GB" sz="2000">
                <a:latin typeface="Arial"/>
                <a:cs typeface="Arial"/>
              </a:rPr>
              <a:t>Driving change for a mentally healthier London, through energy, action and movement  </a:t>
            </a:r>
            <a:endParaRPr lang="en-GB" sz="2000"/>
          </a:p>
        </p:txBody>
      </p:sp>
      <p:sp>
        <p:nvSpPr>
          <p:cNvPr id="7" name="Footer Placeholder 1">
            <a:extLst>
              <a:ext uri="{FF2B5EF4-FFF2-40B4-BE49-F238E27FC236}">
                <a16:creationId xmlns:a16="http://schemas.microsoft.com/office/drawing/2014/main" id="{2203DD38-CBAF-C11D-2EE6-32E1E6E6BC34}"/>
              </a:ext>
            </a:extLst>
          </p:cNvPr>
          <p:cNvSpPr>
            <a:spLocks noGrp="1"/>
          </p:cNvSpPr>
          <p:nvPr>
            <p:ph type="ftr" sz="quarter" idx="11"/>
          </p:nvPr>
        </p:nvSpPr>
        <p:spPr>
          <a:xfrm>
            <a:off x="851338" y="6356350"/>
            <a:ext cx="4114800" cy="365125"/>
          </a:xfrm>
        </p:spPr>
        <p:txBody>
          <a:bodyPr/>
          <a:lstStyle/>
          <a:p>
            <a:r>
              <a:rPr lang="en-GB">
                <a:solidFill>
                  <a:srgbClr val="009CBD"/>
                </a:solidFill>
              </a:rPr>
              <a:t>Thrive LDN: Towards happier, healthier lives</a:t>
            </a:r>
          </a:p>
        </p:txBody>
      </p:sp>
      <p:sp>
        <p:nvSpPr>
          <p:cNvPr id="8" name="Slide Number Placeholder 2">
            <a:extLst>
              <a:ext uri="{FF2B5EF4-FFF2-40B4-BE49-F238E27FC236}">
                <a16:creationId xmlns:a16="http://schemas.microsoft.com/office/drawing/2014/main" id="{80BFB4A3-850E-5F57-DACE-254A448575E9}"/>
              </a:ext>
            </a:extLst>
          </p:cNvPr>
          <p:cNvSpPr>
            <a:spLocks noGrp="1"/>
          </p:cNvSpPr>
          <p:nvPr>
            <p:ph type="sldNum" sz="quarter" idx="12"/>
          </p:nvPr>
        </p:nvSpPr>
        <p:spPr>
          <a:xfrm>
            <a:off x="275895" y="6356350"/>
            <a:ext cx="459829" cy="365125"/>
          </a:xfrm>
        </p:spPr>
        <p:txBody>
          <a:bodyPr/>
          <a:lstStyle/>
          <a:p>
            <a:r>
              <a:rPr lang="en-GB" dirty="0">
                <a:solidFill>
                  <a:srgbClr val="009CBD"/>
                </a:solidFill>
                <a:latin typeface="Trebuchet MS"/>
              </a:rPr>
              <a:t>3</a:t>
            </a:r>
            <a:endParaRPr lang="en-GB" dirty="0">
              <a:solidFill>
                <a:srgbClr val="009CBD"/>
              </a:solidFill>
            </a:endParaRPr>
          </a:p>
        </p:txBody>
      </p:sp>
      <p:sp>
        <p:nvSpPr>
          <p:cNvPr id="3" name="TextBox 2">
            <a:extLst>
              <a:ext uri="{FF2B5EF4-FFF2-40B4-BE49-F238E27FC236}">
                <a16:creationId xmlns:a16="http://schemas.microsoft.com/office/drawing/2014/main" id="{8025AE24-3995-FC59-82CC-24E2C210A42F}"/>
              </a:ext>
            </a:extLst>
          </p:cNvPr>
          <p:cNvSpPr txBox="1"/>
          <p:nvPr/>
        </p:nvSpPr>
        <p:spPr>
          <a:xfrm>
            <a:off x="274320" y="711200"/>
            <a:ext cx="5923280" cy="492443"/>
          </a:xfrm>
          <a:prstGeom prst="rect">
            <a:avLst/>
          </a:prstGeom>
          <a:solidFill>
            <a:schemeClr val="bg1"/>
          </a:solidFill>
          <a:ln>
            <a:solidFill>
              <a:schemeClr val="bg2"/>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400" b="1">
                <a:latin typeface="Arial"/>
                <a:cs typeface="Arial"/>
              </a:rPr>
              <a:t>Driving change for future generations of Londoners  </a:t>
            </a:r>
            <a:endParaRPr lang="en-US"/>
          </a:p>
          <a:p>
            <a:r>
              <a:rPr lang="en-GB" sz="1200" b="1">
                <a:latin typeface="Arial"/>
                <a:cs typeface="Arial"/>
              </a:rPr>
              <a:t>Integrated enablers</a:t>
            </a:r>
            <a:r>
              <a:rPr lang="en-GB" sz="1200">
                <a:latin typeface="Arial"/>
                <a:cs typeface="Arial"/>
              </a:rPr>
              <a:t> </a:t>
            </a:r>
          </a:p>
        </p:txBody>
      </p:sp>
      <p:sp>
        <p:nvSpPr>
          <p:cNvPr id="4" name="TextBox 3">
            <a:extLst>
              <a:ext uri="{FF2B5EF4-FFF2-40B4-BE49-F238E27FC236}">
                <a16:creationId xmlns:a16="http://schemas.microsoft.com/office/drawing/2014/main" id="{A9815C37-94A3-C8DE-F3F2-A6BF0DBD5E0B}"/>
              </a:ext>
            </a:extLst>
          </p:cNvPr>
          <p:cNvSpPr txBox="1"/>
          <p:nvPr/>
        </p:nvSpPr>
        <p:spPr>
          <a:xfrm>
            <a:off x="274320" y="1320800"/>
            <a:ext cx="2540000" cy="261610"/>
          </a:xfrm>
          <a:prstGeom prst="rect">
            <a:avLst/>
          </a:prstGeom>
          <a:solidFill>
            <a:schemeClr val="bg2">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a:latin typeface="Arial"/>
                <a:cs typeface="Segoe UI"/>
              </a:rPr>
              <a:t>Strategic factors and frameworks </a:t>
            </a:r>
            <a:r>
              <a:rPr lang="en-GB" sz="1100">
                <a:latin typeface="Arial"/>
                <a:cs typeface="Arial"/>
              </a:rPr>
              <a:t> </a:t>
            </a:r>
          </a:p>
        </p:txBody>
      </p:sp>
      <p:sp>
        <p:nvSpPr>
          <p:cNvPr id="5" name="TextBox 4">
            <a:extLst>
              <a:ext uri="{FF2B5EF4-FFF2-40B4-BE49-F238E27FC236}">
                <a16:creationId xmlns:a16="http://schemas.microsoft.com/office/drawing/2014/main" id="{36EAC902-649A-3E35-06D8-C15AE135B8A6}"/>
              </a:ext>
            </a:extLst>
          </p:cNvPr>
          <p:cNvSpPr txBox="1"/>
          <p:nvPr/>
        </p:nvSpPr>
        <p:spPr>
          <a:xfrm>
            <a:off x="274320" y="2407920"/>
            <a:ext cx="1209040" cy="261610"/>
          </a:xfrm>
          <a:prstGeom prst="rect">
            <a:avLst/>
          </a:prstGeom>
          <a:solidFill>
            <a:schemeClr val="bg2">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a:latin typeface="Arial"/>
                <a:cs typeface="Segoe UI"/>
              </a:rPr>
              <a:t>Analytic tools</a:t>
            </a:r>
            <a:r>
              <a:rPr lang="en-GB" sz="1100">
                <a:latin typeface="Arial"/>
                <a:cs typeface="Arial"/>
              </a:rPr>
              <a:t>  </a:t>
            </a:r>
            <a:endParaRPr lang="en-US"/>
          </a:p>
        </p:txBody>
      </p:sp>
      <p:sp>
        <p:nvSpPr>
          <p:cNvPr id="6" name="TextBox 5">
            <a:extLst>
              <a:ext uri="{FF2B5EF4-FFF2-40B4-BE49-F238E27FC236}">
                <a16:creationId xmlns:a16="http://schemas.microsoft.com/office/drawing/2014/main" id="{6E53B942-DC57-35D9-2774-317D04ACF6B0}"/>
              </a:ext>
            </a:extLst>
          </p:cNvPr>
          <p:cNvSpPr txBox="1"/>
          <p:nvPr/>
        </p:nvSpPr>
        <p:spPr>
          <a:xfrm>
            <a:off x="274320" y="3291840"/>
            <a:ext cx="1737360" cy="261610"/>
          </a:xfrm>
          <a:prstGeom prst="rect">
            <a:avLst/>
          </a:prstGeom>
          <a:solidFill>
            <a:schemeClr val="bg2">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a:latin typeface="Arial"/>
                <a:cs typeface="Segoe UI"/>
              </a:rPr>
              <a:t>Pragmatic intelligence</a:t>
            </a:r>
            <a:r>
              <a:rPr lang="en-GB" sz="1100">
                <a:latin typeface="Arial"/>
                <a:cs typeface="Arial"/>
              </a:rPr>
              <a:t> </a:t>
            </a:r>
          </a:p>
        </p:txBody>
      </p:sp>
      <p:sp>
        <p:nvSpPr>
          <p:cNvPr id="9" name="TextBox 8">
            <a:extLst>
              <a:ext uri="{FF2B5EF4-FFF2-40B4-BE49-F238E27FC236}">
                <a16:creationId xmlns:a16="http://schemas.microsoft.com/office/drawing/2014/main" id="{8570F3CD-A195-9095-B26A-393C2580B8DA}"/>
              </a:ext>
            </a:extLst>
          </p:cNvPr>
          <p:cNvSpPr txBox="1"/>
          <p:nvPr/>
        </p:nvSpPr>
        <p:spPr>
          <a:xfrm>
            <a:off x="274320" y="4287520"/>
            <a:ext cx="822960" cy="261610"/>
          </a:xfrm>
          <a:prstGeom prst="rect">
            <a:avLst/>
          </a:prstGeom>
          <a:solidFill>
            <a:schemeClr val="bg2">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a:latin typeface="Arial"/>
                <a:cs typeface="Segoe UI"/>
              </a:rPr>
              <a:t>Utilities</a:t>
            </a:r>
            <a:r>
              <a:rPr lang="en-GB" sz="1100">
                <a:latin typeface="Arial"/>
                <a:cs typeface="Arial"/>
              </a:rPr>
              <a:t> </a:t>
            </a:r>
          </a:p>
        </p:txBody>
      </p:sp>
      <p:sp>
        <p:nvSpPr>
          <p:cNvPr id="11" name="TextBox 10">
            <a:extLst>
              <a:ext uri="{FF2B5EF4-FFF2-40B4-BE49-F238E27FC236}">
                <a16:creationId xmlns:a16="http://schemas.microsoft.com/office/drawing/2014/main" id="{617DE300-AF1D-AD3A-CA5E-03FDC5B23C43}"/>
              </a:ext>
            </a:extLst>
          </p:cNvPr>
          <p:cNvSpPr txBox="1"/>
          <p:nvPr/>
        </p:nvSpPr>
        <p:spPr>
          <a:xfrm>
            <a:off x="426720" y="1635760"/>
            <a:ext cx="687832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i="1">
                <a:latin typeface="Arial"/>
              </a:rPr>
              <a:t>Leadership:</a:t>
            </a:r>
            <a:r>
              <a:rPr lang="en-GB" sz="1100" b="1">
                <a:latin typeface="Arial"/>
              </a:rPr>
              <a:t> </a:t>
            </a:r>
            <a:r>
              <a:rPr lang="en-GB" sz="1100">
                <a:latin typeface="Arial"/>
              </a:rPr>
              <a:t> Inspire action towards improving the conditions of society to prevent poor mental health. </a:t>
            </a:r>
            <a:endParaRPr lang="en-GB">
              <a:ea typeface="Calibri" panose="020F0502020204030204"/>
              <a:cs typeface="Calibri" panose="020F0502020204030204"/>
            </a:endParaRPr>
          </a:p>
        </p:txBody>
      </p:sp>
      <p:sp>
        <p:nvSpPr>
          <p:cNvPr id="12" name="TextBox 11">
            <a:extLst>
              <a:ext uri="{FF2B5EF4-FFF2-40B4-BE49-F238E27FC236}">
                <a16:creationId xmlns:a16="http://schemas.microsoft.com/office/drawing/2014/main" id="{260A7002-FEE6-3F8F-365D-E6F1463D5BE5}"/>
              </a:ext>
            </a:extLst>
          </p:cNvPr>
          <p:cNvSpPr txBox="1"/>
          <p:nvPr/>
        </p:nvSpPr>
        <p:spPr>
          <a:xfrm>
            <a:off x="426720" y="1899920"/>
            <a:ext cx="626872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i="1">
                <a:latin typeface="Arial"/>
              </a:rPr>
              <a:t>Governance:</a:t>
            </a:r>
            <a:r>
              <a:rPr lang="en-GB" sz="1100" b="1">
                <a:latin typeface="Arial"/>
              </a:rPr>
              <a:t> </a:t>
            </a:r>
            <a:r>
              <a:rPr lang="en-GB" sz="1100">
                <a:latin typeface="Arial"/>
              </a:rPr>
              <a:t>Strengthen public mental health partnerships </a:t>
            </a:r>
            <a:endParaRPr lang="en-GB">
              <a:ea typeface="Calibri" panose="020F0502020204030204"/>
              <a:cs typeface="Calibri" panose="020F0502020204030204"/>
            </a:endParaRPr>
          </a:p>
        </p:txBody>
      </p:sp>
      <p:sp>
        <p:nvSpPr>
          <p:cNvPr id="13" name="TextBox 12">
            <a:extLst>
              <a:ext uri="{FF2B5EF4-FFF2-40B4-BE49-F238E27FC236}">
                <a16:creationId xmlns:a16="http://schemas.microsoft.com/office/drawing/2014/main" id="{19CC4CAE-3B40-472B-8CF7-F45260CB3CCA}"/>
              </a:ext>
            </a:extLst>
          </p:cNvPr>
          <p:cNvSpPr txBox="1"/>
          <p:nvPr/>
        </p:nvSpPr>
        <p:spPr>
          <a:xfrm>
            <a:off x="426720" y="2164080"/>
            <a:ext cx="899160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i="1">
                <a:latin typeface="Arial"/>
              </a:rPr>
              <a:t>Mental Health in all Policies:</a:t>
            </a:r>
            <a:r>
              <a:rPr lang="en-GB" sz="1100" b="1">
                <a:latin typeface="Arial"/>
              </a:rPr>
              <a:t> </a:t>
            </a:r>
            <a:r>
              <a:rPr lang="en-GB" sz="1100">
                <a:latin typeface="Arial"/>
              </a:rPr>
              <a:t>Working across national, regional and sub-regional departments to embed mental health in all priority areas. </a:t>
            </a:r>
            <a:endParaRPr lang="en-GB">
              <a:ea typeface="Calibri" panose="020F0502020204030204"/>
              <a:cs typeface="Calibri" panose="020F0502020204030204"/>
            </a:endParaRPr>
          </a:p>
        </p:txBody>
      </p:sp>
      <p:sp>
        <p:nvSpPr>
          <p:cNvPr id="14" name="TextBox 13">
            <a:extLst>
              <a:ext uri="{FF2B5EF4-FFF2-40B4-BE49-F238E27FC236}">
                <a16:creationId xmlns:a16="http://schemas.microsoft.com/office/drawing/2014/main" id="{F012DFC0-9E5E-A933-6D62-6859D23FF9C1}"/>
              </a:ext>
            </a:extLst>
          </p:cNvPr>
          <p:cNvSpPr txBox="1"/>
          <p:nvPr/>
        </p:nvSpPr>
        <p:spPr>
          <a:xfrm>
            <a:off x="426720" y="2702560"/>
            <a:ext cx="520192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i="1">
                <a:latin typeface="Arial"/>
              </a:rPr>
              <a:t>Data and monitoring:</a:t>
            </a:r>
            <a:r>
              <a:rPr lang="en-GB" sz="1100" b="1">
                <a:latin typeface="Arial"/>
              </a:rPr>
              <a:t> </a:t>
            </a:r>
            <a:r>
              <a:rPr lang="en-GB" sz="1100">
                <a:latin typeface="Arial"/>
              </a:rPr>
              <a:t>Identify regional and sub-regional data sources.</a:t>
            </a:r>
            <a:r>
              <a:rPr lang="en-GB" sz="1100" b="1">
                <a:latin typeface="Arial"/>
              </a:rPr>
              <a:t>  </a:t>
            </a:r>
            <a:endParaRPr lang="en-GB">
              <a:ea typeface="Calibri" panose="020F0502020204030204"/>
              <a:cs typeface="Calibri" panose="020F0502020204030204"/>
            </a:endParaRPr>
          </a:p>
        </p:txBody>
      </p:sp>
      <p:sp>
        <p:nvSpPr>
          <p:cNvPr id="15" name="TextBox 14">
            <a:extLst>
              <a:ext uri="{FF2B5EF4-FFF2-40B4-BE49-F238E27FC236}">
                <a16:creationId xmlns:a16="http://schemas.microsoft.com/office/drawing/2014/main" id="{B9966449-2D5F-8C41-5D05-566346E5CB71}"/>
              </a:ext>
            </a:extLst>
          </p:cNvPr>
          <p:cNvSpPr txBox="1"/>
          <p:nvPr/>
        </p:nvSpPr>
        <p:spPr>
          <a:xfrm>
            <a:off x="426720" y="2966720"/>
            <a:ext cx="599440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i="1">
                <a:latin typeface="Arial"/>
              </a:rPr>
              <a:t>Equity impact assessment: </a:t>
            </a:r>
            <a:r>
              <a:rPr lang="en-GB" sz="1100">
                <a:latin typeface="Arial"/>
              </a:rPr>
              <a:t>Ensure all activities undergo equity impact assessments. </a:t>
            </a:r>
            <a:endParaRPr lang="en-GB">
              <a:ea typeface="Calibri" panose="020F0502020204030204"/>
              <a:cs typeface="Calibri" panose="020F0502020204030204"/>
            </a:endParaRPr>
          </a:p>
        </p:txBody>
      </p:sp>
      <p:sp>
        <p:nvSpPr>
          <p:cNvPr id="16" name="TextBox 15">
            <a:extLst>
              <a:ext uri="{FF2B5EF4-FFF2-40B4-BE49-F238E27FC236}">
                <a16:creationId xmlns:a16="http://schemas.microsoft.com/office/drawing/2014/main" id="{78CA0A3E-576A-2DCB-9DFF-14BE19104980}"/>
              </a:ext>
            </a:extLst>
          </p:cNvPr>
          <p:cNvSpPr txBox="1"/>
          <p:nvPr/>
        </p:nvSpPr>
        <p:spPr>
          <a:xfrm>
            <a:off x="426720" y="3637280"/>
            <a:ext cx="727456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i="1">
                <a:latin typeface="Arial"/>
              </a:rPr>
              <a:t>Assets and needs assessment:</a:t>
            </a:r>
            <a:r>
              <a:rPr lang="en-GB" sz="1100">
                <a:latin typeface="Arial"/>
              </a:rPr>
              <a:t> A pragmatic assessment of London’s public mental health assets and needs.  </a:t>
            </a:r>
            <a:endParaRPr lang="en-GB">
              <a:ea typeface="Calibri" panose="020F0502020204030204"/>
              <a:cs typeface="Calibri" panose="020F0502020204030204"/>
            </a:endParaRPr>
          </a:p>
        </p:txBody>
      </p:sp>
      <p:sp>
        <p:nvSpPr>
          <p:cNvPr id="17" name="TextBox 16">
            <a:extLst>
              <a:ext uri="{FF2B5EF4-FFF2-40B4-BE49-F238E27FC236}">
                <a16:creationId xmlns:a16="http://schemas.microsoft.com/office/drawing/2014/main" id="{0876478C-69E4-C7E7-2002-D0E7D67F8B9E}"/>
              </a:ext>
            </a:extLst>
          </p:cNvPr>
          <p:cNvSpPr txBox="1"/>
          <p:nvPr/>
        </p:nvSpPr>
        <p:spPr>
          <a:xfrm>
            <a:off x="426720" y="3942080"/>
            <a:ext cx="685800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i="1">
                <a:latin typeface="Arial"/>
              </a:rPr>
              <a:t>Best practice:</a:t>
            </a:r>
            <a:r>
              <a:rPr lang="en-GB" sz="1100" b="1">
                <a:latin typeface="Arial"/>
              </a:rPr>
              <a:t> </a:t>
            </a:r>
            <a:r>
              <a:rPr lang="en-GB" sz="1100">
                <a:latin typeface="Arial"/>
              </a:rPr>
              <a:t>Develop networks and mechanisms to share examples</a:t>
            </a:r>
            <a:r>
              <a:rPr lang="en-GB" sz="1100" b="1">
                <a:latin typeface="Arial"/>
              </a:rPr>
              <a:t>. </a:t>
            </a:r>
            <a:r>
              <a:rPr lang="en-GB" sz="1100">
                <a:latin typeface="Arial"/>
              </a:rPr>
              <a:t> </a:t>
            </a:r>
            <a:endParaRPr lang="en-GB">
              <a:ea typeface="Calibri" panose="020F0502020204030204"/>
              <a:cs typeface="Calibri" panose="020F0502020204030204"/>
            </a:endParaRPr>
          </a:p>
        </p:txBody>
      </p:sp>
      <p:sp>
        <p:nvSpPr>
          <p:cNvPr id="18" name="TextBox 17">
            <a:extLst>
              <a:ext uri="{FF2B5EF4-FFF2-40B4-BE49-F238E27FC236}">
                <a16:creationId xmlns:a16="http://schemas.microsoft.com/office/drawing/2014/main" id="{8F9C2C0D-E373-BE44-41E2-65F5C11485FB}"/>
              </a:ext>
            </a:extLst>
          </p:cNvPr>
          <p:cNvSpPr txBox="1"/>
          <p:nvPr/>
        </p:nvSpPr>
        <p:spPr>
          <a:xfrm>
            <a:off x="447040" y="4622800"/>
            <a:ext cx="496824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i="1">
                <a:latin typeface="Arial"/>
              </a:rPr>
              <a:t>Digital technology:</a:t>
            </a:r>
            <a:r>
              <a:rPr lang="en-GB" sz="1100" b="1">
                <a:latin typeface="Arial"/>
              </a:rPr>
              <a:t> </a:t>
            </a:r>
            <a:r>
              <a:rPr lang="en-GB" sz="1100">
                <a:latin typeface="Arial"/>
              </a:rPr>
              <a:t>Utilise digital technology opportunities. </a:t>
            </a:r>
            <a:r>
              <a:rPr lang="en-GB" sz="1100" b="1">
                <a:latin typeface="Arial"/>
              </a:rPr>
              <a:t> </a:t>
            </a:r>
            <a:endParaRPr lang="en-GB">
              <a:ea typeface="Calibri" panose="020F0502020204030204"/>
              <a:cs typeface="Calibri" panose="020F0502020204030204"/>
            </a:endParaRPr>
          </a:p>
        </p:txBody>
      </p:sp>
      <p:sp>
        <p:nvSpPr>
          <p:cNvPr id="19" name="TextBox 18">
            <a:extLst>
              <a:ext uri="{FF2B5EF4-FFF2-40B4-BE49-F238E27FC236}">
                <a16:creationId xmlns:a16="http://schemas.microsoft.com/office/drawing/2014/main" id="{2A0EEAC6-471D-CD89-D279-0C85BB10860D}"/>
              </a:ext>
            </a:extLst>
          </p:cNvPr>
          <p:cNvSpPr txBox="1"/>
          <p:nvPr/>
        </p:nvSpPr>
        <p:spPr>
          <a:xfrm>
            <a:off x="447040" y="4917440"/>
            <a:ext cx="586232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i="1">
                <a:latin typeface="Arial"/>
              </a:rPr>
              <a:t>Communications:</a:t>
            </a:r>
            <a:r>
              <a:rPr lang="en-GB" sz="1100" b="1">
                <a:latin typeface="Arial"/>
              </a:rPr>
              <a:t> </a:t>
            </a:r>
            <a:r>
              <a:rPr lang="en-GB" sz="1100">
                <a:latin typeface="Arial"/>
              </a:rPr>
              <a:t>Continue to coordinate and scale up public mental health campaigns.</a:t>
            </a:r>
            <a:endParaRPr lang="en-GB">
              <a:ea typeface="Calibri" panose="020F0502020204030204"/>
              <a:cs typeface="Calibri" panose="020F0502020204030204"/>
            </a:endParaRPr>
          </a:p>
        </p:txBody>
      </p:sp>
      <p:sp>
        <p:nvSpPr>
          <p:cNvPr id="20" name="TextBox 19">
            <a:extLst>
              <a:ext uri="{FF2B5EF4-FFF2-40B4-BE49-F238E27FC236}">
                <a16:creationId xmlns:a16="http://schemas.microsoft.com/office/drawing/2014/main" id="{47D25B19-670F-494E-7262-CF9934A6D9B6}"/>
              </a:ext>
            </a:extLst>
          </p:cNvPr>
          <p:cNvSpPr txBox="1"/>
          <p:nvPr/>
        </p:nvSpPr>
        <p:spPr>
          <a:xfrm>
            <a:off x="447040" y="5242560"/>
            <a:ext cx="769112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i="1">
                <a:latin typeface="Arial"/>
              </a:rPr>
              <a:t>Anchors and paths:</a:t>
            </a:r>
            <a:r>
              <a:rPr lang="en-GB" sz="1100" b="1">
                <a:latin typeface="Arial"/>
              </a:rPr>
              <a:t> </a:t>
            </a:r>
            <a:r>
              <a:rPr lang="en-GB" sz="1100">
                <a:latin typeface="Arial"/>
              </a:rPr>
              <a:t>Explore opportunities for anchor institutions in London to integrate mental health considerations.  </a:t>
            </a:r>
            <a:endParaRPr lang="en-GB">
              <a:ea typeface="Calibri" panose="020F0502020204030204"/>
              <a:cs typeface="Calibri" panose="020F0502020204030204"/>
            </a:endParaRPr>
          </a:p>
        </p:txBody>
      </p:sp>
      <p:sp>
        <p:nvSpPr>
          <p:cNvPr id="21" name="TextBox 20">
            <a:extLst>
              <a:ext uri="{FF2B5EF4-FFF2-40B4-BE49-F238E27FC236}">
                <a16:creationId xmlns:a16="http://schemas.microsoft.com/office/drawing/2014/main" id="{3ECBEAFF-1250-B701-91A1-CDE7122DC2FD}"/>
              </a:ext>
            </a:extLst>
          </p:cNvPr>
          <p:cNvSpPr txBox="1"/>
          <p:nvPr/>
        </p:nvSpPr>
        <p:spPr>
          <a:xfrm>
            <a:off x="447040" y="5577840"/>
            <a:ext cx="482600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i="1">
                <a:latin typeface="Arial"/>
              </a:rPr>
              <a:t>Resource:</a:t>
            </a:r>
            <a:r>
              <a:rPr lang="en-GB" sz="1100" b="1">
                <a:latin typeface="Arial"/>
              </a:rPr>
              <a:t> </a:t>
            </a:r>
            <a:r>
              <a:rPr lang="en-GB" sz="1100">
                <a:latin typeface="Arial"/>
              </a:rPr>
              <a:t>Work with philanthropy to develop an accelerator fund. </a:t>
            </a:r>
            <a:endParaRPr lang="en-GB">
              <a:ea typeface="Calibri" panose="020F0502020204030204"/>
              <a:cs typeface="Calibri" panose="020F0502020204030204"/>
            </a:endParaRPr>
          </a:p>
        </p:txBody>
      </p:sp>
    </p:spTree>
    <p:extLst>
      <p:ext uri="{BB962C8B-B14F-4D97-AF65-F5344CB8AC3E}">
        <p14:creationId xmlns:p14="http://schemas.microsoft.com/office/powerpoint/2010/main" val="4279946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A8969-64AA-0296-3B1D-C5D35685D779}"/>
              </a:ext>
            </a:extLst>
          </p:cNvPr>
          <p:cNvSpPr>
            <a:spLocks noGrp="1"/>
          </p:cNvSpPr>
          <p:nvPr>
            <p:ph type="title"/>
          </p:nvPr>
        </p:nvSpPr>
        <p:spPr>
          <a:xfrm>
            <a:off x="148856" y="63391"/>
            <a:ext cx="11313042" cy="464042"/>
          </a:xfrm>
        </p:spPr>
        <p:txBody>
          <a:bodyPr>
            <a:normAutofit/>
          </a:bodyPr>
          <a:lstStyle/>
          <a:p>
            <a:r>
              <a:rPr lang="en-GB" sz="2000">
                <a:latin typeface="Arial"/>
                <a:cs typeface="Arial"/>
              </a:rPr>
              <a:t>Driving change for a mentally healthier London, through energy, action and movement </a:t>
            </a:r>
            <a:endParaRPr lang="en-GB" sz="2000"/>
          </a:p>
        </p:txBody>
      </p:sp>
      <p:sp>
        <p:nvSpPr>
          <p:cNvPr id="7" name="Footer Placeholder 1">
            <a:extLst>
              <a:ext uri="{FF2B5EF4-FFF2-40B4-BE49-F238E27FC236}">
                <a16:creationId xmlns:a16="http://schemas.microsoft.com/office/drawing/2014/main" id="{2203DD38-CBAF-C11D-2EE6-32E1E6E6BC34}"/>
              </a:ext>
            </a:extLst>
          </p:cNvPr>
          <p:cNvSpPr>
            <a:spLocks noGrp="1"/>
          </p:cNvSpPr>
          <p:nvPr>
            <p:ph type="ftr" sz="quarter" idx="11"/>
          </p:nvPr>
        </p:nvSpPr>
        <p:spPr>
          <a:xfrm>
            <a:off x="851338" y="6356350"/>
            <a:ext cx="4114800" cy="365125"/>
          </a:xfrm>
        </p:spPr>
        <p:txBody>
          <a:bodyPr/>
          <a:lstStyle/>
          <a:p>
            <a:r>
              <a:rPr lang="en-GB">
                <a:solidFill>
                  <a:srgbClr val="009CBD"/>
                </a:solidFill>
              </a:rPr>
              <a:t>Thrive LDN: Towards happier, healthier lives</a:t>
            </a:r>
          </a:p>
        </p:txBody>
      </p:sp>
      <p:sp>
        <p:nvSpPr>
          <p:cNvPr id="8" name="Slide Number Placeholder 2">
            <a:extLst>
              <a:ext uri="{FF2B5EF4-FFF2-40B4-BE49-F238E27FC236}">
                <a16:creationId xmlns:a16="http://schemas.microsoft.com/office/drawing/2014/main" id="{80BFB4A3-850E-5F57-DACE-254A448575E9}"/>
              </a:ext>
            </a:extLst>
          </p:cNvPr>
          <p:cNvSpPr>
            <a:spLocks noGrp="1"/>
          </p:cNvSpPr>
          <p:nvPr>
            <p:ph type="sldNum" sz="quarter" idx="12"/>
          </p:nvPr>
        </p:nvSpPr>
        <p:spPr>
          <a:xfrm>
            <a:off x="275895" y="6356350"/>
            <a:ext cx="459829" cy="365125"/>
          </a:xfrm>
        </p:spPr>
        <p:txBody>
          <a:bodyPr/>
          <a:lstStyle/>
          <a:p>
            <a:r>
              <a:rPr lang="en-GB" dirty="0">
                <a:solidFill>
                  <a:srgbClr val="009CBD"/>
                </a:solidFill>
                <a:latin typeface="Trebuchet MS"/>
              </a:rPr>
              <a:t>4</a:t>
            </a:r>
            <a:endParaRPr lang="en-GB" dirty="0">
              <a:solidFill>
                <a:srgbClr val="009CBD"/>
              </a:solidFill>
            </a:endParaRPr>
          </a:p>
        </p:txBody>
      </p:sp>
      <p:sp>
        <p:nvSpPr>
          <p:cNvPr id="3" name="TextBox 2">
            <a:extLst>
              <a:ext uri="{FF2B5EF4-FFF2-40B4-BE49-F238E27FC236}">
                <a16:creationId xmlns:a16="http://schemas.microsoft.com/office/drawing/2014/main" id="{8305AEB8-3FE4-1B04-75ED-EBF29D5E1BF5}"/>
              </a:ext>
            </a:extLst>
          </p:cNvPr>
          <p:cNvSpPr txBox="1"/>
          <p:nvPr/>
        </p:nvSpPr>
        <p:spPr>
          <a:xfrm>
            <a:off x="152400" y="711200"/>
            <a:ext cx="4399280" cy="276999"/>
          </a:xfrm>
          <a:prstGeom prst="rect">
            <a:avLst/>
          </a:prstGeom>
          <a:solidFill>
            <a:schemeClr val="bg2">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b="1">
                <a:latin typeface="Arial"/>
              </a:rPr>
              <a:t>Direct action 1: </a:t>
            </a:r>
            <a:r>
              <a:rPr lang="en-GB" sz="1200" b="1">
                <a:solidFill>
                  <a:srgbClr val="0D0D0D"/>
                </a:solidFill>
                <a:latin typeface="Arial"/>
              </a:rPr>
              <a:t>Climate, environment, and mental health</a:t>
            </a:r>
            <a:r>
              <a:rPr lang="en-GB" sz="1200" b="1">
                <a:solidFill>
                  <a:srgbClr val="0D0D0D"/>
                </a:solidFill>
                <a:latin typeface="Arial"/>
                <a:cs typeface="Arial"/>
              </a:rPr>
              <a:t> </a:t>
            </a:r>
            <a:endParaRPr lang="en-GB"/>
          </a:p>
        </p:txBody>
      </p:sp>
      <p:sp>
        <p:nvSpPr>
          <p:cNvPr id="4" name="TextBox 3">
            <a:extLst>
              <a:ext uri="{FF2B5EF4-FFF2-40B4-BE49-F238E27FC236}">
                <a16:creationId xmlns:a16="http://schemas.microsoft.com/office/drawing/2014/main" id="{58EDF8F1-6FAE-9E74-F610-8FD5FBC96239}"/>
              </a:ext>
            </a:extLst>
          </p:cNvPr>
          <p:cNvSpPr txBox="1"/>
          <p:nvPr/>
        </p:nvSpPr>
        <p:spPr>
          <a:xfrm>
            <a:off x="152400" y="985520"/>
            <a:ext cx="11948160" cy="430887"/>
          </a:xfrm>
          <a:prstGeom prst="rect">
            <a:avLst/>
          </a:prstGeom>
          <a:noFill/>
          <a:ln>
            <a:solidFill>
              <a:schemeClr val="bg2"/>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a:latin typeface="Arial"/>
                <a:cs typeface="Segoe UI"/>
              </a:rPr>
              <a:t>Research and interventions tackling the intersection between climate, environment and mental health are still emerging, but we know that the mental health harms of climate change are not inevitable: individual-level, community-level, and systems-level resources can be made available to support individuals be resilient in the face of the geophysical impacts of climate change. </a:t>
            </a:r>
          </a:p>
        </p:txBody>
      </p:sp>
      <p:sp>
        <p:nvSpPr>
          <p:cNvPr id="6" name="TextBox 5">
            <a:extLst>
              <a:ext uri="{FF2B5EF4-FFF2-40B4-BE49-F238E27FC236}">
                <a16:creationId xmlns:a16="http://schemas.microsoft.com/office/drawing/2014/main" id="{B10F9817-178B-59EE-448F-73FA6753CDD7}"/>
              </a:ext>
            </a:extLst>
          </p:cNvPr>
          <p:cNvSpPr txBox="1"/>
          <p:nvPr/>
        </p:nvSpPr>
        <p:spPr>
          <a:xfrm>
            <a:off x="193040" y="1513840"/>
            <a:ext cx="72136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a:latin typeface="Arial"/>
                <a:cs typeface="Segoe UI"/>
              </a:rPr>
              <a:t>Options</a:t>
            </a:r>
            <a:r>
              <a:rPr lang="en-GB" sz="1100">
                <a:latin typeface="Arial"/>
                <a:cs typeface="Arial"/>
              </a:rPr>
              <a:t> </a:t>
            </a:r>
          </a:p>
          <a:p>
            <a:endParaRPr lang="en-GB">
              <a:latin typeface="Segoe UI"/>
              <a:cs typeface="Segoe UI"/>
            </a:endParaRPr>
          </a:p>
        </p:txBody>
      </p:sp>
      <p:sp>
        <p:nvSpPr>
          <p:cNvPr id="10" name="TextBox 9">
            <a:extLst>
              <a:ext uri="{FF2B5EF4-FFF2-40B4-BE49-F238E27FC236}">
                <a16:creationId xmlns:a16="http://schemas.microsoft.com/office/drawing/2014/main" id="{8838F441-8DE4-6924-36B1-F30A4E16CFDF}"/>
              </a:ext>
            </a:extLst>
          </p:cNvPr>
          <p:cNvSpPr txBox="1"/>
          <p:nvPr/>
        </p:nvSpPr>
        <p:spPr>
          <a:xfrm>
            <a:off x="396240" y="2001520"/>
            <a:ext cx="1067816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latin typeface="Arial"/>
              </a:rPr>
              <a:t>Establish a ‘Climate, Environment and Mental Health Action Forum’ to bring together multi-agency statutory partners, VCSE organisations and community groups. </a:t>
            </a:r>
            <a:endParaRPr lang="en-GB" sz="1100">
              <a:latin typeface="Arial"/>
              <a:cs typeface="Arial"/>
            </a:endParaRPr>
          </a:p>
        </p:txBody>
      </p:sp>
      <p:sp>
        <p:nvSpPr>
          <p:cNvPr id="11" name="TextBox 10">
            <a:extLst>
              <a:ext uri="{FF2B5EF4-FFF2-40B4-BE49-F238E27FC236}">
                <a16:creationId xmlns:a16="http://schemas.microsoft.com/office/drawing/2014/main" id="{3BD39781-568A-2435-5F2B-E9F774E92745}"/>
              </a:ext>
            </a:extLst>
          </p:cNvPr>
          <p:cNvSpPr txBox="1"/>
          <p:nvPr/>
        </p:nvSpPr>
        <p:spPr>
          <a:xfrm>
            <a:off x="396240" y="2326640"/>
            <a:ext cx="624840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latin typeface="Arial"/>
              </a:rPr>
              <a:t>Establish a Mental Health and Climate ‘Concordat.’ </a:t>
            </a:r>
            <a:endParaRPr lang="en-GB">
              <a:ea typeface="Calibri" panose="020F0502020204030204"/>
              <a:cs typeface="Calibri" panose="020F0502020204030204"/>
            </a:endParaRPr>
          </a:p>
        </p:txBody>
      </p:sp>
      <p:sp>
        <p:nvSpPr>
          <p:cNvPr id="12" name="TextBox 11">
            <a:extLst>
              <a:ext uri="{FF2B5EF4-FFF2-40B4-BE49-F238E27FC236}">
                <a16:creationId xmlns:a16="http://schemas.microsoft.com/office/drawing/2014/main" id="{8FE8A59D-572D-A696-961E-0D7FEA6E2371}"/>
              </a:ext>
            </a:extLst>
          </p:cNvPr>
          <p:cNvSpPr txBox="1"/>
          <p:nvPr/>
        </p:nvSpPr>
        <p:spPr>
          <a:xfrm>
            <a:off x="345440" y="1737360"/>
            <a:ext cx="721360" cy="261610"/>
          </a:xfrm>
          <a:prstGeom prst="rect">
            <a:avLst/>
          </a:prstGeom>
          <a:solidFill>
            <a:schemeClr val="bg2">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i="1">
                <a:latin typeface="Arial"/>
              </a:rPr>
              <a:t>System</a:t>
            </a:r>
            <a:r>
              <a:rPr lang="en-GB" sz="1100">
                <a:latin typeface="Arial"/>
              </a:rPr>
              <a:t> </a:t>
            </a:r>
            <a:endParaRPr lang="en-GB"/>
          </a:p>
        </p:txBody>
      </p:sp>
      <p:sp>
        <p:nvSpPr>
          <p:cNvPr id="13" name="TextBox 12">
            <a:extLst>
              <a:ext uri="{FF2B5EF4-FFF2-40B4-BE49-F238E27FC236}">
                <a16:creationId xmlns:a16="http://schemas.microsoft.com/office/drawing/2014/main" id="{5784B8D0-D1BC-13E1-206B-58670445AC91}"/>
              </a:ext>
            </a:extLst>
          </p:cNvPr>
          <p:cNvSpPr txBox="1"/>
          <p:nvPr/>
        </p:nvSpPr>
        <p:spPr>
          <a:xfrm>
            <a:off x="396240" y="2590800"/>
            <a:ext cx="1050544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latin typeface="Arial"/>
              </a:rPr>
              <a:t>Integrate mental health considerations within wider climate and nature action to build psychological resilience and programmes within wider activities.</a:t>
            </a:r>
            <a:endParaRPr lang="en-GB">
              <a:ea typeface="Calibri" panose="020F0502020204030204"/>
              <a:cs typeface="Calibri" panose="020F0502020204030204"/>
            </a:endParaRPr>
          </a:p>
        </p:txBody>
      </p:sp>
      <p:sp>
        <p:nvSpPr>
          <p:cNvPr id="14" name="TextBox 13">
            <a:extLst>
              <a:ext uri="{FF2B5EF4-FFF2-40B4-BE49-F238E27FC236}">
                <a16:creationId xmlns:a16="http://schemas.microsoft.com/office/drawing/2014/main" id="{BE5E4997-6D2B-AEC6-563A-A72F34164AB6}"/>
              </a:ext>
            </a:extLst>
          </p:cNvPr>
          <p:cNvSpPr txBox="1"/>
          <p:nvPr/>
        </p:nvSpPr>
        <p:spPr>
          <a:xfrm>
            <a:off x="396240" y="2854960"/>
            <a:ext cx="864616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latin typeface="Arial"/>
              </a:rPr>
              <a:t>Extend public mental health and crisis response and recovery to mental health impacts of climate events. </a:t>
            </a:r>
            <a:endParaRPr lang="en-GB">
              <a:ea typeface="Calibri" panose="020F0502020204030204"/>
              <a:cs typeface="Calibri" panose="020F0502020204030204"/>
            </a:endParaRPr>
          </a:p>
        </p:txBody>
      </p:sp>
      <p:sp>
        <p:nvSpPr>
          <p:cNvPr id="15" name="TextBox 14">
            <a:extLst>
              <a:ext uri="{FF2B5EF4-FFF2-40B4-BE49-F238E27FC236}">
                <a16:creationId xmlns:a16="http://schemas.microsoft.com/office/drawing/2014/main" id="{B6EB5660-4763-BDD9-6F34-BED3A7E6C960}"/>
              </a:ext>
            </a:extLst>
          </p:cNvPr>
          <p:cNvSpPr txBox="1"/>
          <p:nvPr/>
        </p:nvSpPr>
        <p:spPr>
          <a:xfrm>
            <a:off x="396240" y="3119120"/>
            <a:ext cx="10901680"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latin typeface="Arial"/>
              </a:rPr>
              <a:t>Support and promote initiatives like the Centre for Sustainable Healthcare’s 'Green Space for Health' Program and the NHS Forest initiative, aiming to plant more trees on London’s NHS sites. </a:t>
            </a:r>
            <a:endParaRPr lang="en-GB">
              <a:ea typeface="Calibri" panose="020F0502020204030204"/>
              <a:cs typeface="Calibri" panose="020F0502020204030204"/>
            </a:endParaRPr>
          </a:p>
        </p:txBody>
      </p:sp>
      <p:sp>
        <p:nvSpPr>
          <p:cNvPr id="16" name="TextBox 15">
            <a:extLst>
              <a:ext uri="{FF2B5EF4-FFF2-40B4-BE49-F238E27FC236}">
                <a16:creationId xmlns:a16="http://schemas.microsoft.com/office/drawing/2014/main" id="{828E55C6-0D86-2D22-32B2-B5A0F05429E4}"/>
              </a:ext>
            </a:extLst>
          </p:cNvPr>
          <p:cNvSpPr txBox="1"/>
          <p:nvPr/>
        </p:nvSpPr>
        <p:spPr>
          <a:xfrm>
            <a:off x="396240" y="3545840"/>
            <a:ext cx="1141984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latin typeface="Arial"/>
              </a:rPr>
              <a:t>Build academic partnerships to conduct democratised, participatory, interdisciplinary research and evaluation to build the evidence-base on impacts and interventions </a:t>
            </a:r>
            <a:endParaRPr lang="en-GB">
              <a:ea typeface="Calibri" panose="020F0502020204030204"/>
              <a:cs typeface="Calibri" panose="020F0502020204030204"/>
            </a:endParaRPr>
          </a:p>
        </p:txBody>
      </p:sp>
      <p:sp>
        <p:nvSpPr>
          <p:cNvPr id="18" name="TextBox 17">
            <a:extLst>
              <a:ext uri="{FF2B5EF4-FFF2-40B4-BE49-F238E27FC236}">
                <a16:creationId xmlns:a16="http://schemas.microsoft.com/office/drawing/2014/main" id="{CE569089-B8C9-C880-D4BB-ABF96BB8C65A}"/>
              </a:ext>
            </a:extLst>
          </p:cNvPr>
          <p:cNvSpPr txBox="1"/>
          <p:nvPr/>
        </p:nvSpPr>
        <p:spPr>
          <a:xfrm>
            <a:off x="345440" y="3881120"/>
            <a:ext cx="1351280" cy="261610"/>
          </a:xfrm>
          <a:prstGeom prst="rect">
            <a:avLst/>
          </a:prstGeom>
          <a:solidFill>
            <a:schemeClr val="bg2">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i="1">
                <a:latin typeface="Arial"/>
                <a:cs typeface="Segoe UI"/>
              </a:rPr>
              <a:t>Communities</a:t>
            </a:r>
            <a:r>
              <a:rPr lang="en-GB" sz="1100">
                <a:latin typeface="Arial"/>
                <a:cs typeface="Arial"/>
              </a:rPr>
              <a:t> </a:t>
            </a:r>
          </a:p>
        </p:txBody>
      </p:sp>
      <p:sp>
        <p:nvSpPr>
          <p:cNvPr id="19" name="TextBox 18">
            <a:extLst>
              <a:ext uri="{FF2B5EF4-FFF2-40B4-BE49-F238E27FC236}">
                <a16:creationId xmlns:a16="http://schemas.microsoft.com/office/drawing/2014/main" id="{21A6BC7C-6708-4F58-B86D-B5CA4FAAD6E6}"/>
              </a:ext>
            </a:extLst>
          </p:cNvPr>
          <p:cNvSpPr txBox="1"/>
          <p:nvPr/>
        </p:nvSpPr>
        <p:spPr>
          <a:xfrm>
            <a:off x="426720" y="4216400"/>
            <a:ext cx="1076960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latin typeface="Arial"/>
              </a:rPr>
              <a:t>Work with philanthropy to explore innovative funding models to develop, test and evaluate climate, nature and mental health projects. </a:t>
            </a:r>
            <a:endParaRPr lang="en-GB">
              <a:ea typeface="Calibri" panose="020F0502020204030204"/>
              <a:cs typeface="Calibri" panose="020F0502020204030204"/>
            </a:endParaRPr>
          </a:p>
        </p:txBody>
      </p:sp>
      <p:sp>
        <p:nvSpPr>
          <p:cNvPr id="20" name="TextBox 19">
            <a:extLst>
              <a:ext uri="{FF2B5EF4-FFF2-40B4-BE49-F238E27FC236}">
                <a16:creationId xmlns:a16="http://schemas.microsoft.com/office/drawing/2014/main" id="{8D542345-34C0-3B4A-513B-D3255C309EEB}"/>
              </a:ext>
            </a:extLst>
          </p:cNvPr>
          <p:cNvSpPr txBox="1"/>
          <p:nvPr/>
        </p:nvSpPr>
        <p:spPr>
          <a:xfrm>
            <a:off x="426720" y="4480560"/>
            <a:ext cx="540512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lvl="1" indent="-171450">
              <a:buFont typeface="Arial"/>
              <a:buChar char="•"/>
            </a:pPr>
            <a:r>
              <a:rPr lang="en-GB" sz="1100">
                <a:latin typeface="Arial"/>
                <a:cs typeface="Arial"/>
              </a:rPr>
              <a:t>Work to expand green social prescribing initiatives focussing on mental health. </a:t>
            </a:r>
            <a:endParaRPr lang="en-US">
              <a:ea typeface="Calibri" panose="020F0502020204030204"/>
              <a:cs typeface="Calibri" panose="020F0502020204030204"/>
            </a:endParaRPr>
          </a:p>
        </p:txBody>
      </p:sp>
      <p:sp>
        <p:nvSpPr>
          <p:cNvPr id="21" name="TextBox 20">
            <a:extLst>
              <a:ext uri="{FF2B5EF4-FFF2-40B4-BE49-F238E27FC236}">
                <a16:creationId xmlns:a16="http://schemas.microsoft.com/office/drawing/2014/main" id="{D99151C8-7469-47F1-0EBE-D666DE95F8E4}"/>
              </a:ext>
            </a:extLst>
          </p:cNvPr>
          <p:cNvSpPr txBox="1"/>
          <p:nvPr/>
        </p:nvSpPr>
        <p:spPr>
          <a:xfrm>
            <a:off x="426720" y="4744720"/>
            <a:ext cx="540512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latin typeface="Arial"/>
              </a:rPr>
              <a:t>Work with gardening groups to trial gardening-based mental health projects</a:t>
            </a:r>
            <a:endParaRPr lang="en-GB" sz="1100">
              <a:latin typeface="Arial"/>
              <a:cs typeface="Arial"/>
            </a:endParaRPr>
          </a:p>
        </p:txBody>
      </p:sp>
      <p:sp>
        <p:nvSpPr>
          <p:cNvPr id="23" name="TextBox 22">
            <a:extLst>
              <a:ext uri="{FF2B5EF4-FFF2-40B4-BE49-F238E27FC236}">
                <a16:creationId xmlns:a16="http://schemas.microsoft.com/office/drawing/2014/main" id="{62E94DE9-72A9-B567-1BC3-0BA8F9F1CB72}"/>
              </a:ext>
            </a:extLst>
          </p:cNvPr>
          <p:cNvSpPr txBox="1"/>
          <p:nvPr/>
        </p:nvSpPr>
        <p:spPr>
          <a:xfrm>
            <a:off x="345440" y="5100320"/>
            <a:ext cx="934720" cy="261610"/>
          </a:xfrm>
          <a:prstGeom prst="rect">
            <a:avLst/>
          </a:prstGeom>
          <a:solidFill>
            <a:schemeClr val="bg2">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i="1">
                <a:latin typeface="Arial"/>
                <a:cs typeface="Segoe UI"/>
              </a:rPr>
              <a:t>Individuals</a:t>
            </a:r>
            <a:r>
              <a:rPr lang="en-GB" sz="1100">
                <a:latin typeface="Arial"/>
                <a:cs typeface="Arial"/>
              </a:rPr>
              <a:t> </a:t>
            </a:r>
          </a:p>
        </p:txBody>
      </p:sp>
      <p:sp>
        <p:nvSpPr>
          <p:cNvPr id="25" name="TextBox 24">
            <a:extLst>
              <a:ext uri="{FF2B5EF4-FFF2-40B4-BE49-F238E27FC236}">
                <a16:creationId xmlns:a16="http://schemas.microsoft.com/office/drawing/2014/main" id="{D556DEF8-32D7-50D5-1DA7-F24686707F32}"/>
              </a:ext>
            </a:extLst>
          </p:cNvPr>
          <p:cNvSpPr txBox="1"/>
          <p:nvPr/>
        </p:nvSpPr>
        <p:spPr>
          <a:xfrm>
            <a:off x="426720" y="5618480"/>
            <a:ext cx="870712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latin typeface="Arial"/>
              </a:rPr>
              <a:t>Training opportunities for frontline workers and Londoners to develop psychological resilience knowledge, awareness, and skills. </a:t>
            </a:r>
            <a:endParaRPr lang="en-GB">
              <a:ea typeface="Calibri" panose="020F0502020204030204"/>
              <a:cs typeface="Calibri" panose="020F0502020204030204"/>
            </a:endParaRPr>
          </a:p>
        </p:txBody>
      </p:sp>
      <p:sp>
        <p:nvSpPr>
          <p:cNvPr id="27" name="TextBox 26">
            <a:extLst>
              <a:ext uri="{FF2B5EF4-FFF2-40B4-BE49-F238E27FC236}">
                <a16:creationId xmlns:a16="http://schemas.microsoft.com/office/drawing/2014/main" id="{A74D70B4-E919-4083-2988-D9C5AD3E6AB2}"/>
              </a:ext>
            </a:extLst>
          </p:cNvPr>
          <p:cNvSpPr txBox="1"/>
          <p:nvPr/>
        </p:nvSpPr>
        <p:spPr>
          <a:xfrm>
            <a:off x="426720" y="5882640"/>
            <a:ext cx="741680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lvl="1" indent="-171450">
              <a:buFont typeface="Arial"/>
              <a:buChar char="•"/>
            </a:pPr>
            <a:r>
              <a:rPr lang="en-GB" sz="1100">
                <a:latin typeface="Arial"/>
                <a:cs typeface="Arial"/>
              </a:rPr>
              <a:t>Develop behavioural changes campaigns that establish links between mental health and climate action.</a:t>
            </a:r>
            <a:endParaRPr lang="en-US">
              <a:ea typeface="Calibri" panose="020F0502020204030204"/>
              <a:cs typeface="Calibri" panose="020F0502020204030204"/>
            </a:endParaRPr>
          </a:p>
        </p:txBody>
      </p:sp>
      <p:sp>
        <p:nvSpPr>
          <p:cNvPr id="29" name="TextBox 28">
            <a:extLst>
              <a:ext uri="{FF2B5EF4-FFF2-40B4-BE49-F238E27FC236}">
                <a16:creationId xmlns:a16="http://schemas.microsoft.com/office/drawing/2014/main" id="{F8A9C736-76DA-6DF9-51DE-9ACA7C962DF5}"/>
              </a:ext>
            </a:extLst>
          </p:cNvPr>
          <p:cNvSpPr txBox="1"/>
          <p:nvPr/>
        </p:nvSpPr>
        <p:spPr>
          <a:xfrm>
            <a:off x="427636" y="5359936"/>
            <a:ext cx="302768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latin typeface="Arial"/>
                <a:ea typeface="Calibri"/>
                <a:cs typeface="Calibri"/>
              </a:rPr>
              <a:t>Develop awareness raising campaigns</a:t>
            </a:r>
            <a:endParaRPr lang="en-GB" sz="1100">
              <a:latin typeface="Arial"/>
              <a:cs typeface="Arial"/>
            </a:endParaRPr>
          </a:p>
        </p:txBody>
      </p:sp>
    </p:spTree>
    <p:extLst>
      <p:ext uri="{BB962C8B-B14F-4D97-AF65-F5344CB8AC3E}">
        <p14:creationId xmlns:p14="http://schemas.microsoft.com/office/powerpoint/2010/main" val="3831042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A8969-64AA-0296-3B1D-C5D35685D779}"/>
              </a:ext>
            </a:extLst>
          </p:cNvPr>
          <p:cNvSpPr>
            <a:spLocks noGrp="1"/>
          </p:cNvSpPr>
          <p:nvPr>
            <p:ph type="title"/>
          </p:nvPr>
        </p:nvSpPr>
        <p:spPr>
          <a:xfrm>
            <a:off x="148856" y="63391"/>
            <a:ext cx="11313042" cy="464042"/>
          </a:xfrm>
        </p:spPr>
        <p:txBody>
          <a:bodyPr>
            <a:normAutofit/>
          </a:bodyPr>
          <a:lstStyle/>
          <a:p>
            <a:r>
              <a:rPr lang="en-GB" sz="2000">
                <a:latin typeface="Arial"/>
                <a:cs typeface="Arial"/>
              </a:rPr>
              <a:t>Driving change for a mentally healthier London, through energy, action and movement</a:t>
            </a:r>
            <a:endParaRPr lang="en-GB" sz="2000"/>
          </a:p>
        </p:txBody>
      </p:sp>
      <p:sp>
        <p:nvSpPr>
          <p:cNvPr id="7" name="Footer Placeholder 1">
            <a:extLst>
              <a:ext uri="{FF2B5EF4-FFF2-40B4-BE49-F238E27FC236}">
                <a16:creationId xmlns:a16="http://schemas.microsoft.com/office/drawing/2014/main" id="{2203DD38-CBAF-C11D-2EE6-32E1E6E6BC34}"/>
              </a:ext>
            </a:extLst>
          </p:cNvPr>
          <p:cNvSpPr>
            <a:spLocks noGrp="1"/>
          </p:cNvSpPr>
          <p:nvPr>
            <p:ph type="ftr" sz="quarter" idx="11"/>
          </p:nvPr>
        </p:nvSpPr>
        <p:spPr>
          <a:xfrm>
            <a:off x="851338" y="6356350"/>
            <a:ext cx="4114800" cy="365125"/>
          </a:xfrm>
        </p:spPr>
        <p:txBody>
          <a:bodyPr/>
          <a:lstStyle/>
          <a:p>
            <a:r>
              <a:rPr lang="en-GB">
                <a:solidFill>
                  <a:srgbClr val="009CBD"/>
                </a:solidFill>
              </a:rPr>
              <a:t>Thrive LDN: Towards happier, healthier lives</a:t>
            </a:r>
          </a:p>
        </p:txBody>
      </p:sp>
      <p:sp>
        <p:nvSpPr>
          <p:cNvPr id="8" name="Slide Number Placeholder 2">
            <a:extLst>
              <a:ext uri="{FF2B5EF4-FFF2-40B4-BE49-F238E27FC236}">
                <a16:creationId xmlns:a16="http://schemas.microsoft.com/office/drawing/2014/main" id="{80BFB4A3-850E-5F57-DACE-254A448575E9}"/>
              </a:ext>
            </a:extLst>
          </p:cNvPr>
          <p:cNvSpPr>
            <a:spLocks noGrp="1"/>
          </p:cNvSpPr>
          <p:nvPr>
            <p:ph type="sldNum" sz="quarter" idx="12"/>
          </p:nvPr>
        </p:nvSpPr>
        <p:spPr>
          <a:xfrm>
            <a:off x="275895" y="6356350"/>
            <a:ext cx="459829" cy="365125"/>
          </a:xfrm>
        </p:spPr>
        <p:txBody>
          <a:bodyPr/>
          <a:lstStyle/>
          <a:p>
            <a:r>
              <a:rPr lang="en-GB" dirty="0">
                <a:solidFill>
                  <a:srgbClr val="009CBD"/>
                </a:solidFill>
                <a:latin typeface="Trebuchet MS"/>
              </a:rPr>
              <a:t>5</a:t>
            </a:r>
            <a:endParaRPr lang="en-GB" dirty="0">
              <a:solidFill>
                <a:srgbClr val="009CBD"/>
              </a:solidFill>
            </a:endParaRPr>
          </a:p>
        </p:txBody>
      </p:sp>
      <p:sp>
        <p:nvSpPr>
          <p:cNvPr id="3" name="TextBox 2">
            <a:extLst>
              <a:ext uri="{FF2B5EF4-FFF2-40B4-BE49-F238E27FC236}">
                <a16:creationId xmlns:a16="http://schemas.microsoft.com/office/drawing/2014/main" id="{235AB18B-E14B-9970-C744-C463B01BEADB}"/>
              </a:ext>
            </a:extLst>
          </p:cNvPr>
          <p:cNvSpPr txBox="1"/>
          <p:nvPr/>
        </p:nvSpPr>
        <p:spPr>
          <a:xfrm>
            <a:off x="152400" y="721360"/>
            <a:ext cx="3738880" cy="276999"/>
          </a:xfrm>
          <a:prstGeom prst="rect">
            <a:avLst/>
          </a:prstGeom>
          <a:solidFill>
            <a:schemeClr val="bg2">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b="1">
                <a:latin typeface="Arial"/>
                <a:cs typeface="Segoe UI"/>
              </a:rPr>
              <a:t>Direct action 2: Young Londoners’ mental health</a:t>
            </a:r>
            <a:r>
              <a:rPr lang="en-GB" sz="1200" b="1">
                <a:latin typeface="Arial"/>
                <a:cs typeface="Arial"/>
              </a:rPr>
              <a:t> </a:t>
            </a:r>
          </a:p>
        </p:txBody>
      </p:sp>
      <p:sp>
        <p:nvSpPr>
          <p:cNvPr id="4" name="TextBox 3">
            <a:extLst>
              <a:ext uri="{FF2B5EF4-FFF2-40B4-BE49-F238E27FC236}">
                <a16:creationId xmlns:a16="http://schemas.microsoft.com/office/drawing/2014/main" id="{27A21579-4287-A994-92B4-3CA247750A96}"/>
              </a:ext>
            </a:extLst>
          </p:cNvPr>
          <p:cNvSpPr txBox="1"/>
          <p:nvPr/>
        </p:nvSpPr>
        <p:spPr>
          <a:xfrm>
            <a:off x="142240" y="1686560"/>
            <a:ext cx="71120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a:latin typeface="Arial"/>
                <a:cs typeface="Segoe UI"/>
              </a:rPr>
              <a:t>Options</a:t>
            </a:r>
            <a:endParaRPr lang="en-GB" sz="1100">
              <a:latin typeface="Arial"/>
              <a:cs typeface="Arial"/>
            </a:endParaRPr>
          </a:p>
        </p:txBody>
      </p:sp>
      <p:sp>
        <p:nvSpPr>
          <p:cNvPr id="5" name="TextBox 4">
            <a:extLst>
              <a:ext uri="{FF2B5EF4-FFF2-40B4-BE49-F238E27FC236}">
                <a16:creationId xmlns:a16="http://schemas.microsoft.com/office/drawing/2014/main" id="{DB1AE7D1-0701-7679-1C90-C6B69AFAC1F8}"/>
              </a:ext>
            </a:extLst>
          </p:cNvPr>
          <p:cNvSpPr txBox="1"/>
          <p:nvPr/>
        </p:nvSpPr>
        <p:spPr>
          <a:xfrm>
            <a:off x="314960" y="2783840"/>
            <a:ext cx="1026160" cy="261610"/>
          </a:xfrm>
          <a:prstGeom prst="rect">
            <a:avLst/>
          </a:prstGeom>
          <a:solidFill>
            <a:schemeClr val="bg2">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i="1">
                <a:latin typeface="Arial"/>
                <a:cs typeface="Segoe UI"/>
              </a:rPr>
              <a:t>Communities</a:t>
            </a:r>
            <a:endParaRPr lang="en-GB" sz="1100">
              <a:latin typeface="Arial"/>
              <a:cs typeface="Arial"/>
            </a:endParaRPr>
          </a:p>
        </p:txBody>
      </p:sp>
      <p:sp>
        <p:nvSpPr>
          <p:cNvPr id="6" name="TextBox 5">
            <a:extLst>
              <a:ext uri="{FF2B5EF4-FFF2-40B4-BE49-F238E27FC236}">
                <a16:creationId xmlns:a16="http://schemas.microsoft.com/office/drawing/2014/main" id="{7C2A81B8-D20A-863C-67E3-E657E28BED02}"/>
              </a:ext>
            </a:extLst>
          </p:cNvPr>
          <p:cNvSpPr txBox="1"/>
          <p:nvPr/>
        </p:nvSpPr>
        <p:spPr>
          <a:xfrm>
            <a:off x="335280" y="4226560"/>
            <a:ext cx="985520" cy="261610"/>
          </a:xfrm>
          <a:prstGeom prst="rect">
            <a:avLst/>
          </a:prstGeom>
          <a:solidFill>
            <a:schemeClr val="bg2">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i="1">
                <a:latin typeface="Arial"/>
                <a:cs typeface="Segoe UI"/>
              </a:rPr>
              <a:t>Individuals</a:t>
            </a:r>
            <a:r>
              <a:rPr lang="en-GB" sz="1100">
                <a:latin typeface="Arial"/>
                <a:cs typeface="Arial"/>
              </a:rPr>
              <a:t>   </a:t>
            </a:r>
            <a:endParaRPr lang="en-US"/>
          </a:p>
        </p:txBody>
      </p:sp>
      <p:sp>
        <p:nvSpPr>
          <p:cNvPr id="9" name="TextBox 8">
            <a:extLst>
              <a:ext uri="{FF2B5EF4-FFF2-40B4-BE49-F238E27FC236}">
                <a16:creationId xmlns:a16="http://schemas.microsoft.com/office/drawing/2014/main" id="{910EF4DC-94D0-47E9-3B4A-0E7C047179DA}"/>
              </a:ext>
            </a:extLst>
          </p:cNvPr>
          <p:cNvSpPr txBox="1"/>
          <p:nvPr/>
        </p:nvSpPr>
        <p:spPr>
          <a:xfrm>
            <a:off x="314960" y="2184400"/>
            <a:ext cx="1035304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solidFill>
                  <a:srgbClr val="0D0D0D"/>
                </a:solidFill>
                <a:latin typeface="Arial"/>
              </a:rPr>
              <a:t>Professional mental health support in secondary schools and </a:t>
            </a:r>
            <a:r>
              <a:rPr lang="en-GB" sz="1100">
                <a:latin typeface="Arial"/>
              </a:rPr>
              <a:t>an out of school open-access mental health hub for children and young people in every community.  </a:t>
            </a:r>
            <a:endParaRPr lang="en-GB">
              <a:ea typeface="Calibri" panose="020F0502020204030204"/>
              <a:cs typeface="Calibri" panose="020F0502020204030204"/>
            </a:endParaRPr>
          </a:p>
        </p:txBody>
      </p:sp>
      <p:sp>
        <p:nvSpPr>
          <p:cNvPr id="10" name="TextBox 9">
            <a:extLst>
              <a:ext uri="{FF2B5EF4-FFF2-40B4-BE49-F238E27FC236}">
                <a16:creationId xmlns:a16="http://schemas.microsoft.com/office/drawing/2014/main" id="{AF5F3EE1-BD28-A28C-7E6F-7CA69D64D150}"/>
              </a:ext>
            </a:extLst>
          </p:cNvPr>
          <p:cNvSpPr txBox="1"/>
          <p:nvPr/>
        </p:nvSpPr>
        <p:spPr>
          <a:xfrm>
            <a:off x="314960" y="2448560"/>
            <a:ext cx="559816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latin typeface="Arial"/>
              </a:rPr>
              <a:t>Targeted, integrated mental health and financial support to disadvantaged families.  </a:t>
            </a:r>
            <a:endParaRPr lang="en-GB">
              <a:ea typeface="Calibri"/>
              <a:cs typeface="Calibri"/>
            </a:endParaRPr>
          </a:p>
        </p:txBody>
      </p:sp>
      <p:sp>
        <p:nvSpPr>
          <p:cNvPr id="11" name="TextBox 10">
            <a:extLst>
              <a:ext uri="{FF2B5EF4-FFF2-40B4-BE49-F238E27FC236}">
                <a16:creationId xmlns:a16="http://schemas.microsoft.com/office/drawing/2014/main" id="{9C4DB2EC-A769-7E63-9564-7BD7202EC3B0}"/>
              </a:ext>
            </a:extLst>
          </p:cNvPr>
          <p:cNvSpPr txBox="1"/>
          <p:nvPr/>
        </p:nvSpPr>
        <p:spPr>
          <a:xfrm>
            <a:off x="314960" y="1920240"/>
            <a:ext cx="711200" cy="261610"/>
          </a:xfrm>
          <a:prstGeom prst="rect">
            <a:avLst/>
          </a:prstGeom>
          <a:solidFill>
            <a:schemeClr val="bg2">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i="1">
                <a:latin typeface="Arial"/>
              </a:rPr>
              <a:t>System</a:t>
            </a:r>
            <a:r>
              <a:rPr lang="en-GB" sz="1100">
                <a:latin typeface="Arial"/>
              </a:rPr>
              <a:t> </a:t>
            </a:r>
            <a:endParaRPr lang="en-GB"/>
          </a:p>
        </p:txBody>
      </p:sp>
      <p:sp>
        <p:nvSpPr>
          <p:cNvPr id="12" name="TextBox 11">
            <a:extLst>
              <a:ext uri="{FF2B5EF4-FFF2-40B4-BE49-F238E27FC236}">
                <a16:creationId xmlns:a16="http://schemas.microsoft.com/office/drawing/2014/main" id="{7CFF3D92-568A-55EF-541D-81E503C36A21}"/>
              </a:ext>
            </a:extLst>
          </p:cNvPr>
          <p:cNvSpPr txBox="1"/>
          <p:nvPr/>
        </p:nvSpPr>
        <p:spPr>
          <a:xfrm>
            <a:off x="345440" y="3108960"/>
            <a:ext cx="552704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solidFill>
                  <a:srgbClr val="0D0D0D"/>
                </a:solidFill>
                <a:latin typeface="Arial"/>
              </a:rPr>
              <a:t>Support families to have conversations about mental health and wellbeing.  </a:t>
            </a:r>
            <a:endParaRPr lang="en-GB">
              <a:ea typeface="Calibri" panose="020F0502020204030204"/>
              <a:cs typeface="Calibri" panose="020F0502020204030204"/>
            </a:endParaRPr>
          </a:p>
        </p:txBody>
      </p:sp>
      <p:sp>
        <p:nvSpPr>
          <p:cNvPr id="13" name="TextBox 12">
            <a:extLst>
              <a:ext uri="{FF2B5EF4-FFF2-40B4-BE49-F238E27FC236}">
                <a16:creationId xmlns:a16="http://schemas.microsoft.com/office/drawing/2014/main" id="{E76BD7AC-D642-CCD6-132B-BA3043EA5AF1}"/>
              </a:ext>
            </a:extLst>
          </p:cNvPr>
          <p:cNvSpPr txBox="1"/>
          <p:nvPr/>
        </p:nvSpPr>
        <p:spPr>
          <a:xfrm>
            <a:off x="345440" y="3373120"/>
            <a:ext cx="747776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solidFill>
                  <a:srgbClr val="0D0D0D"/>
                </a:solidFill>
                <a:latin typeface="Arial"/>
              </a:rPr>
              <a:t>School-based interventions that support building resilience and good mental health in children and young people. </a:t>
            </a:r>
            <a:endParaRPr lang="en-GB" sz="1100">
              <a:solidFill>
                <a:srgbClr val="0D0D0D"/>
              </a:solidFill>
              <a:latin typeface="Arial"/>
              <a:cs typeface="Arial"/>
            </a:endParaRPr>
          </a:p>
        </p:txBody>
      </p:sp>
      <p:sp>
        <p:nvSpPr>
          <p:cNvPr id="14" name="TextBox 13">
            <a:extLst>
              <a:ext uri="{FF2B5EF4-FFF2-40B4-BE49-F238E27FC236}">
                <a16:creationId xmlns:a16="http://schemas.microsoft.com/office/drawing/2014/main" id="{60BEBE4E-12D5-BC40-FFA5-C9C810830F22}"/>
              </a:ext>
            </a:extLst>
          </p:cNvPr>
          <p:cNvSpPr txBox="1"/>
          <p:nvPr/>
        </p:nvSpPr>
        <p:spPr>
          <a:xfrm>
            <a:off x="345440" y="3637280"/>
            <a:ext cx="1143000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lvl="1" indent="-171450">
              <a:buFont typeface="Arial"/>
              <a:buChar char="•"/>
            </a:pPr>
            <a:r>
              <a:rPr lang="en-GB" sz="1100">
                <a:solidFill>
                  <a:srgbClr val="0D0D0D"/>
                </a:solidFill>
                <a:latin typeface="Arial"/>
                <a:cs typeface="Arial"/>
              </a:rPr>
              <a:t>School-based interventions based on trauma-informed practice for young people and staff given the multiple current challenges experienced by children and young people.   </a:t>
            </a:r>
            <a:r>
              <a:rPr lang="en-US" sz="1100">
                <a:latin typeface="Arial"/>
                <a:cs typeface="Arial"/>
              </a:rPr>
              <a:t>​</a:t>
            </a:r>
            <a:endParaRPr lang="en-US">
              <a:ea typeface="Calibri" panose="020F0502020204030204"/>
              <a:cs typeface="Calibri" panose="020F0502020204030204"/>
            </a:endParaRPr>
          </a:p>
        </p:txBody>
      </p:sp>
      <p:sp>
        <p:nvSpPr>
          <p:cNvPr id="15" name="TextBox 14">
            <a:extLst>
              <a:ext uri="{FF2B5EF4-FFF2-40B4-BE49-F238E27FC236}">
                <a16:creationId xmlns:a16="http://schemas.microsoft.com/office/drawing/2014/main" id="{F7BF80C7-F42F-34D0-57B2-0ED8A63EA0ED}"/>
              </a:ext>
            </a:extLst>
          </p:cNvPr>
          <p:cNvSpPr txBox="1"/>
          <p:nvPr/>
        </p:nvSpPr>
        <p:spPr>
          <a:xfrm>
            <a:off x="345440" y="3901440"/>
            <a:ext cx="499872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solidFill>
                  <a:srgbClr val="0D0D0D"/>
                </a:solidFill>
                <a:latin typeface="Arial"/>
              </a:rPr>
              <a:t>Interventions that support creative health outlets. </a:t>
            </a:r>
            <a:endParaRPr lang="en-GB" sz="1100">
              <a:solidFill>
                <a:srgbClr val="0D0D0D"/>
              </a:solidFill>
              <a:latin typeface="Arial"/>
              <a:cs typeface="Arial"/>
            </a:endParaRPr>
          </a:p>
        </p:txBody>
      </p:sp>
      <p:sp>
        <p:nvSpPr>
          <p:cNvPr id="16" name="TextBox 15">
            <a:extLst>
              <a:ext uri="{FF2B5EF4-FFF2-40B4-BE49-F238E27FC236}">
                <a16:creationId xmlns:a16="http://schemas.microsoft.com/office/drawing/2014/main" id="{71D4A19C-978F-8240-2EA8-DCF91A933CCF}"/>
              </a:ext>
            </a:extLst>
          </p:cNvPr>
          <p:cNvSpPr txBox="1"/>
          <p:nvPr/>
        </p:nvSpPr>
        <p:spPr>
          <a:xfrm>
            <a:off x="355600" y="4582160"/>
            <a:ext cx="670560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solidFill>
                  <a:srgbClr val="0D0D0D"/>
                </a:solidFill>
                <a:latin typeface="Arial"/>
              </a:rPr>
              <a:t>Digital interventions that support the mental health and wellbeing of children and young people.</a:t>
            </a:r>
            <a:endParaRPr lang="en-GB" sz="1100">
              <a:solidFill>
                <a:srgbClr val="0D0D0D"/>
              </a:solidFill>
              <a:latin typeface="Arial"/>
              <a:cs typeface="Arial"/>
            </a:endParaRPr>
          </a:p>
        </p:txBody>
      </p:sp>
      <p:sp>
        <p:nvSpPr>
          <p:cNvPr id="17" name="TextBox 16">
            <a:extLst>
              <a:ext uri="{FF2B5EF4-FFF2-40B4-BE49-F238E27FC236}">
                <a16:creationId xmlns:a16="http://schemas.microsoft.com/office/drawing/2014/main" id="{EE9389BD-1284-199C-C62C-A7596B2E00E4}"/>
              </a:ext>
            </a:extLst>
          </p:cNvPr>
          <p:cNvSpPr txBox="1"/>
          <p:nvPr/>
        </p:nvSpPr>
        <p:spPr>
          <a:xfrm>
            <a:off x="355600" y="4886960"/>
            <a:ext cx="942848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solidFill>
                  <a:srgbClr val="0D0D0D"/>
                </a:solidFill>
                <a:latin typeface="Arial"/>
              </a:rPr>
              <a:t>Targeted work with older younger people (16-24) and young women within this age group who have a higher incidence of poor mental health.</a:t>
            </a:r>
            <a:endParaRPr lang="en-GB">
              <a:ea typeface="Calibri" panose="020F0502020204030204"/>
              <a:cs typeface="Calibri" panose="020F0502020204030204"/>
            </a:endParaRPr>
          </a:p>
        </p:txBody>
      </p:sp>
      <p:sp>
        <p:nvSpPr>
          <p:cNvPr id="18" name="TextBox 17">
            <a:extLst>
              <a:ext uri="{FF2B5EF4-FFF2-40B4-BE49-F238E27FC236}">
                <a16:creationId xmlns:a16="http://schemas.microsoft.com/office/drawing/2014/main" id="{CAE2B7A2-7098-743B-F12E-68CCB1137CE6}"/>
              </a:ext>
            </a:extLst>
          </p:cNvPr>
          <p:cNvSpPr txBox="1"/>
          <p:nvPr/>
        </p:nvSpPr>
        <p:spPr>
          <a:xfrm>
            <a:off x="152400" y="995680"/>
            <a:ext cx="11694160" cy="600164"/>
          </a:xfrm>
          <a:prstGeom prst="rect">
            <a:avLst/>
          </a:prstGeom>
          <a:noFill/>
          <a:ln>
            <a:solidFill>
              <a:schemeClr val="bg2"/>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a:solidFill>
                  <a:srgbClr val="0D0D0D"/>
                </a:solidFill>
                <a:latin typeface="Arial"/>
              </a:rPr>
              <a:t>The mental health of children and young people remain a priority across London and align with existing commitments at sub-regional and local levels. A children and young people’s focus is supported both by the available evidence in mental health, given that for mental health childhood is the most impactful time for interventions, and second, it’s a focus which would align with existing priorities across London.  </a:t>
            </a:r>
            <a:endParaRPr lang="en-GB"/>
          </a:p>
        </p:txBody>
      </p:sp>
    </p:spTree>
    <p:extLst>
      <p:ext uri="{BB962C8B-B14F-4D97-AF65-F5344CB8AC3E}">
        <p14:creationId xmlns:p14="http://schemas.microsoft.com/office/powerpoint/2010/main" val="3767528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A8969-64AA-0296-3B1D-C5D35685D779}"/>
              </a:ext>
            </a:extLst>
          </p:cNvPr>
          <p:cNvSpPr>
            <a:spLocks noGrp="1"/>
          </p:cNvSpPr>
          <p:nvPr>
            <p:ph type="title"/>
          </p:nvPr>
        </p:nvSpPr>
        <p:spPr>
          <a:xfrm>
            <a:off x="148856" y="63391"/>
            <a:ext cx="11313042" cy="464042"/>
          </a:xfrm>
        </p:spPr>
        <p:txBody>
          <a:bodyPr>
            <a:normAutofit/>
          </a:bodyPr>
          <a:lstStyle/>
          <a:p>
            <a:r>
              <a:rPr lang="en-GB" sz="2000">
                <a:latin typeface="Arial"/>
                <a:cs typeface="Arial"/>
              </a:rPr>
              <a:t>Driving change for a mentally healthier London, through energy, action and movement</a:t>
            </a:r>
            <a:endParaRPr lang="en-GB" sz="2000"/>
          </a:p>
        </p:txBody>
      </p:sp>
      <p:sp>
        <p:nvSpPr>
          <p:cNvPr id="7" name="Footer Placeholder 1">
            <a:extLst>
              <a:ext uri="{FF2B5EF4-FFF2-40B4-BE49-F238E27FC236}">
                <a16:creationId xmlns:a16="http://schemas.microsoft.com/office/drawing/2014/main" id="{2203DD38-CBAF-C11D-2EE6-32E1E6E6BC34}"/>
              </a:ext>
            </a:extLst>
          </p:cNvPr>
          <p:cNvSpPr>
            <a:spLocks noGrp="1"/>
          </p:cNvSpPr>
          <p:nvPr>
            <p:ph type="ftr" sz="quarter" idx="11"/>
          </p:nvPr>
        </p:nvSpPr>
        <p:spPr>
          <a:xfrm>
            <a:off x="851338" y="6356350"/>
            <a:ext cx="4114800" cy="365125"/>
          </a:xfrm>
        </p:spPr>
        <p:txBody>
          <a:bodyPr/>
          <a:lstStyle/>
          <a:p>
            <a:r>
              <a:rPr lang="en-GB">
                <a:solidFill>
                  <a:srgbClr val="009CBD"/>
                </a:solidFill>
              </a:rPr>
              <a:t>Thrive LDN: Towards happier, healthier lives</a:t>
            </a:r>
          </a:p>
        </p:txBody>
      </p:sp>
      <p:sp>
        <p:nvSpPr>
          <p:cNvPr id="8" name="Slide Number Placeholder 2">
            <a:extLst>
              <a:ext uri="{FF2B5EF4-FFF2-40B4-BE49-F238E27FC236}">
                <a16:creationId xmlns:a16="http://schemas.microsoft.com/office/drawing/2014/main" id="{80BFB4A3-850E-5F57-DACE-254A448575E9}"/>
              </a:ext>
            </a:extLst>
          </p:cNvPr>
          <p:cNvSpPr>
            <a:spLocks noGrp="1"/>
          </p:cNvSpPr>
          <p:nvPr>
            <p:ph type="sldNum" sz="quarter" idx="12"/>
          </p:nvPr>
        </p:nvSpPr>
        <p:spPr>
          <a:xfrm>
            <a:off x="275895" y="6356350"/>
            <a:ext cx="459829" cy="365125"/>
          </a:xfrm>
        </p:spPr>
        <p:txBody>
          <a:bodyPr/>
          <a:lstStyle/>
          <a:p>
            <a:r>
              <a:rPr lang="en-GB" dirty="0">
                <a:solidFill>
                  <a:srgbClr val="009CBD"/>
                </a:solidFill>
                <a:latin typeface="Trebuchet MS"/>
              </a:rPr>
              <a:t>6</a:t>
            </a:r>
            <a:endParaRPr lang="en-GB" dirty="0">
              <a:solidFill>
                <a:srgbClr val="009CBD"/>
              </a:solidFill>
            </a:endParaRPr>
          </a:p>
        </p:txBody>
      </p:sp>
      <p:sp>
        <p:nvSpPr>
          <p:cNvPr id="3" name="TextBox 2">
            <a:extLst>
              <a:ext uri="{FF2B5EF4-FFF2-40B4-BE49-F238E27FC236}">
                <a16:creationId xmlns:a16="http://schemas.microsoft.com/office/drawing/2014/main" id="{F097D87F-E048-1D54-EDD8-9F234897E415}"/>
              </a:ext>
            </a:extLst>
          </p:cNvPr>
          <p:cNvSpPr txBox="1"/>
          <p:nvPr/>
        </p:nvSpPr>
        <p:spPr>
          <a:xfrm>
            <a:off x="152400" y="741680"/>
            <a:ext cx="3342640" cy="276999"/>
          </a:xfrm>
          <a:prstGeom prst="rect">
            <a:avLst/>
          </a:prstGeom>
          <a:solidFill>
            <a:schemeClr val="bg2">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b="1">
                <a:latin typeface="Arial"/>
                <a:cs typeface="Segoe UI"/>
              </a:rPr>
              <a:t>Direct action 3: Physical and mental health</a:t>
            </a:r>
            <a:r>
              <a:rPr lang="en-GB" sz="1200" b="1">
                <a:latin typeface="Arial"/>
                <a:cs typeface="Arial"/>
              </a:rPr>
              <a:t> </a:t>
            </a:r>
          </a:p>
        </p:txBody>
      </p:sp>
      <p:sp>
        <p:nvSpPr>
          <p:cNvPr id="4" name="TextBox 3">
            <a:extLst>
              <a:ext uri="{FF2B5EF4-FFF2-40B4-BE49-F238E27FC236}">
                <a16:creationId xmlns:a16="http://schemas.microsoft.com/office/drawing/2014/main" id="{F060BDB1-8B51-EC5C-2954-78F8AEC0D3EB}"/>
              </a:ext>
            </a:extLst>
          </p:cNvPr>
          <p:cNvSpPr txBox="1"/>
          <p:nvPr/>
        </p:nvSpPr>
        <p:spPr>
          <a:xfrm>
            <a:off x="121920" y="1717040"/>
            <a:ext cx="73152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1100" b="1">
                <a:solidFill>
                  <a:srgbClr val="0D0D0D"/>
                </a:solidFill>
                <a:latin typeface="Arial"/>
                <a:cs typeface="Segoe UI"/>
              </a:rPr>
              <a:t>Options</a:t>
            </a:r>
            <a:endParaRPr lang="en-GB" sz="1100">
              <a:solidFill>
                <a:srgbClr val="0D0D0D"/>
              </a:solidFill>
              <a:latin typeface="Arial"/>
              <a:cs typeface="Arial"/>
            </a:endParaRPr>
          </a:p>
        </p:txBody>
      </p:sp>
      <p:sp>
        <p:nvSpPr>
          <p:cNvPr id="6" name="TextBox 5">
            <a:extLst>
              <a:ext uri="{FF2B5EF4-FFF2-40B4-BE49-F238E27FC236}">
                <a16:creationId xmlns:a16="http://schemas.microsoft.com/office/drawing/2014/main" id="{322F2BEC-CE07-D6F8-9725-8785B7BC7D9F}"/>
              </a:ext>
            </a:extLst>
          </p:cNvPr>
          <p:cNvSpPr txBox="1"/>
          <p:nvPr/>
        </p:nvSpPr>
        <p:spPr>
          <a:xfrm>
            <a:off x="325120" y="4338320"/>
            <a:ext cx="955040" cy="261610"/>
          </a:xfrm>
          <a:prstGeom prst="rect">
            <a:avLst/>
          </a:prstGeom>
          <a:solidFill>
            <a:schemeClr val="bg2">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GB" sz="1100" i="1">
                <a:solidFill>
                  <a:srgbClr val="0D0D0D"/>
                </a:solidFill>
                <a:latin typeface="Arial"/>
                <a:cs typeface="Segoe UI"/>
              </a:rPr>
              <a:t>Individuals</a:t>
            </a:r>
            <a:r>
              <a:rPr lang="en-GB" sz="1100">
                <a:solidFill>
                  <a:srgbClr val="0D0D0D"/>
                </a:solidFill>
                <a:latin typeface="Arial"/>
                <a:cs typeface="Arial"/>
              </a:rPr>
              <a:t> </a:t>
            </a:r>
          </a:p>
        </p:txBody>
      </p:sp>
      <p:sp>
        <p:nvSpPr>
          <p:cNvPr id="9" name="TextBox 8">
            <a:extLst>
              <a:ext uri="{FF2B5EF4-FFF2-40B4-BE49-F238E27FC236}">
                <a16:creationId xmlns:a16="http://schemas.microsoft.com/office/drawing/2014/main" id="{EDC0BC98-DC47-64F0-2FC7-C21EA199B8B1}"/>
              </a:ext>
            </a:extLst>
          </p:cNvPr>
          <p:cNvSpPr txBox="1"/>
          <p:nvPr/>
        </p:nvSpPr>
        <p:spPr>
          <a:xfrm>
            <a:off x="396240" y="2235200"/>
            <a:ext cx="992632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solidFill>
                  <a:srgbClr val="0D0D0D"/>
                </a:solidFill>
                <a:latin typeface="Arial"/>
              </a:rPr>
              <a:t>Further integrate mental and physical health at the clinical level through co-ordinating clinical support across primary, community and secondary care. </a:t>
            </a:r>
            <a:endParaRPr lang="en-GB">
              <a:ea typeface="Calibri" panose="020F0502020204030204"/>
              <a:cs typeface="Calibri" panose="020F0502020204030204"/>
            </a:endParaRPr>
          </a:p>
        </p:txBody>
      </p:sp>
      <p:sp>
        <p:nvSpPr>
          <p:cNvPr id="10" name="TextBox 9">
            <a:extLst>
              <a:ext uri="{FF2B5EF4-FFF2-40B4-BE49-F238E27FC236}">
                <a16:creationId xmlns:a16="http://schemas.microsoft.com/office/drawing/2014/main" id="{300E713F-3DC4-B7BA-C7B0-67BE58E27C6D}"/>
              </a:ext>
            </a:extLst>
          </p:cNvPr>
          <p:cNvSpPr txBox="1"/>
          <p:nvPr/>
        </p:nvSpPr>
        <p:spPr>
          <a:xfrm>
            <a:off x="406400" y="2499360"/>
            <a:ext cx="708152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solidFill>
                  <a:srgbClr val="0D0D0D"/>
                </a:solidFill>
                <a:latin typeface="Arial"/>
              </a:rPr>
              <a:t>Build cross-sector relationships with sports, leisure, fitness, and wellness industries</a:t>
            </a:r>
            <a:endParaRPr lang="en-GB" sz="1100">
              <a:solidFill>
                <a:srgbClr val="0D0D0D"/>
              </a:solidFill>
              <a:latin typeface="Arial"/>
              <a:cs typeface="Arial"/>
            </a:endParaRPr>
          </a:p>
        </p:txBody>
      </p:sp>
      <p:sp>
        <p:nvSpPr>
          <p:cNvPr id="11" name="TextBox 10">
            <a:extLst>
              <a:ext uri="{FF2B5EF4-FFF2-40B4-BE49-F238E27FC236}">
                <a16:creationId xmlns:a16="http://schemas.microsoft.com/office/drawing/2014/main" id="{05C1731C-1B9C-A13F-B604-2D1DFFAA12E8}"/>
              </a:ext>
            </a:extLst>
          </p:cNvPr>
          <p:cNvSpPr txBox="1"/>
          <p:nvPr/>
        </p:nvSpPr>
        <p:spPr>
          <a:xfrm>
            <a:off x="406400" y="2733040"/>
            <a:ext cx="838200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solidFill>
                  <a:srgbClr val="0D0D0D"/>
                </a:solidFill>
                <a:latin typeface="Arial"/>
              </a:rPr>
              <a:t>Develop a workforce that is skilled with an understanding of the interconnectedness between mental and physical health.</a:t>
            </a:r>
            <a:endParaRPr lang="en-GB" sz="1100">
              <a:solidFill>
                <a:srgbClr val="0D0D0D"/>
              </a:solidFill>
              <a:latin typeface="Arial"/>
              <a:cs typeface="Arial"/>
            </a:endParaRPr>
          </a:p>
        </p:txBody>
      </p:sp>
      <p:sp>
        <p:nvSpPr>
          <p:cNvPr id="12" name="TextBox 11">
            <a:extLst>
              <a:ext uri="{FF2B5EF4-FFF2-40B4-BE49-F238E27FC236}">
                <a16:creationId xmlns:a16="http://schemas.microsoft.com/office/drawing/2014/main" id="{E14313D1-BDBF-31BD-D500-1B8DC558B3FA}"/>
              </a:ext>
            </a:extLst>
          </p:cNvPr>
          <p:cNvSpPr txBox="1"/>
          <p:nvPr/>
        </p:nvSpPr>
        <p:spPr>
          <a:xfrm>
            <a:off x="325120" y="1971040"/>
            <a:ext cx="731520" cy="261610"/>
          </a:xfrm>
          <a:prstGeom prst="rect">
            <a:avLst/>
          </a:prstGeom>
          <a:solidFill>
            <a:schemeClr val="bg2">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i="1">
                <a:solidFill>
                  <a:srgbClr val="0D0D0D"/>
                </a:solidFill>
                <a:latin typeface="Arial"/>
              </a:rPr>
              <a:t>System</a:t>
            </a:r>
            <a:r>
              <a:rPr lang="en-GB" sz="1100">
                <a:solidFill>
                  <a:srgbClr val="0D0D0D"/>
                </a:solidFill>
                <a:latin typeface="Arial"/>
              </a:rPr>
              <a:t> </a:t>
            </a:r>
            <a:endParaRPr lang="en-GB"/>
          </a:p>
        </p:txBody>
      </p:sp>
      <p:sp>
        <p:nvSpPr>
          <p:cNvPr id="13" name="TextBox 12">
            <a:extLst>
              <a:ext uri="{FF2B5EF4-FFF2-40B4-BE49-F238E27FC236}">
                <a16:creationId xmlns:a16="http://schemas.microsoft.com/office/drawing/2014/main" id="{5B35BD16-A602-F0CF-A2D2-6741E4AA7EC1}"/>
              </a:ext>
            </a:extLst>
          </p:cNvPr>
          <p:cNvSpPr txBox="1"/>
          <p:nvPr/>
        </p:nvSpPr>
        <p:spPr>
          <a:xfrm>
            <a:off x="325120" y="3129280"/>
            <a:ext cx="1158240" cy="261610"/>
          </a:xfrm>
          <a:prstGeom prst="rect">
            <a:avLst/>
          </a:prstGeom>
          <a:solidFill>
            <a:schemeClr val="bg2">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i="1">
                <a:solidFill>
                  <a:srgbClr val="0D0D0D"/>
                </a:solidFill>
                <a:latin typeface="Arial"/>
              </a:rPr>
              <a:t>Communities</a:t>
            </a:r>
            <a:r>
              <a:rPr lang="en-GB" sz="1100">
                <a:solidFill>
                  <a:srgbClr val="0D0D0D"/>
                </a:solidFill>
                <a:latin typeface="Arial"/>
              </a:rPr>
              <a:t> </a:t>
            </a:r>
            <a:endParaRPr lang="en-GB"/>
          </a:p>
        </p:txBody>
      </p:sp>
      <p:sp>
        <p:nvSpPr>
          <p:cNvPr id="14" name="TextBox 13">
            <a:extLst>
              <a:ext uri="{FF2B5EF4-FFF2-40B4-BE49-F238E27FC236}">
                <a16:creationId xmlns:a16="http://schemas.microsoft.com/office/drawing/2014/main" id="{5D0AD190-9113-0052-3FA1-EDBAC7E8A118}"/>
              </a:ext>
            </a:extLst>
          </p:cNvPr>
          <p:cNvSpPr txBox="1"/>
          <p:nvPr/>
        </p:nvSpPr>
        <p:spPr>
          <a:xfrm>
            <a:off x="396240" y="3393440"/>
            <a:ext cx="771144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solidFill>
                  <a:srgbClr val="0D0D0D"/>
                </a:solidFill>
                <a:latin typeface="Arial"/>
              </a:rPr>
              <a:t>Explore the role of social prescribing as a link to opportunities for managing health and wellbeing.</a:t>
            </a:r>
            <a:endParaRPr lang="en-GB">
              <a:ea typeface="Calibri" panose="020F0502020204030204"/>
              <a:cs typeface="Calibri" panose="020F0502020204030204"/>
            </a:endParaRPr>
          </a:p>
        </p:txBody>
      </p:sp>
      <p:sp>
        <p:nvSpPr>
          <p:cNvPr id="15" name="TextBox 14">
            <a:extLst>
              <a:ext uri="{FF2B5EF4-FFF2-40B4-BE49-F238E27FC236}">
                <a16:creationId xmlns:a16="http://schemas.microsoft.com/office/drawing/2014/main" id="{6CC98173-43A9-777F-9149-A5E386DB0880}"/>
              </a:ext>
            </a:extLst>
          </p:cNvPr>
          <p:cNvSpPr txBox="1"/>
          <p:nvPr/>
        </p:nvSpPr>
        <p:spPr>
          <a:xfrm>
            <a:off x="406400" y="3657600"/>
            <a:ext cx="596392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solidFill>
                  <a:srgbClr val="0D0D0D"/>
                </a:solidFill>
                <a:latin typeface="Arial"/>
              </a:rPr>
              <a:t>Cultivate relationships with local fitness, leisure, sports, and wellness spaces. </a:t>
            </a:r>
            <a:endParaRPr lang="en-GB" sz="1100">
              <a:solidFill>
                <a:srgbClr val="0D0D0D"/>
              </a:solidFill>
              <a:latin typeface="Arial"/>
              <a:cs typeface="Arial"/>
            </a:endParaRPr>
          </a:p>
        </p:txBody>
      </p:sp>
      <p:sp>
        <p:nvSpPr>
          <p:cNvPr id="16" name="TextBox 15">
            <a:extLst>
              <a:ext uri="{FF2B5EF4-FFF2-40B4-BE49-F238E27FC236}">
                <a16:creationId xmlns:a16="http://schemas.microsoft.com/office/drawing/2014/main" id="{D614D42E-B128-798F-4723-C3B1FA88EDC5}"/>
              </a:ext>
            </a:extLst>
          </p:cNvPr>
          <p:cNvSpPr txBox="1"/>
          <p:nvPr/>
        </p:nvSpPr>
        <p:spPr>
          <a:xfrm>
            <a:off x="406400" y="3921760"/>
            <a:ext cx="669544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latin typeface="Arial"/>
              </a:rPr>
              <a:t>Nurture an awareness of affordable and/ or free local community networks based on physical activity. </a:t>
            </a:r>
            <a:endParaRPr lang="en-GB" sz="1100">
              <a:latin typeface="Arial"/>
              <a:cs typeface="Arial"/>
            </a:endParaRPr>
          </a:p>
        </p:txBody>
      </p:sp>
      <p:sp>
        <p:nvSpPr>
          <p:cNvPr id="17" name="TextBox 16">
            <a:extLst>
              <a:ext uri="{FF2B5EF4-FFF2-40B4-BE49-F238E27FC236}">
                <a16:creationId xmlns:a16="http://schemas.microsoft.com/office/drawing/2014/main" id="{A94CFCB2-16CC-CB27-81D9-568BD3B90F9A}"/>
              </a:ext>
            </a:extLst>
          </p:cNvPr>
          <p:cNvSpPr txBox="1"/>
          <p:nvPr/>
        </p:nvSpPr>
        <p:spPr>
          <a:xfrm>
            <a:off x="426720" y="4643120"/>
            <a:ext cx="801624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latin typeface="Arial"/>
              </a:rPr>
              <a:t>A focused, multi-channel campaign and conversation to raise awareness of the link between mental and physical health. </a:t>
            </a:r>
            <a:endParaRPr lang="en-GB" sz="1100">
              <a:latin typeface="Arial"/>
              <a:cs typeface="Arial"/>
            </a:endParaRPr>
          </a:p>
        </p:txBody>
      </p:sp>
      <p:sp>
        <p:nvSpPr>
          <p:cNvPr id="18" name="TextBox 17">
            <a:extLst>
              <a:ext uri="{FF2B5EF4-FFF2-40B4-BE49-F238E27FC236}">
                <a16:creationId xmlns:a16="http://schemas.microsoft.com/office/drawing/2014/main" id="{1CD15092-190B-B9DF-C4FE-616EF8EE189A}"/>
              </a:ext>
            </a:extLst>
          </p:cNvPr>
          <p:cNvSpPr txBox="1"/>
          <p:nvPr/>
        </p:nvSpPr>
        <p:spPr>
          <a:xfrm>
            <a:off x="426720" y="4937760"/>
            <a:ext cx="529336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solidFill>
                  <a:srgbClr val="0D0D0D"/>
                </a:solidFill>
                <a:latin typeface="Arial"/>
              </a:rPr>
              <a:t>Support people to manage their own health through health promotion.  </a:t>
            </a:r>
            <a:endParaRPr lang="en-GB">
              <a:ea typeface="Calibri" panose="020F0502020204030204"/>
              <a:cs typeface="Calibri" panose="020F0502020204030204"/>
            </a:endParaRPr>
          </a:p>
        </p:txBody>
      </p:sp>
      <p:sp>
        <p:nvSpPr>
          <p:cNvPr id="19" name="TextBox 18">
            <a:extLst>
              <a:ext uri="{FF2B5EF4-FFF2-40B4-BE49-F238E27FC236}">
                <a16:creationId xmlns:a16="http://schemas.microsoft.com/office/drawing/2014/main" id="{E1AE52AD-F014-7B9B-D02B-898479E24A3D}"/>
              </a:ext>
            </a:extLst>
          </p:cNvPr>
          <p:cNvSpPr txBox="1"/>
          <p:nvPr/>
        </p:nvSpPr>
        <p:spPr>
          <a:xfrm>
            <a:off x="426720" y="5262880"/>
            <a:ext cx="616712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latin typeface="Arial"/>
              </a:rPr>
              <a:t>Promote physical activity and movement as a protective factor for overall health.  </a:t>
            </a:r>
            <a:endParaRPr lang="en-GB">
              <a:ea typeface="Calibri" panose="020F0502020204030204"/>
              <a:cs typeface="Calibri" panose="020F0502020204030204"/>
            </a:endParaRPr>
          </a:p>
        </p:txBody>
      </p:sp>
      <p:sp>
        <p:nvSpPr>
          <p:cNvPr id="20" name="TextBox 19">
            <a:extLst>
              <a:ext uri="{FF2B5EF4-FFF2-40B4-BE49-F238E27FC236}">
                <a16:creationId xmlns:a16="http://schemas.microsoft.com/office/drawing/2014/main" id="{8AC57B1A-6582-705B-5702-10990DE66C2F}"/>
              </a:ext>
            </a:extLst>
          </p:cNvPr>
          <p:cNvSpPr txBox="1"/>
          <p:nvPr/>
        </p:nvSpPr>
        <p:spPr>
          <a:xfrm>
            <a:off x="152400" y="1016000"/>
            <a:ext cx="11176000" cy="430887"/>
          </a:xfrm>
          <a:prstGeom prst="rect">
            <a:avLst/>
          </a:prstGeom>
          <a:noFill/>
          <a:ln>
            <a:solidFill>
              <a:schemeClr val="bg2"/>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a:latin typeface="Arial"/>
              </a:rPr>
              <a:t>People with long-term physical conditions commonly experience poor mental health. They are more likely to experience anxiety and depression which lead to worse outcomes in managing chronic conditions due to the comorbidity with mental health.  </a:t>
            </a:r>
            <a:endParaRPr lang="en-GB"/>
          </a:p>
        </p:txBody>
      </p:sp>
    </p:spTree>
    <p:extLst>
      <p:ext uri="{BB962C8B-B14F-4D97-AF65-F5344CB8AC3E}">
        <p14:creationId xmlns:p14="http://schemas.microsoft.com/office/powerpoint/2010/main" val="1196731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A8969-64AA-0296-3B1D-C5D35685D779}"/>
              </a:ext>
            </a:extLst>
          </p:cNvPr>
          <p:cNvSpPr>
            <a:spLocks noGrp="1"/>
          </p:cNvSpPr>
          <p:nvPr>
            <p:ph type="title"/>
          </p:nvPr>
        </p:nvSpPr>
        <p:spPr>
          <a:xfrm>
            <a:off x="148856" y="63391"/>
            <a:ext cx="11313042" cy="464042"/>
          </a:xfrm>
        </p:spPr>
        <p:txBody>
          <a:bodyPr>
            <a:normAutofit/>
          </a:bodyPr>
          <a:lstStyle/>
          <a:p>
            <a:r>
              <a:rPr lang="en-GB" sz="2000">
                <a:latin typeface="Arial"/>
                <a:cs typeface="Arial"/>
              </a:rPr>
              <a:t>Driving change for a mentally healthier London, through energy, action and movement</a:t>
            </a:r>
            <a:endParaRPr lang="en-GB" sz="2000"/>
          </a:p>
        </p:txBody>
      </p:sp>
      <p:sp>
        <p:nvSpPr>
          <p:cNvPr id="7" name="Footer Placeholder 1">
            <a:extLst>
              <a:ext uri="{FF2B5EF4-FFF2-40B4-BE49-F238E27FC236}">
                <a16:creationId xmlns:a16="http://schemas.microsoft.com/office/drawing/2014/main" id="{2203DD38-CBAF-C11D-2EE6-32E1E6E6BC34}"/>
              </a:ext>
            </a:extLst>
          </p:cNvPr>
          <p:cNvSpPr>
            <a:spLocks noGrp="1"/>
          </p:cNvSpPr>
          <p:nvPr>
            <p:ph type="ftr" sz="quarter" idx="11"/>
          </p:nvPr>
        </p:nvSpPr>
        <p:spPr>
          <a:xfrm>
            <a:off x="851338" y="6356350"/>
            <a:ext cx="4114800" cy="365125"/>
          </a:xfrm>
        </p:spPr>
        <p:txBody>
          <a:bodyPr/>
          <a:lstStyle/>
          <a:p>
            <a:r>
              <a:rPr lang="en-GB">
                <a:solidFill>
                  <a:srgbClr val="009CBD"/>
                </a:solidFill>
              </a:rPr>
              <a:t>Thrive LDN: Towards happier, healthier lives</a:t>
            </a:r>
          </a:p>
        </p:txBody>
      </p:sp>
      <p:sp>
        <p:nvSpPr>
          <p:cNvPr id="8" name="Slide Number Placeholder 2">
            <a:extLst>
              <a:ext uri="{FF2B5EF4-FFF2-40B4-BE49-F238E27FC236}">
                <a16:creationId xmlns:a16="http://schemas.microsoft.com/office/drawing/2014/main" id="{80BFB4A3-850E-5F57-DACE-254A448575E9}"/>
              </a:ext>
            </a:extLst>
          </p:cNvPr>
          <p:cNvSpPr>
            <a:spLocks noGrp="1"/>
          </p:cNvSpPr>
          <p:nvPr>
            <p:ph type="sldNum" sz="quarter" idx="12"/>
          </p:nvPr>
        </p:nvSpPr>
        <p:spPr>
          <a:xfrm>
            <a:off x="275895" y="6356350"/>
            <a:ext cx="459829" cy="365125"/>
          </a:xfrm>
        </p:spPr>
        <p:txBody>
          <a:bodyPr/>
          <a:lstStyle/>
          <a:p>
            <a:r>
              <a:rPr lang="en-GB" dirty="0">
                <a:solidFill>
                  <a:srgbClr val="009CBD"/>
                </a:solidFill>
                <a:latin typeface="Trebuchet MS"/>
              </a:rPr>
              <a:t>7</a:t>
            </a:r>
            <a:endParaRPr lang="en-GB" dirty="0">
              <a:solidFill>
                <a:srgbClr val="009CBD"/>
              </a:solidFill>
            </a:endParaRPr>
          </a:p>
        </p:txBody>
      </p:sp>
      <p:sp>
        <p:nvSpPr>
          <p:cNvPr id="3" name="TextBox 2">
            <a:extLst>
              <a:ext uri="{FF2B5EF4-FFF2-40B4-BE49-F238E27FC236}">
                <a16:creationId xmlns:a16="http://schemas.microsoft.com/office/drawing/2014/main" id="{702F48D8-4729-6448-15CB-B0313619B937}"/>
              </a:ext>
            </a:extLst>
          </p:cNvPr>
          <p:cNvSpPr txBox="1"/>
          <p:nvPr/>
        </p:nvSpPr>
        <p:spPr>
          <a:xfrm>
            <a:off x="81280" y="711200"/>
            <a:ext cx="5476240" cy="276999"/>
          </a:xfrm>
          <a:prstGeom prst="rect">
            <a:avLst/>
          </a:prstGeom>
          <a:solidFill>
            <a:schemeClr val="bg2">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200" b="1">
                <a:latin typeface="Arial"/>
                <a:cs typeface="Segoe UI"/>
              </a:rPr>
              <a:t>Direct action 4: Suicide and self-harm reduction for young Londoners</a:t>
            </a:r>
            <a:r>
              <a:rPr lang="en-GB" sz="1200" b="1">
                <a:latin typeface="Arial"/>
                <a:cs typeface="Arial"/>
              </a:rPr>
              <a:t> </a:t>
            </a:r>
          </a:p>
        </p:txBody>
      </p:sp>
      <p:sp>
        <p:nvSpPr>
          <p:cNvPr id="4" name="TextBox 3">
            <a:extLst>
              <a:ext uri="{FF2B5EF4-FFF2-40B4-BE49-F238E27FC236}">
                <a16:creationId xmlns:a16="http://schemas.microsoft.com/office/drawing/2014/main" id="{8AB20EF7-A251-5469-CA73-23485E342E40}"/>
              </a:ext>
            </a:extLst>
          </p:cNvPr>
          <p:cNvSpPr txBox="1"/>
          <p:nvPr/>
        </p:nvSpPr>
        <p:spPr>
          <a:xfrm>
            <a:off x="81280" y="1666240"/>
            <a:ext cx="77216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b="1">
                <a:latin typeface="Arial"/>
                <a:cs typeface="Segoe UI"/>
              </a:rPr>
              <a:t>Options</a:t>
            </a:r>
            <a:r>
              <a:rPr lang="en-GB" sz="1100">
                <a:latin typeface="Arial"/>
                <a:cs typeface="Arial"/>
              </a:rPr>
              <a:t> </a:t>
            </a:r>
          </a:p>
        </p:txBody>
      </p:sp>
      <p:sp>
        <p:nvSpPr>
          <p:cNvPr id="6" name="TextBox 5">
            <a:extLst>
              <a:ext uri="{FF2B5EF4-FFF2-40B4-BE49-F238E27FC236}">
                <a16:creationId xmlns:a16="http://schemas.microsoft.com/office/drawing/2014/main" id="{1E113B0C-821E-28AE-0C8F-2DB900F47052}"/>
              </a:ext>
            </a:extLst>
          </p:cNvPr>
          <p:cNvSpPr txBox="1"/>
          <p:nvPr/>
        </p:nvSpPr>
        <p:spPr>
          <a:xfrm>
            <a:off x="386080" y="2194560"/>
            <a:ext cx="566928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solidFill>
                  <a:srgbClr val="0B0C0C"/>
                </a:solidFill>
                <a:latin typeface="Arial"/>
              </a:rPr>
              <a:t>Promote online safety to reduce harms and improve support and signposting. </a:t>
            </a:r>
            <a:endParaRPr lang="en-GB" sz="1100">
              <a:solidFill>
                <a:srgbClr val="0B0C0C"/>
              </a:solidFill>
              <a:latin typeface="Arial"/>
              <a:cs typeface="Arial"/>
            </a:endParaRPr>
          </a:p>
        </p:txBody>
      </p:sp>
      <p:sp>
        <p:nvSpPr>
          <p:cNvPr id="9" name="TextBox 8">
            <a:extLst>
              <a:ext uri="{FF2B5EF4-FFF2-40B4-BE49-F238E27FC236}">
                <a16:creationId xmlns:a16="http://schemas.microsoft.com/office/drawing/2014/main" id="{B9885BB3-FE85-26DA-AE2E-6E038DBE8E52}"/>
              </a:ext>
            </a:extLst>
          </p:cNvPr>
          <p:cNvSpPr txBox="1"/>
          <p:nvPr/>
        </p:nvSpPr>
        <p:spPr>
          <a:xfrm>
            <a:off x="386080" y="2458720"/>
            <a:ext cx="644144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solidFill>
                  <a:srgbClr val="0B0C0C"/>
                </a:solidFill>
                <a:latin typeface="Arial"/>
              </a:rPr>
              <a:t>Provide effective bereavement support to children and young people impacted by suicide. </a:t>
            </a:r>
            <a:endParaRPr lang="en-GB">
              <a:ea typeface="Calibri" panose="020F0502020204030204"/>
              <a:cs typeface="Calibri" panose="020F0502020204030204"/>
            </a:endParaRPr>
          </a:p>
        </p:txBody>
      </p:sp>
      <p:sp>
        <p:nvSpPr>
          <p:cNvPr id="10" name="TextBox 9">
            <a:extLst>
              <a:ext uri="{FF2B5EF4-FFF2-40B4-BE49-F238E27FC236}">
                <a16:creationId xmlns:a16="http://schemas.microsoft.com/office/drawing/2014/main" id="{93C4E8A1-7762-D6B2-6AAE-C78AEF39E10C}"/>
              </a:ext>
            </a:extLst>
          </p:cNvPr>
          <p:cNvSpPr txBox="1"/>
          <p:nvPr/>
        </p:nvSpPr>
        <p:spPr>
          <a:xfrm>
            <a:off x="365760" y="2722880"/>
            <a:ext cx="332232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solidFill>
                  <a:srgbClr val="0B0C0C"/>
                </a:solidFill>
                <a:latin typeface="Arial"/>
              </a:rPr>
              <a:t>Expand maternal mental health services </a:t>
            </a:r>
            <a:endParaRPr lang="en-GB" sz="1100">
              <a:solidFill>
                <a:srgbClr val="0B0C0C"/>
              </a:solidFill>
              <a:latin typeface="Arial"/>
              <a:cs typeface="Arial"/>
            </a:endParaRPr>
          </a:p>
        </p:txBody>
      </p:sp>
      <p:sp>
        <p:nvSpPr>
          <p:cNvPr id="11" name="TextBox 10">
            <a:extLst>
              <a:ext uri="{FF2B5EF4-FFF2-40B4-BE49-F238E27FC236}">
                <a16:creationId xmlns:a16="http://schemas.microsoft.com/office/drawing/2014/main" id="{3FF9A7FB-2D01-B50E-97CE-E3909F3F1F49}"/>
              </a:ext>
            </a:extLst>
          </p:cNvPr>
          <p:cNvSpPr txBox="1"/>
          <p:nvPr/>
        </p:nvSpPr>
        <p:spPr>
          <a:xfrm>
            <a:off x="365760" y="3037840"/>
            <a:ext cx="426720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solidFill>
                  <a:srgbClr val="0B0C0C"/>
                </a:solidFill>
                <a:latin typeface="Arial"/>
              </a:rPr>
              <a:t>Targeted interventions including parenting programmes. </a:t>
            </a:r>
            <a:endParaRPr lang="en-GB" sz="1100">
              <a:solidFill>
                <a:srgbClr val="0B0C0C"/>
              </a:solidFill>
              <a:latin typeface="Arial"/>
              <a:cs typeface="Arial"/>
            </a:endParaRPr>
          </a:p>
        </p:txBody>
      </p:sp>
      <p:sp>
        <p:nvSpPr>
          <p:cNvPr id="12" name="TextBox 11">
            <a:extLst>
              <a:ext uri="{FF2B5EF4-FFF2-40B4-BE49-F238E27FC236}">
                <a16:creationId xmlns:a16="http://schemas.microsoft.com/office/drawing/2014/main" id="{B3D311AB-DF67-05E3-7443-91537079BCC8}"/>
              </a:ext>
            </a:extLst>
          </p:cNvPr>
          <p:cNvSpPr txBox="1"/>
          <p:nvPr/>
        </p:nvSpPr>
        <p:spPr>
          <a:xfrm>
            <a:off x="264160" y="3322320"/>
            <a:ext cx="1046480" cy="261610"/>
          </a:xfrm>
          <a:prstGeom prst="rect">
            <a:avLst/>
          </a:prstGeom>
          <a:solidFill>
            <a:schemeClr val="bg2">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i="1">
                <a:latin typeface="Arial"/>
              </a:rPr>
              <a:t>Communities</a:t>
            </a:r>
            <a:r>
              <a:rPr lang="en-GB" sz="1100">
                <a:latin typeface="Arial"/>
              </a:rPr>
              <a:t> </a:t>
            </a:r>
            <a:endParaRPr lang="en-GB"/>
          </a:p>
        </p:txBody>
      </p:sp>
      <p:sp>
        <p:nvSpPr>
          <p:cNvPr id="13" name="TextBox 12">
            <a:extLst>
              <a:ext uri="{FF2B5EF4-FFF2-40B4-BE49-F238E27FC236}">
                <a16:creationId xmlns:a16="http://schemas.microsoft.com/office/drawing/2014/main" id="{8FEC745D-8546-0B13-A113-1CED54F39476}"/>
              </a:ext>
            </a:extLst>
          </p:cNvPr>
          <p:cNvSpPr txBox="1"/>
          <p:nvPr/>
        </p:nvSpPr>
        <p:spPr>
          <a:xfrm>
            <a:off x="243840" y="1910080"/>
            <a:ext cx="772160" cy="261610"/>
          </a:xfrm>
          <a:prstGeom prst="rect">
            <a:avLst/>
          </a:prstGeom>
          <a:solidFill>
            <a:schemeClr val="bg2">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i="1">
                <a:latin typeface="Arial"/>
              </a:rPr>
              <a:t>System</a:t>
            </a:r>
            <a:r>
              <a:rPr lang="en-GB" sz="1100">
                <a:latin typeface="Arial"/>
              </a:rPr>
              <a:t> </a:t>
            </a:r>
            <a:endParaRPr lang="en-GB"/>
          </a:p>
        </p:txBody>
      </p:sp>
      <p:sp>
        <p:nvSpPr>
          <p:cNvPr id="14" name="TextBox 13">
            <a:extLst>
              <a:ext uri="{FF2B5EF4-FFF2-40B4-BE49-F238E27FC236}">
                <a16:creationId xmlns:a16="http://schemas.microsoft.com/office/drawing/2014/main" id="{2020F57F-631B-3548-5E13-080A3E138A0C}"/>
              </a:ext>
            </a:extLst>
          </p:cNvPr>
          <p:cNvSpPr txBox="1"/>
          <p:nvPr/>
        </p:nvSpPr>
        <p:spPr>
          <a:xfrm>
            <a:off x="365760" y="3586480"/>
            <a:ext cx="486664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solidFill>
                  <a:srgbClr val="0B0C0C"/>
                </a:solidFill>
                <a:latin typeface="Arial"/>
              </a:rPr>
              <a:t> Support universities to embed its </a:t>
            </a:r>
            <a:r>
              <a:rPr lang="en-GB" sz="1100">
                <a:latin typeface="Arial"/>
              </a:rPr>
              <a:t>Suicide-safer universities</a:t>
            </a:r>
            <a:r>
              <a:rPr lang="en-GB" sz="1100">
                <a:solidFill>
                  <a:srgbClr val="0B0C0C"/>
                </a:solidFill>
                <a:latin typeface="Arial"/>
              </a:rPr>
              <a:t> guidance. </a:t>
            </a:r>
            <a:endParaRPr lang="en-GB">
              <a:ea typeface="Calibri" panose="020F0502020204030204"/>
              <a:cs typeface="Calibri" panose="020F0502020204030204"/>
            </a:endParaRPr>
          </a:p>
        </p:txBody>
      </p:sp>
      <p:sp>
        <p:nvSpPr>
          <p:cNvPr id="15" name="TextBox 14">
            <a:extLst>
              <a:ext uri="{FF2B5EF4-FFF2-40B4-BE49-F238E27FC236}">
                <a16:creationId xmlns:a16="http://schemas.microsoft.com/office/drawing/2014/main" id="{EA6BDA62-A3FF-CEFE-B9C2-ED777058A52A}"/>
              </a:ext>
            </a:extLst>
          </p:cNvPr>
          <p:cNvSpPr txBox="1"/>
          <p:nvPr/>
        </p:nvSpPr>
        <p:spPr>
          <a:xfrm>
            <a:off x="365760" y="3850640"/>
            <a:ext cx="446024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solidFill>
                  <a:srgbClr val="0B0C0C"/>
                </a:solidFill>
                <a:latin typeface="Arial"/>
              </a:rPr>
              <a:t>Deliver further s</a:t>
            </a:r>
            <a:r>
              <a:rPr lang="en-GB" sz="1100">
                <a:latin typeface="Arial"/>
              </a:rPr>
              <a:t>chool-based awareness programmes. </a:t>
            </a:r>
            <a:endParaRPr lang="en-GB">
              <a:ea typeface="Calibri" panose="020F0502020204030204"/>
              <a:cs typeface="Calibri" panose="020F0502020204030204"/>
            </a:endParaRPr>
          </a:p>
        </p:txBody>
      </p:sp>
      <p:sp>
        <p:nvSpPr>
          <p:cNvPr id="16" name="TextBox 15">
            <a:extLst>
              <a:ext uri="{FF2B5EF4-FFF2-40B4-BE49-F238E27FC236}">
                <a16:creationId xmlns:a16="http://schemas.microsoft.com/office/drawing/2014/main" id="{D4731368-CAFD-BF1A-91DE-CE8FD0077F46}"/>
              </a:ext>
            </a:extLst>
          </p:cNvPr>
          <p:cNvSpPr txBox="1"/>
          <p:nvPr/>
        </p:nvSpPr>
        <p:spPr>
          <a:xfrm>
            <a:off x="365760" y="4114800"/>
            <a:ext cx="11348720" cy="4308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latin typeface="Arial"/>
              </a:rPr>
              <a:t>Work with grassroot organisations and services which support young autistic Londoners, young LGBTQ+ Londoner’s, young people who have self-harmed, young people who are in contact with mental health services, young people who are people in contact with the justice system and pregnant women and new parents. </a:t>
            </a:r>
            <a:endParaRPr lang="en-GB" sz="1100">
              <a:latin typeface="Arial"/>
              <a:cs typeface="Arial"/>
            </a:endParaRPr>
          </a:p>
        </p:txBody>
      </p:sp>
      <p:sp>
        <p:nvSpPr>
          <p:cNvPr id="18" name="TextBox 17">
            <a:extLst>
              <a:ext uri="{FF2B5EF4-FFF2-40B4-BE49-F238E27FC236}">
                <a16:creationId xmlns:a16="http://schemas.microsoft.com/office/drawing/2014/main" id="{04CE3D4F-C6E5-52A3-A7DA-A3204C3BEC08}"/>
              </a:ext>
            </a:extLst>
          </p:cNvPr>
          <p:cNvSpPr txBox="1"/>
          <p:nvPr/>
        </p:nvSpPr>
        <p:spPr>
          <a:xfrm>
            <a:off x="264160" y="4582160"/>
            <a:ext cx="944880" cy="261610"/>
          </a:xfrm>
          <a:prstGeom prst="rect">
            <a:avLst/>
          </a:prstGeom>
          <a:solidFill>
            <a:schemeClr val="bg2">
              <a:lumMod val="40000"/>
              <a:lumOff val="6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i="1">
                <a:latin typeface="Arial"/>
              </a:rPr>
              <a:t>Individuals</a:t>
            </a:r>
            <a:endParaRPr lang="en-GB"/>
          </a:p>
        </p:txBody>
      </p:sp>
      <p:sp>
        <p:nvSpPr>
          <p:cNvPr id="19" name="TextBox 18">
            <a:extLst>
              <a:ext uri="{FF2B5EF4-FFF2-40B4-BE49-F238E27FC236}">
                <a16:creationId xmlns:a16="http://schemas.microsoft.com/office/drawing/2014/main" id="{245C8C86-2AD3-F147-C6C1-895957823361}"/>
              </a:ext>
            </a:extLst>
          </p:cNvPr>
          <p:cNvSpPr txBox="1"/>
          <p:nvPr/>
        </p:nvSpPr>
        <p:spPr>
          <a:xfrm>
            <a:off x="345440" y="4937760"/>
            <a:ext cx="506984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solidFill>
                  <a:srgbClr val="0B0C0C"/>
                </a:solidFill>
                <a:latin typeface="Arial"/>
              </a:rPr>
              <a:t>Promote Zero Suicide Alliances’ university student training.  </a:t>
            </a:r>
            <a:endParaRPr lang="en-GB">
              <a:ea typeface="Calibri" panose="020F0502020204030204"/>
              <a:cs typeface="Calibri" panose="020F0502020204030204"/>
            </a:endParaRPr>
          </a:p>
        </p:txBody>
      </p:sp>
      <p:sp>
        <p:nvSpPr>
          <p:cNvPr id="20" name="TextBox 19">
            <a:extLst>
              <a:ext uri="{FF2B5EF4-FFF2-40B4-BE49-F238E27FC236}">
                <a16:creationId xmlns:a16="http://schemas.microsoft.com/office/drawing/2014/main" id="{DE9F6095-BE68-2C6E-6AA1-225ADB5CDDAE}"/>
              </a:ext>
            </a:extLst>
          </p:cNvPr>
          <p:cNvSpPr txBox="1"/>
          <p:nvPr/>
        </p:nvSpPr>
        <p:spPr>
          <a:xfrm>
            <a:off x="345440" y="5201920"/>
            <a:ext cx="3891280" cy="2616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100">
                <a:solidFill>
                  <a:srgbClr val="0B0C0C"/>
                </a:solidFill>
                <a:latin typeface="Arial"/>
              </a:rPr>
              <a:t>Access to joint financial and wellbeing services. </a:t>
            </a:r>
            <a:endParaRPr lang="en-GB">
              <a:ea typeface="Calibri" panose="020F0502020204030204"/>
              <a:cs typeface="Calibri" panose="020F0502020204030204"/>
            </a:endParaRPr>
          </a:p>
        </p:txBody>
      </p:sp>
      <p:sp>
        <p:nvSpPr>
          <p:cNvPr id="21" name="TextBox 20">
            <a:extLst>
              <a:ext uri="{FF2B5EF4-FFF2-40B4-BE49-F238E27FC236}">
                <a16:creationId xmlns:a16="http://schemas.microsoft.com/office/drawing/2014/main" id="{D197749A-3B71-1479-4072-C2F34E3BB7A4}"/>
              </a:ext>
            </a:extLst>
          </p:cNvPr>
          <p:cNvSpPr txBox="1"/>
          <p:nvPr/>
        </p:nvSpPr>
        <p:spPr>
          <a:xfrm>
            <a:off x="81280" y="985520"/>
            <a:ext cx="11816080" cy="600164"/>
          </a:xfrm>
          <a:prstGeom prst="rect">
            <a:avLst/>
          </a:prstGeom>
          <a:noFill/>
          <a:ln>
            <a:solidFill>
              <a:schemeClr val="bg2"/>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100">
                <a:latin typeface="Arial"/>
                <a:cs typeface="Segoe UI"/>
              </a:rPr>
              <a:t>Suicide is the main cause of death in young people under the age of 35 in the UK.</a:t>
            </a:r>
            <a:r>
              <a:rPr lang="en-GB" sz="550" baseline="30000">
                <a:latin typeface="Arial"/>
                <a:cs typeface="Segoe UI"/>
              </a:rPr>
              <a:t>xlv</a:t>
            </a:r>
            <a:r>
              <a:rPr lang="en-GB" sz="1100">
                <a:latin typeface="Arial"/>
                <a:cs typeface="Segoe UI"/>
              </a:rPr>
              <a:t> </a:t>
            </a:r>
            <a:r>
              <a:rPr lang="en-GB" sz="1100">
                <a:solidFill>
                  <a:srgbClr val="0B0C0C"/>
                </a:solidFill>
                <a:latin typeface="Arial"/>
                <a:cs typeface="Segoe UI"/>
              </a:rPr>
              <a:t>While the suicide rate in under-20s is relatively low compared with older age groups, rates across all age groups under 25 have been increasing over the last decade in England.</a:t>
            </a:r>
            <a:r>
              <a:rPr lang="en-GB" sz="550" baseline="30000">
                <a:solidFill>
                  <a:srgbClr val="0B0C0C"/>
                </a:solidFill>
                <a:latin typeface="Arial"/>
                <a:cs typeface="Segoe UI"/>
              </a:rPr>
              <a:t>xlvi</a:t>
            </a:r>
            <a:r>
              <a:rPr lang="en-GB" sz="1100">
                <a:solidFill>
                  <a:srgbClr val="0B0C0C"/>
                </a:solidFill>
                <a:latin typeface="Arial"/>
                <a:cs typeface="Segoe UI"/>
              </a:rPr>
              <a:t>  Additionally self-harm rates have also been rising in children and young people</a:t>
            </a:r>
            <a:r>
              <a:rPr lang="en-GB" sz="550" baseline="30000">
                <a:solidFill>
                  <a:srgbClr val="0B0C0C"/>
                </a:solidFill>
                <a:latin typeface="Arial"/>
                <a:cs typeface="Segoe UI"/>
              </a:rPr>
              <a:t>xlviii</a:t>
            </a:r>
            <a:r>
              <a:rPr lang="en-GB" sz="550">
                <a:latin typeface="Arial"/>
                <a:cs typeface="Segoe UI"/>
              </a:rPr>
              <a:t>​</a:t>
            </a:r>
          </a:p>
          <a:p>
            <a:r>
              <a:rPr lang="en-GB" sz="1100">
                <a:solidFill>
                  <a:srgbClr val="0B0C0C"/>
                </a:solidFill>
                <a:latin typeface="Arial"/>
                <a:cs typeface="Segoe UI"/>
              </a:rPr>
              <a:t>The rate of maternal death in the UK has risen by 15% in 10 years </a:t>
            </a:r>
            <a:r>
              <a:rPr lang="en-GB" sz="550" baseline="30000">
                <a:solidFill>
                  <a:srgbClr val="0B0C0C"/>
                </a:solidFill>
                <a:latin typeface="Arial"/>
                <a:cs typeface="Segoe UI"/>
              </a:rPr>
              <a:t>xlix</a:t>
            </a:r>
            <a:r>
              <a:rPr lang="en-GB" sz="1100">
                <a:solidFill>
                  <a:srgbClr val="0B0C0C"/>
                </a:solidFill>
                <a:latin typeface="Arial"/>
                <a:cs typeface="Segoe UI"/>
              </a:rPr>
              <a:t>.  Suicide makes up the leading direct cause of death for new mothers up to the first 12 months post-birth </a:t>
            </a:r>
            <a:r>
              <a:rPr lang="en-GB" sz="550" baseline="30000">
                <a:solidFill>
                  <a:srgbClr val="0B0C0C"/>
                </a:solidFill>
                <a:latin typeface="Arial"/>
                <a:cs typeface="Segoe UI"/>
              </a:rPr>
              <a:t>l</a:t>
            </a:r>
            <a:r>
              <a:rPr lang="en-GB" sz="1100">
                <a:solidFill>
                  <a:srgbClr val="0B0C0C"/>
                </a:solidFill>
                <a:latin typeface="Arial"/>
                <a:cs typeface="Segoe UI"/>
              </a:rPr>
              <a:t>. </a:t>
            </a:r>
          </a:p>
        </p:txBody>
      </p:sp>
    </p:spTree>
    <p:extLst>
      <p:ext uri="{BB962C8B-B14F-4D97-AF65-F5344CB8AC3E}">
        <p14:creationId xmlns:p14="http://schemas.microsoft.com/office/powerpoint/2010/main" val="1085430920"/>
      </p:ext>
    </p:extLst>
  </p:cSld>
  <p:clrMapOvr>
    <a:masterClrMapping/>
  </p:clrMapOvr>
</p:sld>
</file>

<file path=ppt/theme/theme1.xml><?xml version="1.0" encoding="utf-8"?>
<a:theme xmlns:a="http://schemas.openxmlformats.org/drawingml/2006/main" name="Office Theme">
  <a:themeElements>
    <a:clrScheme name="ThriveLDN">
      <a:dk1>
        <a:srgbClr val="000000"/>
      </a:dk1>
      <a:lt1>
        <a:srgbClr val="FFFFFF"/>
      </a:lt1>
      <a:dk2>
        <a:srgbClr val="B1B3B3"/>
      </a:dk2>
      <a:lt2>
        <a:srgbClr val="2CCCD3"/>
      </a:lt2>
      <a:accent1>
        <a:srgbClr val="FF9E1B"/>
      </a:accent1>
      <a:accent2>
        <a:srgbClr val="E30046"/>
      </a:accent2>
      <a:accent3>
        <a:srgbClr val="E34C9A"/>
      </a:accent3>
      <a:accent4>
        <a:srgbClr val="009CBD"/>
      </a:accent4>
      <a:accent5>
        <a:srgbClr val="28CB7E"/>
      </a:accent5>
      <a:accent6>
        <a:srgbClr val="7E60EA"/>
      </a:accent6>
      <a:hlink>
        <a:srgbClr val="2CCCD3"/>
      </a:hlink>
      <a:folHlink>
        <a:srgbClr val="009CB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49D4294DE01CC438642387AA92569C8" ma:contentTypeVersion="18" ma:contentTypeDescription="Create a new document." ma:contentTypeScope="" ma:versionID="785c43af435f541cc299d1f7b07de40d">
  <xsd:schema xmlns:xsd="http://www.w3.org/2001/XMLSchema" xmlns:xs="http://www.w3.org/2001/XMLSchema" xmlns:p="http://schemas.microsoft.com/office/2006/metadata/properties" xmlns:ns1="http://schemas.microsoft.com/sharepoint/v3" xmlns:ns2="45c0fab6-56d9-4027-8634-5191942b5343" xmlns:ns3="79245cda-21eb-41f3-81d8-7fde42e154ed" targetNamespace="http://schemas.microsoft.com/office/2006/metadata/properties" ma:root="true" ma:fieldsID="e8c34cad2c3299f9ddcef4c93b7c8516" ns1:_="" ns2:_="" ns3:_="">
    <xsd:import namespace="http://schemas.microsoft.com/sharepoint/v3"/>
    <xsd:import namespace="45c0fab6-56d9-4027-8634-5191942b5343"/>
    <xsd:import namespace="79245cda-21eb-41f3-81d8-7fde42e154e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LengthInSeconds" minOccurs="0"/>
                <xsd:element ref="ns2:MediaServiceDateTaken"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1:_ip_UnifiedCompliancePolicyProperties" minOccurs="0"/>
                <xsd:element ref="ns1:_ip_UnifiedCompliancePolicyUIAc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c0fab6-56d9-4027-8634-5191942b534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Location" ma:index="14" nillable="true" ma:displayName="Location" ma:indexed="true"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9245cda-21eb-41f3-81d8-7fde42e154e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bc9e56ec-d588-4c2e-9f86-f2c124d10044}" ma:internalName="TaxCatchAll" ma:showField="CatchAllData" ma:web="79245cda-21eb-41f3-81d8-7fde42e154e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45c0fab6-56d9-4027-8634-5191942b5343">
      <Terms xmlns="http://schemas.microsoft.com/office/infopath/2007/PartnerControls"/>
    </lcf76f155ced4ddcb4097134ff3c332f>
    <_ip_UnifiedCompliancePolicyProperties xmlns="http://schemas.microsoft.com/sharepoint/v3" xsi:nil="true"/>
    <TaxCatchAll xmlns="79245cda-21eb-41f3-81d8-7fde42e154ed" xsi:nil="true"/>
  </documentManagement>
</p:properties>
</file>

<file path=customXml/itemProps1.xml><?xml version="1.0" encoding="utf-8"?>
<ds:datastoreItem xmlns:ds="http://schemas.openxmlformats.org/officeDocument/2006/customXml" ds:itemID="{796CA6D6-A86E-46B2-B936-2B39BAAE1B90}">
  <ds:schemaRefs>
    <ds:schemaRef ds:uri="http://schemas.microsoft.com/sharepoint/v3/contenttype/forms"/>
  </ds:schemaRefs>
</ds:datastoreItem>
</file>

<file path=customXml/itemProps2.xml><?xml version="1.0" encoding="utf-8"?>
<ds:datastoreItem xmlns:ds="http://schemas.openxmlformats.org/officeDocument/2006/customXml" ds:itemID="{88455459-6FA6-4811-9218-10F22006C2A9}">
  <ds:schemaRefs>
    <ds:schemaRef ds:uri="45c0fab6-56d9-4027-8634-5191942b5343"/>
    <ds:schemaRef ds:uri="79245cda-21eb-41f3-81d8-7fde42e154e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67C00A7C-2B9C-4166-AEE2-30BA6E22FE19}">
  <ds:schemaRefs>
    <ds:schemaRef ds:uri="45c0fab6-56d9-4027-8634-5191942b5343"/>
    <ds:schemaRef ds:uri="79245cda-21eb-41f3-81d8-7fde42e154e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0</TotalTime>
  <Words>1355</Words>
  <Application>Microsoft Office PowerPoint</Application>
  <PresentationFormat>Widescreen</PresentationFormat>
  <Paragraphs>116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Segoe UI</vt:lpstr>
      <vt:lpstr>Trebuchet MS</vt:lpstr>
      <vt:lpstr>Office Theme</vt:lpstr>
      <vt:lpstr>Driving change for a mentally healthier London, through energy, action and movement</vt:lpstr>
      <vt:lpstr>Driving change for a mentally healthier London, through energy, action and movement</vt:lpstr>
      <vt:lpstr>Driving change for a mentally healthier London, through energy, action and movement  </vt:lpstr>
      <vt:lpstr>Driving change for a mentally healthier London, through energy, action and movement </vt:lpstr>
      <vt:lpstr>Driving change for a mentally healthier London, through energy, action and movement</vt:lpstr>
      <vt:lpstr>Driving change for a mentally healthier London, through energy, action and movement</vt:lpstr>
      <vt:lpstr>Driving change for a mentally healthier London, through energy, action and movement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Jory</dc:creator>
  <cp:lastModifiedBy>Emer Forrest (ADPH London)</cp:lastModifiedBy>
  <cp:revision>6</cp:revision>
  <dcterms:created xsi:type="dcterms:W3CDTF">2021-04-28T22:10:19Z</dcterms:created>
  <dcterms:modified xsi:type="dcterms:W3CDTF">2024-03-14T09:36:30Z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0x010100849D4294DE01CC438642387AA92569C8</vt:lpwstr>
  </property>
  <property fmtid="{D5CDD505-2E9C-101B-9397-08002B2CF9AE}" pid="3" name="MediaServiceImageTags">
    <vt:lpwstr/>
  </property>
</Properties>
</file>