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0" r:id="rId5"/>
    <p:sldId id="262" r:id="rId6"/>
    <p:sldId id="375" r:id="rId7"/>
    <p:sldId id="436" r:id="rId8"/>
    <p:sldId id="43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AEE4CE"/>
    <a:srgbClr val="DAEAE7"/>
    <a:srgbClr val="CDF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77837-8B78-479A-ABA8-48EA9164BFA8}" v="3" dt="2024-01-12T13:09:31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WIN, Anisa (ROYAL FREE LONDON NHS FOUNDATION TRUST)" userId="1faeb353-cc76-4dd9-bb31-e006bc9ec09a" providerId="ADAL" clId="{D8977837-8B78-479A-ABA8-48EA9164BFA8}"/>
    <pc:docChg chg="modSld">
      <pc:chgData name="GOODWIN, Anisa (ROYAL FREE LONDON NHS FOUNDATION TRUST)" userId="1faeb353-cc76-4dd9-bb31-e006bc9ec09a" providerId="ADAL" clId="{D8977837-8B78-479A-ABA8-48EA9164BFA8}" dt="2024-01-12T13:11:26.746" v="381" actId="20577"/>
      <pc:docMkLst>
        <pc:docMk/>
      </pc:docMkLst>
      <pc:sldChg chg="addSp modSp mod">
        <pc:chgData name="GOODWIN, Anisa (ROYAL FREE LONDON NHS FOUNDATION TRUST)" userId="1faeb353-cc76-4dd9-bb31-e006bc9ec09a" providerId="ADAL" clId="{D8977837-8B78-479A-ABA8-48EA9164BFA8}" dt="2024-01-12T13:11:26.746" v="381" actId="20577"/>
        <pc:sldMkLst>
          <pc:docMk/>
          <pc:sldMk cId="2248532039" sldId="375"/>
        </pc:sldMkLst>
        <pc:spChg chg="mod">
          <ac:chgData name="GOODWIN, Anisa (ROYAL FREE LONDON NHS FOUNDATION TRUST)" userId="1faeb353-cc76-4dd9-bb31-e006bc9ec09a" providerId="ADAL" clId="{D8977837-8B78-479A-ABA8-48EA9164BFA8}" dt="2024-01-12T13:10:30.440" v="349" actId="6549"/>
          <ac:spMkLst>
            <pc:docMk/>
            <pc:sldMk cId="2248532039" sldId="375"/>
            <ac:spMk id="6" creationId="{62E14CD5-DF3A-1221-1CD8-F7279282DB8B}"/>
          </ac:spMkLst>
        </pc:spChg>
        <pc:spChg chg="mod">
          <ac:chgData name="GOODWIN, Anisa (ROYAL FREE LONDON NHS FOUNDATION TRUST)" userId="1faeb353-cc76-4dd9-bb31-e006bc9ec09a" providerId="ADAL" clId="{D8977837-8B78-479A-ABA8-48EA9164BFA8}" dt="2024-01-12T13:11:26.746" v="381" actId="20577"/>
          <ac:spMkLst>
            <pc:docMk/>
            <pc:sldMk cId="2248532039" sldId="375"/>
            <ac:spMk id="8" creationId="{AECBB8C2-8684-1D1C-0C92-A9D0981CD21F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08:48.224" v="104" actId="1036"/>
          <ac:spMkLst>
            <pc:docMk/>
            <pc:sldMk cId="2248532039" sldId="375"/>
            <ac:spMk id="19" creationId="{76FACEAC-8A54-EA01-01C0-F0C7C186B05E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10:54.426" v="373" actId="115"/>
          <ac:spMkLst>
            <pc:docMk/>
            <pc:sldMk cId="2248532039" sldId="375"/>
            <ac:spMk id="20" creationId="{F1B54B6C-B3C0-46A9-70C7-F2D02F7C288E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09:13.500" v="171" actId="1037"/>
          <ac:spMkLst>
            <pc:docMk/>
            <pc:sldMk cId="2248532039" sldId="375"/>
            <ac:spMk id="21" creationId="{A16B3964-1F87-9A41-9E74-39D06A9DB7FA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10:50.166" v="372" actId="20577"/>
          <ac:spMkLst>
            <pc:docMk/>
            <pc:sldMk cId="2248532039" sldId="375"/>
            <ac:spMk id="22" creationId="{0D232324-21B1-A57D-0E2E-EA6D6BD194DA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09:37.449" v="309" actId="1037"/>
          <ac:spMkLst>
            <pc:docMk/>
            <pc:sldMk cId="2248532039" sldId="375"/>
            <ac:spMk id="23" creationId="{52C1B862-9991-ED56-CA2F-61C9FEEECEE6}"/>
          </ac:spMkLst>
        </pc:spChg>
        <pc:spChg chg="add mod">
          <ac:chgData name="GOODWIN, Anisa (ROYAL FREE LONDON NHS FOUNDATION TRUST)" userId="1faeb353-cc76-4dd9-bb31-e006bc9ec09a" providerId="ADAL" clId="{D8977837-8B78-479A-ABA8-48EA9164BFA8}" dt="2024-01-12T13:10:58.466" v="378" actId="20577"/>
          <ac:spMkLst>
            <pc:docMk/>
            <pc:sldMk cId="2248532039" sldId="375"/>
            <ac:spMk id="24" creationId="{C13521F4-EAA1-F243-D1B4-F6D9C616665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DAA68-A74B-4C48-92A2-9C2607B3331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89D238-7865-45B2-B09D-07A9F8A83254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November 2023</a:t>
          </a:r>
        </a:p>
      </dgm:t>
    </dgm:pt>
    <dgm:pt modelId="{35F1E963-83B3-4471-BD85-F0E5306CE93E}" type="parTrans" cxnId="{F72056E8-6D42-4438-9ABE-4051E45986F9}">
      <dgm:prSet/>
      <dgm:spPr/>
      <dgm:t>
        <a:bodyPr/>
        <a:lstStyle/>
        <a:p>
          <a:endParaRPr lang="en-GB"/>
        </a:p>
      </dgm:t>
    </dgm:pt>
    <dgm:pt modelId="{2E66ED87-E193-4320-B322-C046822DA7BE}" type="sibTrans" cxnId="{F72056E8-6D42-4438-9ABE-4051E45986F9}">
      <dgm:prSet/>
      <dgm:spPr/>
      <dgm:t>
        <a:bodyPr/>
        <a:lstStyle/>
        <a:p>
          <a:endParaRPr lang="en-GB"/>
        </a:p>
      </dgm:t>
    </dgm:pt>
    <dgm:pt modelId="{9C4C2E75-8313-4E2F-9059-CFFDC13285A2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Support from the London Health Board</a:t>
          </a:r>
        </a:p>
      </dgm:t>
    </dgm:pt>
    <dgm:pt modelId="{8F7472C6-2096-499F-B410-0B3C58CFBE55}" type="parTrans" cxnId="{3525B6EA-FC46-4996-B04E-0B7B0AA30A7E}">
      <dgm:prSet/>
      <dgm:spPr/>
      <dgm:t>
        <a:bodyPr/>
        <a:lstStyle/>
        <a:p>
          <a:endParaRPr lang="en-GB"/>
        </a:p>
      </dgm:t>
    </dgm:pt>
    <dgm:pt modelId="{7B169516-187C-456D-A29D-C7DA67CD6326}" type="sibTrans" cxnId="{3525B6EA-FC46-4996-B04E-0B7B0AA30A7E}">
      <dgm:prSet/>
      <dgm:spPr/>
      <dgm:t>
        <a:bodyPr/>
        <a:lstStyle/>
        <a:p>
          <a:endParaRPr lang="en-GB"/>
        </a:p>
      </dgm:t>
    </dgm:pt>
    <dgm:pt modelId="{2D1CBEB8-2557-438E-8B6A-7FADE7300C9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March 2024</a:t>
          </a:r>
        </a:p>
      </dgm:t>
    </dgm:pt>
    <dgm:pt modelId="{BFD29170-CDC7-41B3-9F01-5DDA52179EDE}" type="parTrans" cxnId="{CAAF42B5-F78C-4F8F-8DA7-528CE19F1497}">
      <dgm:prSet/>
      <dgm:spPr/>
      <dgm:t>
        <a:bodyPr/>
        <a:lstStyle/>
        <a:p>
          <a:endParaRPr lang="en-GB"/>
        </a:p>
      </dgm:t>
    </dgm:pt>
    <dgm:pt modelId="{19F4FC5B-1D39-4786-BE55-4EA1C8163930}" type="sibTrans" cxnId="{CAAF42B5-F78C-4F8F-8DA7-528CE19F1497}">
      <dgm:prSet/>
      <dgm:spPr/>
      <dgm:t>
        <a:bodyPr/>
        <a:lstStyle/>
        <a:p>
          <a:endParaRPr lang="en-GB"/>
        </a:p>
      </dgm:t>
    </dgm:pt>
    <dgm:pt modelId="{BD482E1C-B50E-47D1-AF17-781B710AF9D3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Launch London Vision Next Steps Document and web space </a:t>
          </a:r>
        </a:p>
      </dgm:t>
    </dgm:pt>
    <dgm:pt modelId="{BFDCE346-725B-4677-A9C2-A34115CFE06C}" type="parTrans" cxnId="{D0915C65-35AF-447C-AAA3-6C756A0F0B3B}">
      <dgm:prSet/>
      <dgm:spPr/>
      <dgm:t>
        <a:bodyPr/>
        <a:lstStyle/>
        <a:p>
          <a:endParaRPr lang="en-GB"/>
        </a:p>
      </dgm:t>
    </dgm:pt>
    <dgm:pt modelId="{CBECE4B7-05CA-4779-8A2D-8856EA95B1DC}" type="sibTrans" cxnId="{D0915C65-35AF-447C-AAA3-6C756A0F0B3B}">
      <dgm:prSet/>
      <dgm:spPr/>
      <dgm:t>
        <a:bodyPr/>
        <a:lstStyle/>
        <a:p>
          <a:endParaRPr lang="en-GB"/>
        </a:p>
      </dgm:t>
    </dgm:pt>
    <dgm:pt modelId="{E5D9D5FC-4486-40C0-9983-B55692EEA23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June 2024</a:t>
          </a:r>
        </a:p>
      </dgm:t>
    </dgm:pt>
    <dgm:pt modelId="{61B1B9F8-9FB8-47D2-9C8A-33E858C08AFB}" type="parTrans" cxnId="{BA01F274-5739-43AD-8049-8182AC3A2E95}">
      <dgm:prSet/>
      <dgm:spPr/>
      <dgm:t>
        <a:bodyPr/>
        <a:lstStyle/>
        <a:p>
          <a:endParaRPr lang="en-GB"/>
        </a:p>
      </dgm:t>
    </dgm:pt>
    <dgm:pt modelId="{FFE6E932-13BB-4213-9196-EA5460605899}" type="sibTrans" cxnId="{BA01F274-5739-43AD-8049-8182AC3A2E95}">
      <dgm:prSet/>
      <dgm:spPr/>
      <dgm:t>
        <a:bodyPr/>
        <a:lstStyle/>
        <a:p>
          <a:endParaRPr lang="en-GB"/>
        </a:p>
      </dgm:t>
    </dgm:pt>
    <dgm:pt modelId="{E8F9F614-35B0-4A24-9A2E-4086A7A1AB3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Launch new governance structure and reporting </a:t>
          </a:r>
        </a:p>
      </dgm:t>
    </dgm:pt>
    <dgm:pt modelId="{47836026-040C-45F9-881C-BA9856552ADD}" type="parTrans" cxnId="{4F04B991-8566-4AD5-96FA-53DCBAE43C2D}">
      <dgm:prSet/>
      <dgm:spPr/>
      <dgm:t>
        <a:bodyPr/>
        <a:lstStyle/>
        <a:p>
          <a:endParaRPr lang="en-GB"/>
        </a:p>
      </dgm:t>
    </dgm:pt>
    <dgm:pt modelId="{77C23D1A-5F37-421B-AC3C-B74C825FCB0C}" type="sibTrans" cxnId="{4F04B991-8566-4AD5-96FA-53DCBAE43C2D}">
      <dgm:prSet/>
      <dgm:spPr/>
      <dgm:t>
        <a:bodyPr/>
        <a:lstStyle/>
        <a:p>
          <a:endParaRPr lang="en-GB"/>
        </a:p>
      </dgm:t>
    </dgm:pt>
    <dgm:pt modelId="{5C8B9390-D23A-4398-98E9-B9D6B8B5349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July 2024</a:t>
          </a:r>
        </a:p>
      </dgm:t>
    </dgm:pt>
    <dgm:pt modelId="{46DA196F-B2E5-4F45-AAE3-C5FF70EC0606}" type="parTrans" cxnId="{6E56D63B-82ED-4EA7-A3CE-7F0B979D8BDC}">
      <dgm:prSet/>
      <dgm:spPr/>
      <dgm:t>
        <a:bodyPr/>
        <a:lstStyle/>
        <a:p>
          <a:endParaRPr lang="en-GB"/>
        </a:p>
      </dgm:t>
    </dgm:pt>
    <dgm:pt modelId="{9354A964-3929-43A7-8682-22579C063A25}" type="sibTrans" cxnId="{6E56D63B-82ED-4EA7-A3CE-7F0B979D8BDC}">
      <dgm:prSet/>
      <dgm:spPr/>
      <dgm:t>
        <a:bodyPr/>
        <a:lstStyle/>
        <a:p>
          <a:endParaRPr lang="en-GB"/>
        </a:p>
      </dgm:t>
    </dgm:pt>
    <dgm:pt modelId="{FDD44089-6EBD-4E8C-A06A-236DEFD698C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Reporting methodology initiated at London Health Board</a:t>
          </a:r>
        </a:p>
      </dgm:t>
    </dgm:pt>
    <dgm:pt modelId="{2F743872-81F0-4AF1-8186-8651C9923BC2}" type="parTrans" cxnId="{822C9991-4C81-4933-BAA9-228CF0280E6F}">
      <dgm:prSet/>
      <dgm:spPr/>
      <dgm:t>
        <a:bodyPr/>
        <a:lstStyle/>
        <a:p>
          <a:endParaRPr lang="en-GB"/>
        </a:p>
      </dgm:t>
    </dgm:pt>
    <dgm:pt modelId="{C085288D-C209-410C-A53D-242D550120A3}" type="sibTrans" cxnId="{822C9991-4C81-4933-BAA9-228CF0280E6F}">
      <dgm:prSet/>
      <dgm:spPr/>
      <dgm:t>
        <a:bodyPr/>
        <a:lstStyle/>
        <a:p>
          <a:endParaRPr lang="en-GB"/>
        </a:p>
      </dgm:t>
    </dgm:pt>
    <dgm:pt modelId="{18B8C9F8-53DE-4FD2-A1CC-7967A0075D57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November 2024</a:t>
          </a:r>
        </a:p>
      </dgm:t>
    </dgm:pt>
    <dgm:pt modelId="{7BFBBCBF-7E76-489B-9755-F0F23149652F}" type="parTrans" cxnId="{22BD06C0-673E-44EA-9CA6-8111DF105475}">
      <dgm:prSet/>
      <dgm:spPr/>
      <dgm:t>
        <a:bodyPr/>
        <a:lstStyle/>
        <a:p>
          <a:endParaRPr lang="en-GB"/>
        </a:p>
      </dgm:t>
    </dgm:pt>
    <dgm:pt modelId="{5D77A1FF-6D97-4E4F-A3E0-FDEA77921DC9}" type="sibTrans" cxnId="{22BD06C0-673E-44EA-9CA6-8111DF105475}">
      <dgm:prSet/>
      <dgm:spPr/>
      <dgm:t>
        <a:bodyPr/>
        <a:lstStyle/>
        <a:p>
          <a:endParaRPr lang="en-GB"/>
        </a:p>
      </dgm:t>
    </dgm:pt>
    <dgm:pt modelId="{62F42310-55A8-4715-8483-3B14F6100AAF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Review and report on progress and gaps based on governance structure</a:t>
          </a:r>
        </a:p>
      </dgm:t>
    </dgm:pt>
    <dgm:pt modelId="{7D98CD38-98E0-4431-99E1-83B7F943E65A}" type="parTrans" cxnId="{F28B44FA-AE47-415E-90D1-7C879373756F}">
      <dgm:prSet/>
      <dgm:spPr/>
      <dgm:t>
        <a:bodyPr/>
        <a:lstStyle/>
        <a:p>
          <a:endParaRPr lang="en-GB"/>
        </a:p>
      </dgm:t>
    </dgm:pt>
    <dgm:pt modelId="{8D95DC0F-1788-4572-93CC-63C37FC2663D}" type="sibTrans" cxnId="{F28B44FA-AE47-415E-90D1-7C879373756F}">
      <dgm:prSet/>
      <dgm:spPr/>
      <dgm:t>
        <a:bodyPr/>
        <a:lstStyle/>
        <a:p>
          <a:endParaRPr lang="en-GB"/>
        </a:p>
      </dgm:t>
    </dgm:pt>
    <dgm:pt modelId="{F61A98E6-2077-4A83-9CD2-A4DD84DC015B}" type="pres">
      <dgm:prSet presAssocID="{2D1DAA68-A74B-4C48-92A2-9C2607B33319}" presName="Name0" presStyleCnt="0">
        <dgm:presLayoutVars>
          <dgm:dir/>
          <dgm:resizeHandles val="exact"/>
        </dgm:presLayoutVars>
      </dgm:prSet>
      <dgm:spPr/>
    </dgm:pt>
    <dgm:pt modelId="{25978F4D-EA43-473C-A1AB-47021AF01531}" type="pres">
      <dgm:prSet presAssocID="{9C89D238-7865-45B2-B09D-07A9F8A83254}" presName="parAndChTx" presStyleLbl="node1" presStyleIdx="0" presStyleCnt="5" custLinFactNeighborY="1067">
        <dgm:presLayoutVars>
          <dgm:bulletEnabled val="1"/>
        </dgm:presLayoutVars>
      </dgm:prSet>
      <dgm:spPr/>
    </dgm:pt>
    <dgm:pt modelId="{8A95CC6B-8685-46F9-8C61-A01E45F95B4E}" type="pres">
      <dgm:prSet presAssocID="{2E66ED87-E193-4320-B322-C046822DA7BE}" presName="parAndChSpace" presStyleCnt="0"/>
      <dgm:spPr/>
    </dgm:pt>
    <dgm:pt modelId="{3F3FDF21-3234-415D-B46F-5B8BF296144E}" type="pres">
      <dgm:prSet presAssocID="{2D1CBEB8-2557-438E-8B6A-7FADE7300C94}" presName="parAndChTx" presStyleLbl="node1" presStyleIdx="1" presStyleCnt="5" custLinFactNeighborY="1067">
        <dgm:presLayoutVars>
          <dgm:bulletEnabled val="1"/>
        </dgm:presLayoutVars>
      </dgm:prSet>
      <dgm:spPr/>
    </dgm:pt>
    <dgm:pt modelId="{71844006-43DB-49D1-A329-5E4492FB8EB7}" type="pres">
      <dgm:prSet presAssocID="{19F4FC5B-1D39-4786-BE55-4EA1C8163930}" presName="parAndChSpace" presStyleCnt="0"/>
      <dgm:spPr/>
    </dgm:pt>
    <dgm:pt modelId="{55397137-8D40-467E-B359-29AB1FC39C35}" type="pres">
      <dgm:prSet presAssocID="{E5D9D5FC-4486-40C0-9983-B55692EEA231}" presName="parAndChTx" presStyleLbl="node1" presStyleIdx="2" presStyleCnt="5" custLinFactNeighborY="1067">
        <dgm:presLayoutVars>
          <dgm:bulletEnabled val="1"/>
        </dgm:presLayoutVars>
      </dgm:prSet>
      <dgm:spPr/>
    </dgm:pt>
    <dgm:pt modelId="{0193BA84-045A-4F45-84DC-120895B985AE}" type="pres">
      <dgm:prSet presAssocID="{FFE6E932-13BB-4213-9196-EA5460605899}" presName="parAndChSpace" presStyleCnt="0"/>
      <dgm:spPr/>
    </dgm:pt>
    <dgm:pt modelId="{1E3F0632-65D5-477E-A388-21D92E446857}" type="pres">
      <dgm:prSet presAssocID="{5C8B9390-D23A-4398-98E9-B9D6B8B53498}" presName="parAndChTx" presStyleLbl="node1" presStyleIdx="3" presStyleCnt="5" custLinFactNeighborY="1067">
        <dgm:presLayoutVars>
          <dgm:bulletEnabled val="1"/>
        </dgm:presLayoutVars>
      </dgm:prSet>
      <dgm:spPr/>
    </dgm:pt>
    <dgm:pt modelId="{7BBFCB3F-5780-454D-8691-67DBD4C90D22}" type="pres">
      <dgm:prSet presAssocID="{9354A964-3929-43A7-8682-22579C063A25}" presName="parAndChSpace" presStyleCnt="0"/>
      <dgm:spPr/>
    </dgm:pt>
    <dgm:pt modelId="{974A8443-6C0A-411B-BCA6-9A94B72CB575}" type="pres">
      <dgm:prSet presAssocID="{18B8C9F8-53DE-4FD2-A1CC-7967A0075D57}" presName="parAndChTx" presStyleLbl="node1" presStyleIdx="4" presStyleCnt="5" custLinFactNeighborY="1067">
        <dgm:presLayoutVars>
          <dgm:bulletEnabled val="1"/>
        </dgm:presLayoutVars>
      </dgm:prSet>
      <dgm:spPr/>
    </dgm:pt>
  </dgm:ptLst>
  <dgm:cxnLst>
    <dgm:cxn modelId="{8544FF04-FD8C-4DEC-81D1-7E564FC3BDE0}" type="presOf" srcId="{5C8B9390-D23A-4398-98E9-B9D6B8B53498}" destId="{1E3F0632-65D5-477E-A388-21D92E446857}" srcOrd="0" destOrd="0" presId="urn:microsoft.com/office/officeart/2005/8/layout/hChevron3"/>
    <dgm:cxn modelId="{8A27F70F-467C-46B3-B2AF-AB28B0AA13CB}" type="presOf" srcId="{9C4C2E75-8313-4E2F-9059-CFFDC13285A2}" destId="{25978F4D-EA43-473C-A1AB-47021AF01531}" srcOrd="0" destOrd="1" presId="urn:microsoft.com/office/officeart/2005/8/layout/hChevron3"/>
    <dgm:cxn modelId="{C0A00125-32FF-4100-8D79-6003878FB6C6}" type="presOf" srcId="{E5D9D5FC-4486-40C0-9983-B55692EEA231}" destId="{55397137-8D40-467E-B359-29AB1FC39C35}" srcOrd="0" destOrd="0" presId="urn:microsoft.com/office/officeart/2005/8/layout/hChevron3"/>
    <dgm:cxn modelId="{405B0432-2D0E-455E-94D4-3C202267AD76}" type="presOf" srcId="{FDD44089-6EBD-4E8C-A06A-236DEFD698C1}" destId="{1E3F0632-65D5-477E-A388-21D92E446857}" srcOrd="0" destOrd="1" presId="urn:microsoft.com/office/officeart/2005/8/layout/hChevron3"/>
    <dgm:cxn modelId="{6E56D63B-82ED-4EA7-A3CE-7F0B979D8BDC}" srcId="{2D1DAA68-A74B-4C48-92A2-9C2607B33319}" destId="{5C8B9390-D23A-4398-98E9-B9D6B8B53498}" srcOrd="3" destOrd="0" parTransId="{46DA196F-B2E5-4F45-AAE3-C5FF70EC0606}" sibTransId="{9354A964-3929-43A7-8682-22579C063A25}"/>
    <dgm:cxn modelId="{AEF8B05E-2CA8-49B4-ACF7-28A571EA18DD}" type="presOf" srcId="{2D1DAA68-A74B-4C48-92A2-9C2607B33319}" destId="{F61A98E6-2077-4A83-9CD2-A4DD84DC015B}" srcOrd="0" destOrd="0" presId="urn:microsoft.com/office/officeart/2005/8/layout/hChevron3"/>
    <dgm:cxn modelId="{D0915C65-35AF-447C-AAA3-6C756A0F0B3B}" srcId="{2D1CBEB8-2557-438E-8B6A-7FADE7300C94}" destId="{BD482E1C-B50E-47D1-AF17-781B710AF9D3}" srcOrd="0" destOrd="0" parTransId="{BFDCE346-725B-4677-A9C2-A34115CFE06C}" sibTransId="{CBECE4B7-05CA-4779-8A2D-8856EA95B1DC}"/>
    <dgm:cxn modelId="{5AF71546-CFA8-4A5E-A9BD-F8C390CFBD32}" type="presOf" srcId="{BD482E1C-B50E-47D1-AF17-781B710AF9D3}" destId="{3F3FDF21-3234-415D-B46F-5B8BF296144E}" srcOrd="0" destOrd="1" presId="urn:microsoft.com/office/officeart/2005/8/layout/hChevron3"/>
    <dgm:cxn modelId="{17441372-E5A5-410B-8B4B-9F1FB462D9D2}" type="presOf" srcId="{E8F9F614-35B0-4A24-9A2E-4086A7A1AB34}" destId="{55397137-8D40-467E-B359-29AB1FC39C35}" srcOrd="0" destOrd="1" presId="urn:microsoft.com/office/officeart/2005/8/layout/hChevron3"/>
    <dgm:cxn modelId="{BA01F274-5739-43AD-8049-8182AC3A2E95}" srcId="{2D1DAA68-A74B-4C48-92A2-9C2607B33319}" destId="{E5D9D5FC-4486-40C0-9983-B55692EEA231}" srcOrd="2" destOrd="0" parTransId="{61B1B9F8-9FB8-47D2-9C8A-33E858C08AFB}" sibTransId="{FFE6E932-13BB-4213-9196-EA5460605899}"/>
    <dgm:cxn modelId="{CE6EE478-BDEC-4B43-9472-0AD0CF252AE1}" type="presOf" srcId="{62F42310-55A8-4715-8483-3B14F6100AAF}" destId="{974A8443-6C0A-411B-BCA6-9A94B72CB575}" srcOrd="0" destOrd="1" presId="urn:microsoft.com/office/officeart/2005/8/layout/hChevron3"/>
    <dgm:cxn modelId="{822C9991-4C81-4933-BAA9-228CF0280E6F}" srcId="{5C8B9390-D23A-4398-98E9-B9D6B8B53498}" destId="{FDD44089-6EBD-4E8C-A06A-236DEFD698C1}" srcOrd="0" destOrd="0" parTransId="{2F743872-81F0-4AF1-8186-8651C9923BC2}" sibTransId="{C085288D-C209-410C-A53D-242D550120A3}"/>
    <dgm:cxn modelId="{4F04B991-8566-4AD5-96FA-53DCBAE43C2D}" srcId="{E5D9D5FC-4486-40C0-9983-B55692EEA231}" destId="{E8F9F614-35B0-4A24-9A2E-4086A7A1AB34}" srcOrd="0" destOrd="0" parTransId="{47836026-040C-45F9-881C-BA9856552ADD}" sibTransId="{77C23D1A-5F37-421B-AC3C-B74C825FCB0C}"/>
    <dgm:cxn modelId="{79462C96-01BA-4BBD-A4CC-9C3E615CE63C}" type="presOf" srcId="{9C89D238-7865-45B2-B09D-07A9F8A83254}" destId="{25978F4D-EA43-473C-A1AB-47021AF01531}" srcOrd="0" destOrd="0" presId="urn:microsoft.com/office/officeart/2005/8/layout/hChevron3"/>
    <dgm:cxn modelId="{CAAF42B5-F78C-4F8F-8DA7-528CE19F1497}" srcId="{2D1DAA68-A74B-4C48-92A2-9C2607B33319}" destId="{2D1CBEB8-2557-438E-8B6A-7FADE7300C94}" srcOrd="1" destOrd="0" parTransId="{BFD29170-CDC7-41B3-9F01-5DDA52179EDE}" sibTransId="{19F4FC5B-1D39-4786-BE55-4EA1C8163930}"/>
    <dgm:cxn modelId="{22BD06C0-673E-44EA-9CA6-8111DF105475}" srcId="{2D1DAA68-A74B-4C48-92A2-9C2607B33319}" destId="{18B8C9F8-53DE-4FD2-A1CC-7967A0075D57}" srcOrd="4" destOrd="0" parTransId="{7BFBBCBF-7E76-489B-9755-F0F23149652F}" sibTransId="{5D77A1FF-6D97-4E4F-A3E0-FDEA77921DC9}"/>
    <dgm:cxn modelId="{F72056E8-6D42-4438-9ABE-4051E45986F9}" srcId="{2D1DAA68-A74B-4C48-92A2-9C2607B33319}" destId="{9C89D238-7865-45B2-B09D-07A9F8A83254}" srcOrd="0" destOrd="0" parTransId="{35F1E963-83B3-4471-BD85-F0E5306CE93E}" sibTransId="{2E66ED87-E193-4320-B322-C046822DA7BE}"/>
    <dgm:cxn modelId="{3525B6EA-FC46-4996-B04E-0B7B0AA30A7E}" srcId="{9C89D238-7865-45B2-B09D-07A9F8A83254}" destId="{9C4C2E75-8313-4E2F-9059-CFFDC13285A2}" srcOrd="0" destOrd="0" parTransId="{8F7472C6-2096-499F-B410-0B3C58CFBE55}" sibTransId="{7B169516-187C-456D-A29D-C7DA67CD6326}"/>
    <dgm:cxn modelId="{7EEF3BF2-8D2C-422D-BE45-A7C449C9AC7D}" type="presOf" srcId="{2D1CBEB8-2557-438E-8B6A-7FADE7300C94}" destId="{3F3FDF21-3234-415D-B46F-5B8BF296144E}" srcOrd="0" destOrd="0" presId="urn:microsoft.com/office/officeart/2005/8/layout/hChevron3"/>
    <dgm:cxn modelId="{8C459DF5-D8CE-49C4-8BE6-D60A55F15215}" type="presOf" srcId="{18B8C9F8-53DE-4FD2-A1CC-7967A0075D57}" destId="{974A8443-6C0A-411B-BCA6-9A94B72CB575}" srcOrd="0" destOrd="0" presId="urn:microsoft.com/office/officeart/2005/8/layout/hChevron3"/>
    <dgm:cxn modelId="{F28B44FA-AE47-415E-90D1-7C879373756F}" srcId="{18B8C9F8-53DE-4FD2-A1CC-7967A0075D57}" destId="{62F42310-55A8-4715-8483-3B14F6100AAF}" srcOrd="0" destOrd="0" parTransId="{7D98CD38-98E0-4431-99E1-83B7F943E65A}" sibTransId="{8D95DC0F-1788-4572-93CC-63C37FC2663D}"/>
    <dgm:cxn modelId="{E28599B7-5CA0-4BEA-A91C-E238D2821A4E}" type="presParOf" srcId="{F61A98E6-2077-4A83-9CD2-A4DD84DC015B}" destId="{25978F4D-EA43-473C-A1AB-47021AF01531}" srcOrd="0" destOrd="0" presId="urn:microsoft.com/office/officeart/2005/8/layout/hChevron3"/>
    <dgm:cxn modelId="{61DCB6D0-610E-4073-BD60-78BCF5570E54}" type="presParOf" srcId="{F61A98E6-2077-4A83-9CD2-A4DD84DC015B}" destId="{8A95CC6B-8685-46F9-8C61-A01E45F95B4E}" srcOrd="1" destOrd="0" presId="urn:microsoft.com/office/officeart/2005/8/layout/hChevron3"/>
    <dgm:cxn modelId="{E9F274FB-1DC6-45B0-AA79-2F2283FC5FD1}" type="presParOf" srcId="{F61A98E6-2077-4A83-9CD2-A4DD84DC015B}" destId="{3F3FDF21-3234-415D-B46F-5B8BF296144E}" srcOrd="2" destOrd="0" presId="urn:microsoft.com/office/officeart/2005/8/layout/hChevron3"/>
    <dgm:cxn modelId="{0652B1AD-D8D6-4AE3-8EB8-AB7B47AF49C8}" type="presParOf" srcId="{F61A98E6-2077-4A83-9CD2-A4DD84DC015B}" destId="{71844006-43DB-49D1-A329-5E4492FB8EB7}" srcOrd="3" destOrd="0" presId="urn:microsoft.com/office/officeart/2005/8/layout/hChevron3"/>
    <dgm:cxn modelId="{0A2A537D-83F1-4F69-AD28-7C8AF8F2DAD4}" type="presParOf" srcId="{F61A98E6-2077-4A83-9CD2-A4DD84DC015B}" destId="{55397137-8D40-467E-B359-29AB1FC39C35}" srcOrd="4" destOrd="0" presId="urn:microsoft.com/office/officeart/2005/8/layout/hChevron3"/>
    <dgm:cxn modelId="{D3C58B41-47BB-4471-9C3A-1136DB3E279B}" type="presParOf" srcId="{F61A98E6-2077-4A83-9CD2-A4DD84DC015B}" destId="{0193BA84-045A-4F45-84DC-120895B985AE}" srcOrd="5" destOrd="0" presId="urn:microsoft.com/office/officeart/2005/8/layout/hChevron3"/>
    <dgm:cxn modelId="{7D4E87DF-924C-47E5-AA70-A99658CB06F6}" type="presParOf" srcId="{F61A98E6-2077-4A83-9CD2-A4DD84DC015B}" destId="{1E3F0632-65D5-477E-A388-21D92E446857}" srcOrd="6" destOrd="0" presId="urn:microsoft.com/office/officeart/2005/8/layout/hChevron3"/>
    <dgm:cxn modelId="{DA8DFC6D-8D58-4B99-9948-CB510091BD95}" type="presParOf" srcId="{F61A98E6-2077-4A83-9CD2-A4DD84DC015B}" destId="{7BBFCB3F-5780-454D-8691-67DBD4C90D22}" srcOrd="7" destOrd="0" presId="urn:microsoft.com/office/officeart/2005/8/layout/hChevron3"/>
    <dgm:cxn modelId="{B3332E72-D92F-4B5C-B272-D43B94D45C15}" type="presParOf" srcId="{F61A98E6-2077-4A83-9CD2-A4DD84DC015B}" destId="{974A8443-6C0A-411B-BCA6-9A94B72CB57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DAA68-A74B-4C48-92A2-9C2607B3331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1A98E6-2077-4A83-9CD2-A4DD84DC015B}" type="pres">
      <dgm:prSet presAssocID="{2D1DAA68-A74B-4C48-92A2-9C2607B33319}" presName="Name0" presStyleCnt="0">
        <dgm:presLayoutVars>
          <dgm:dir/>
          <dgm:resizeHandles val="exact"/>
        </dgm:presLayoutVars>
      </dgm:prSet>
      <dgm:spPr/>
    </dgm:pt>
  </dgm:ptLst>
  <dgm:cxnLst>
    <dgm:cxn modelId="{AEF8B05E-2CA8-49B4-ACF7-28A571EA18DD}" type="presOf" srcId="{2D1DAA68-A74B-4C48-92A2-9C2607B33319}" destId="{F61A98E6-2077-4A83-9CD2-A4DD84DC015B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DAA68-A74B-4C48-92A2-9C2607B3331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1A98E6-2077-4A83-9CD2-A4DD84DC015B}" type="pres">
      <dgm:prSet presAssocID="{2D1DAA68-A74B-4C48-92A2-9C2607B33319}" presName="Name0" presStyleCnt="0">
        <dgm:presLayoutVars>
          <dgm:dir/>
          <dgm:resizeHandles val="exact"/>
        </dgm:presLayoutVars>
      </dgm:prSet>
      <dgm:spPr/>
    </dgm:pt>
  </dgm:ptLst>
  <dgm:cxnLst>
    <dgm:cxn modelId="{AEF8B05E-2CA8-49B4-ACF7-28A571EA18DD}" type="presOf" srcId="{2D1DAA68-A74B-4C48-92A2-9C2607B33319}" destId="{F61A98E6-2077-4A83-9CD2-A4DD84DC015B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78F4D-EA43-473C-A1AB-47021AF01531}">
      <dsp:nvSpPr>
        <dsp:cNvPr id="0" name=""/>
        <dsp:cNvSpPr/>
      </dsp:nvSpPr>
      <dsp:spPr>
        <a:xfrm>
          <a:off x="1086" y="0"/>
          <a:ext cx="2119172" cy="892300"/>
        </a:xfrm>
        <a:prstGeom prst="homePlate">
          <a:avLst>
            <a:gd name="adj" fmla="val 25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60" tIns="35560" rIns="299039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November 2023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Support from the London Health Board</a:t>
          </a:r>
        </a:p>
      </dsp:txBody>
      <dsp:txXfrm>
        <a:off x="1086" y="0"/>
        <a:ext cx="2007635" cy="892300"/>
      </dsp:txXfrm>
    </dsp:sp>
    <dsp:sp modelId="{3F3FDF21-3234-415D-B46F-5B8BF296144E}">
      <dsp:nvSpPr>
        <dsp:cNvPr id="0" name=""/>
        <dsp:cNvSpPr/>
      </dsp:nvSpPr>
      <dsp:spPr>
        <a:xfrm>
          <a:off x="1696425" y="0"/>
          <a:ext cx="2119172" cy="892300"/>
        </a:xfrm>
        <a:prstGeom prst="chevron">
          <a:avLst>
            <a:gd name="adj" fmla="val 2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60" tIns="35560" rIns="747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March 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Launch London Vision Next Steps Document and web space </a:t>
          </a:r>
        </a:p>
      </dsp:txBody>
      <dsp:txXfrm>
        <a:off x="1919500" y="0"/>
        <a:ext cx="1673022" cy="892300"/>
      </dsp:txXfrm>
    </dsp:sp>
    <dsp:sp modelId="{55397137-8D40-467E-B359-29AB1FC39C35}">
      <dsp:nvSpPr>
        <dsp:cNvPr id="0" name=""/>
        <dsp:cNvSpPr/>
      </dsp:nvSpPr>
      <dsp:spPr>
        <a:xfrm>
          <a:off x="3391763" y="0"/>
          <a:ext cx="2119172" cy="892300"/>
        </a:xfrm>
        <a:prstGeom prst="chevron">
          <a:avLst>
            <a:gd name="adj" fmla="val 2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60" tIns="35560" rIns="747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June 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Launch new governance structure and reporting </a:t>
          </a:r>
        </a:p>
      </dsp:txBody>
      <dsp:txXfrm>
        <a:off x="3614838" y="0"/>
        <a:ext cx="1673022" cy="892300"/>
      </dsp:txXfrm>
    </dsp:sp>
    <dsp:sp modelId="{1E3F0632-65D5-477E-A388-21D92E446857}">
      <dsp:nvSpPr>
        <dsp:cNvPr id="0" name=""/>
        <dsp:cNvSpPr/>
      </dsp:nvSpPr>
      <dsp:spPr>
        <a:xfrm>
          <a:off x="5087101" y="0"/>
          <a:ext cx="2119172" cy="892300"/>
        </a:xfrm>
        <a:prstGeom prst="chevron">
          <a:avLst>
            <a:gd name="adj" fmla="val 2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60" tIns="35560" rIns="747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July 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Reporting methodology initiated at London Health Board</a:t>
          </a:r>
        </a:p>
      </dsp:txBody>
      <dsp:txXfrm>
        <a:off x="5310176" y="0"/>
        <a:ext cx="1673022" cy="892300"/>
      </dsp:txXfrm>
    </dsp:sp>
    <dsp:sp modelId="{974A8443-6C0A-411B-BCA6-9A94B72CB575}">
      <dsp:nvSpPr>
        <dsp:cNvPr id="0" name=""/>
        <dsp:cNvSpPr/>
      </dsp:nvSpPr>
      <dsp:spPr>
        <a:xfrm>
          <a:off x="6782440" y="0"/>
          <a:ext cx="2119172" cy="892300"/>
        </a:xfrm>
        <a:prstGeom prst="chevron">
          <a:avLst>
            <a:gd name="adj" fmla="val 2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60" tIns="35560" rIns="747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November 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Review and report on progress and gaps based on governance structure</a:t>
          </a:r>
        </a:p>
      </dsp:txBody>
      <dsp:txXfrm>
        <a:off x="7005515" y="0"/>
        <a:ext cx="1673022" cy="892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DFD5-89C1-4F53-8B53-C0AF2F7C2B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345D8-2815-4D99-907D-2FB38B770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9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437A0-1963-2746-858A-6E2989BD8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3DA5E-24CB-480B-B2FC-0D415D0A0A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5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AAE7A-690D-4AED-95EC-4A514843451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99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AAE7A-690D-4AED-95EC-4A51484345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83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AAE7A-690D-4AED-95EC-4A514843451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1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68953-7962-C9AA-896D-006CC8247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276A6-CB43-A527-EB82-34AD3264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6D021-AA05-F3D1-0BBB-60B8E141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B91D8-443B-C660-1EC2-55F241A1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2DED-7410-3BDB-23A8-A9E4CD04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1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B24F-D8C8-54C4-915D-860C43C5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38C15-FE23-5AC3-DF33-AEF57F21F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82E04-A72E-13EE-BFE0-3CA83F7E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2892F-3D15-7D78-C99A-79EADDCB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379D-D272-76DD-6A14-67F5B628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9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D9D1B0-8088-459E-18E0-835C7E178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58FE3-06E7-2860-3A49-327988436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BB8F8-BAF6-322E-FAED-B76DD830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F3B92-1792-C023-7BE8-139620FA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5EC25-185F-7B81-6C18-365D340F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85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6CA4B196-11C6-E24B-A282-B2868AFD566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tIns="324000">
            <a:normAutofit/>
          </a:bodyPr>
          <a:lstStyle>
            <a:lvl1pPr marL="0" indent="0" algn="ctr">
              <a:buNone/>
              <a:defRPr sz="1400">
                <a:solidFill>
                  <a:schemeClr val="accent3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8424D95-75D9-4DD4-8A4C-B313A0C7E9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EEE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7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7C00-E0C2-9FA1-A5F2-17F6E656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5611-0212-4839-4B4F-60802B36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8F7C0-CC42-77C8-5A97-43E7C6CF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DEB82-B326-B4CA-0F0B-09A5A6DD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6E161-E6BA-E654-48D2-84BCA086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14FF-2EDE-EA72-57F7-7A96D6C0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A35FB-AD21-6C36-BE7D-C6D130189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E592B-3EBF-56D6-12E2-1777D77D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1EA60-3238-5A34-2421-14EB3338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CEA9A-E239-C623-8BF6-E615A513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5E06-AC2B-9AC4-200B-28758E54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9813-31A9-3B57-EB40-51DD8BEB6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8F3A2-8FAD-A72C-1952-5C4697EE8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E50A2-A75D-576E-5AD0-B3620091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37F50-E4A3-E3F0-3392-EEE4A1F1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638EF-DD3C-533D-F539-43416942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5952-EC10-2910-43E5-346BEC19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331D5-5CBE-660C-8C12-9D29C2FD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A8DA-C74A-87B4-2656-4F8E15A1F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B1593-6141-F1FD-8D1D-B4DB4F086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C3611-60C8-8B5B-6D3E-8FE4E3DD5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1E2BF-75DC-43D4-1801-04DAD02B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EEBF4-23BB-3398-3A52-DA8AD8AA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CEC7B-0D38-0A27-700A-B38B911E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8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DE39-11A7-CF9C-729B-A246D5CE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76BC5-D8D5-875A-98C5-46FD19BB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7A02A-4537-A01B-92DB-5DE1F209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66B69-9BC6-9D21-7587-40124AAD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46FD1-5D62-521D-422F-663F644D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EDF9C-9FDA-D3A8-5629-5672E548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FFAF-B891-962A-4068-1759279D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AA1B-487C-F49C-7CD5-DADD4FBD2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103B5-C600-5433-3773-7ABE50C9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98F11-E828-6750-34EC-764C2BEAC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B956A-E1F8-87C9-E391-7B20009C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B02C7-EB3F-3AEE-AADD-60E7B4C1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EE9E5-16B6-C39C-96E2-3100E272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3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F442-4A4A-E2C5-CFFE-2C3A986E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ABB42-5FFC-50B5-1617-68336D5D2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0C52A-2923-02CB-48A9-DEEDD28B4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F74F0-D170-8CC3-E452-A7F4C528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26817-8425-4178-1A34-BC47001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F9C0F-711D-F51F-9925-6C7BBFBA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2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8EA9E-D7D2-6BC2-CCB2-3AF50389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E79E8-5F28-0827-958E-DCFA03BD1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ECCD2-FAA4-F6C0-69A8-8CC6002BB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C862-5E9C-4067-AC79-D84856DAC463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34DB1-8D1A-23F3-C9EA-49C150694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5009D-A251-A1DB-AB1E-5D5C7DB2E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BADD7-A7EC-4838-8056-629B42786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9">
            <a:extLst>
              <a:ext uri="{FF2B5EF4-FFF2-40B4-BE49-F238E27FC236}">
                <a16:creationId xmlns:a16="http://schemas.microsoft.com/office/drawing/2014/main" id="{64DDC6B6-E2E9-46BF-802B-39981AB16CC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03909"/>
            <a:ext cx="12511405" cy="70375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ED3103-6E6E-8B40-A83D-6DC88DC343D3}"/>
              </a:ext>
            </a:extLst>
          </p:cNvPr>
          <p:cNvSpPr txBox="1"/>
          <p:nvPr/>
        </p:nvSpPr>
        <p:spPr>
          <a:xfrm>
            <a:off x="-267913" y="1100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entury Gothic" panose="020F03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45FE11-0D44-414A-A474-F3C97436E08C}"/>
              </a:ext>
            </a:extLst>
          </p:cNvPr>
          <p:cNvSpPr txBox="1"/>
          <p:nvPr/>
        </p:nvSpPr>
        <p:spPr>
          <a:xfrm>
            <a:off x="3228974" y="1931486"/>
            <a:ext cx="809625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defRPr/>
            </a:pPr>
            <a:r>
              <a:rPr lang="en-GB" sz="4000" b="1" dirty="0">
                <a:solidFill>
                  <a:srgbClr val="AF5EA1"/>
                </a:solidFill>
                <a:latin typeface="Poppins ExtraBold"/>
                <a:cs typeface="Poppins ExtraBold"/>
              </a:rPr>
              <a:t>London Vision Next Steps </a:t>
            </a:r>
          </a:p>
          <a:p>
            <a:pPr>
              <a:defRPr/>
            </a:pPr>
            <a:endParaRPr lang="en-GB" sz="4000" dirty="0">
              <a:latin typeface="Poppins"/>
              <a:cs typeface="Poppins ExtraBold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715BEC-C27F-4F08-9722-4FB23C0B094A}"/>
              </a:ext>
            </a:extLst>
          </p:cNvPr>
          <p:cNvSpPr/>
          <p:nvPr/>
        </p:nvSpPr>
        <p:spPr>
          <a:xfrm>
            <a:off x="0" y="5538427"/>
            <a:ext cx="12551839" cy="1499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defRPr/>
            </a:pPr>
            <a:endParaRPr lang="en-GB" sz="1400">
              <a:solidFill>
                <a:srgbClr val="FFFFFF"/>
              </a:solidFill>
              <a:latin typeface="Century Gothic" panose="020F03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5B841B-8022-493A-9365-7009DBC1F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0636" y="5890045"/>
            <a:ext cx="1843239" cy="8815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603FC8-9C27-41CC-9742-E0E9DF71C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698" y="6096230"/>
            <a:ext cx="2941544" cy="2237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60F4B3-D102-4B15-902D-5030A4773D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5352" y="5890045"/>
            <a:ext cx="1865538" cy="749873"/>
          </a:xfrm>
          <a:prstGeom prst="rect">
            <a:avLst/>
          </a:prstGeom>
        </p:spPr>
      </p:pic>
      <p:pic>
        <p:nvPicPr>
          <p:cNvPr id="12" name="Picture 13" descr="UK Health Security Agency logo">
            <a:extLst>
              <a:ext uri="{FF2B5EF4-FFF2-40B4-BE49-F238E27FC236}">
                <a16:creationId xmlns:a16="http://schemas.microsoft.com/office/drawing/2014/main" id="{3DDBAA3E-8285-4431-93F1-CE6D6A892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58" y="5612110"/>
            <a:ext cx="14541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9780183E-A119-46A5-BFAC-10059C576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45" y="5733737"/>
            <a:ext cx="1745271" cy="113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3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B764-5A47-3512-A3C8-4D73CCCA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86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Background to the Vision</a:t>
            </a:r>
          </a:p>
        </p:txBody>
      </p:sp>
      <p:pic>
        <p:nvPicPr>
          <p:cNvPr id="5" name="Content Placeholder 4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D5672130-34E5-6B29-67AF-C2CCD6EF0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11" y="2432983"/>
            <a:ext cx="6087171" cy="3487227"/>
          </a:xfr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390082-C14C-EB43-297F-C74C73B4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23BA-74EB-4442-A818-078231CC5B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24D9-9BBD-C4C8-3A9E-DFA9EF32EF03}"/>
              </a:ext>
            </a:extLst>
          </p:cNvPr>
          <p:cNvSpPr txBox="1">
            <a:spLocks/>
          </p:cNvSpPr>
          <p:nvPr/>
        </p:nvSpPr>
        <p:spPr>
          <a:xfrm>
            <a:off x="6988599" y="2518596"/>
            <a:ext cx="5047593" cy="3931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Vision recognised that areas of focus can only be achieved if we address the following enablers to integration: </a:t>
            </a:r>
            <a:endParaRPr lang="en-GB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making joint working and integration a reality in London</a:t>
            </a:r>
            <a:endParaRPr lang="en-GB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taking action to attract, train and retain the workforce needed to transform services</a:t>
            </a:r>
            <a:endParaRPr lang="en-GB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reimagining the health and care estate and rethinking how they are developed together</a:t>
            </a:r>
            <a:endParaRPr lang="en-GB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making the most of opportunities created by digital transformation while bringing the public along</a:t>
            </a:r>
            <a:endParaRPr lang="en-GB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establishing the right type of partnership working and collective oversight.</a:t>
            </a: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BD6B1-DD79-440B-A676-CE773D8C05D8}"/>
              </a:ext>
            </a:extLst>
          </p:cNvPr>
          <p:cNvSpPr txBox="1"/>
          <p:nvPr/>
        </p:nvSpPr>
        <p:spPr>
          <a:xfrm>
            <a:off x="239111" y="1047988"/>
            <a:ext cx="66661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London Vision sets out priorities for ensuring Londoners have good health and for tackling the issues that cause poor health and health inequalities.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Vision aimed to shift emphasis and resources towards understanding and preventing the root causes of ill-health and tackling inequalities, rather than just treating people when they become ill.  </a:t>
            </a:r>
          </a:p>
        </p:txBody>
      </p:sp>
      <p:pic>
        <p:nvPicPr>
          <p:cNvPr id="9" name="Picture Placeholder 5">
            <a:extLst>
              <a:ext uri="{FF2B5EF4-FFF2-40B4-BE49-F238E27FC236}">
                <a16:creationId xmlns:a16="http://schemas.microsoft.com/office/drawing/2014/main" id="{183E16BC-BCF0-4141-8EE7-A58C4EEE9B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0" t="27382" r="9698" b="40363"/>
          <a:stretch/>
        </p:blipFill>
        <p:spPr>
          <a:xfrm>
            <a:off x="6752993" y="529933"/>
            <a:ext cx="5283199" cy="184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1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3930" y="-55500"/>
            <a:ext cx="7559490" cy="85725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London Vision Next Steps</a:t>
            </a:r>
            <a:endParaRPr lang="en-GB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541AFF-9CB8-49B4-8A2A-4A25197B68D5}"/>
              </a:ext>
            </a:extLst>
          </p:cNvPr>
          <p:cNvSpPr/>
          <p:nvPr/>
        </p:nvSpPr>
        <p:spPr>
          <a:xfrm>
            <a:off x="2489239" y="-1656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dk1"/>
                </a:solidFill>
                <a:cs typeface="Calibri Light"/>
              </a:rPr>
              <a:t>	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100F33-A006-4CD2-99C5-66FE02A3A561}"/>
              </a:ext>
            </a:extLst>
          </p:cNvPr>
          <p:cNvSpPr/>
          <p:nvPr/>
        </p:nvSpPr>
        <p:spPr>
          <a:xfrm>
            <a:off x="2021805" y="935069"/>
            <a:ext cx="6805961" cy="46495"/>
          </a:xfrm>
          <a:prstGeom prst="rect">
            <a:avLst/>
          </a:prstGeom>
          <a:solidFill>
            <a:srgbClr val="AF5E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algn="ctr">
              <a:defRPr/>
            </a:pPr>
            <a:endParaRPr lang="en-US" sz="1400" kern="0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BB471A-4DE9-45A2-AD7B-5E8361EFB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9819" y="6398020"/>
            <a:ext cx="784836" cy="375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5F3BC2-2668-458F-A6CE-36C6F2BF9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4522" y="6501094"/>
            <a:ext cx="1451256" cy="110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D9FACF-950E-4168-942D-FD93A01B3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261" y="6434091"/>
            <a:ext cx="614220" cy="24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0F7DAC-0ECE-3998-9387-DE95C51D8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530" y="6395347"/>
            <a:ext cx="451690" cy="3218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535AF6-FC98-F255-380C-3F54512CA3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058" y="6359444"/>
            <a:ext cx="400050" cy="3937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0C43F8-2445-2D86-1AC4-68026219DDCF}"/>
              </a:ext>
            </a:extLst>
          </p:cNvPr>
          <p:cNvSpPr/>
          <p:nvPr/>
        </p:nvSpPr>
        <p:spPr>
          <a:xfrm>
            <a:off x="737254" y="668431"/>
            <a:ext cx="10632421" cy="13764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As London emerges and recovers from the Covid-19 pandemic,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tackling 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health inequalities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remains high on our joint agenda.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The Next Steps gives us an opportunity to take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stock of achievements and gaps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in the w</a:t>
            </a:r>
            <a:r>
              <a:rPr lang="en-GB" sz="1400" kern="0" dirty="0" err="1">
                <a:solidFill>
                  <a:srgbClr val="4D4D4D"/>
                </a:solidFill>
                <a:latin typeface="Calibri Light"/>
              </a:rPr>
              <a:t>ork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 towards the 10 London Vision ambitions.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In March 2024 the London Health Board will have considered all London Vision Ambitions (though a series of deep dives). This is an opportunity for us to collectively consider whether these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ambitions remain relevant to Londoners.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E14CD5-DF3A-1221-1CD8-F7279282DB8B}"/>
              </a:ext>
            </a:extLst>
          </p:cNvPr>
          <p:cNvSpPr/>
          <p:nvPr/>
        </p:nvSpPr>
        <p:spPr>
          <a:xfrm>
            <a:off x="737254" y="2165488"/>
            <a:ext cx="10632421" cy="16349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 programme of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engagement and socialising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of the London Vision to ensure that London’s Health and Care systems at all spatial levels can identify their input and contribution. 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Work with partners to develop the 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data-based evidence to support the Vision programmes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and support the call to action on the existing and new ambitions.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Engage with our communities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to ensure that our vision for London is relevant and addresses the needs and challenges that Londoners face.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Working with partners to ensure that London Vision ambitions are </a:t>
            </a:r>
            <a:r>
              <a:rPr lang="en-GB" sz="1400" b="1" kern="0" dirty="0" err="1">
                <a:solidFill>
                  <a:srgbClr val="4D4D4D"/>
                </a:solidFill>
                <a:latin typeface="Calibri Light"/>
              </a:rPr>
              <a:t>programatized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 and supported appropriately.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ECBB8C2-8684-1D1C-0C92-A9D0981CD21F}"/>
              </a:ext>
            </a:extLst>
          </p:cNvPr>
          <p:cNvSpPr/>
          <p:nvPr/>
        </p:nvSpPr>
        <p:spPr>
          <a:xfrm>
            <a:off x="737254" y="3919257"/>
            <a:ext cx="10632421" cy="15576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400" kern="0" dirty="0">
              <a:solidFill>
                <a:srgbClr val="4D4D4D"/>
              </a:solidFill>
              <a:latin typeface="Calibri Light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A 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London Vision Next Steps paper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to be agreed and published (launched?), with joint agreement from our health and care systems.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System support for the 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London Vision ambitions, themed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to respond to Londoners’ needs. </a:t>
            </a:r>
            <a:endParaRPr lang="en-GB" sz="1400" i="1" kern="0" dirty="0">
              <a:solidFill>
                <a:srgbClr val="4D4D4D"/>
              </a:solidFill>
              <a:latin typeface="Calibri Light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00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Use our existing Partnership forums to </a:t>
            </a:r>
            <a:r>
              <a:rPr kumimoji="0" lang="en-GB" sz="1400" b="1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design and develop a learning space for Vision programmes </a:t>
            </a:r>
            <a:r>
              <a:rPr kumimoji="0" lang="en-GB" sz="1400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to share, and our health and care systems to access. </a:t>
            </a:r>
            <a:r>
              <a:rPr kumimoji="0" lang="en-GB" sz="1400" i="1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(Slide 5)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Build on the existing infrastructure </a:t>
            </a:r>
            <a:r>
              <a:rPr lang="en-GB" sz="1400" b="1" kern="0" dirty="0">
                <a:solidFill>
                  <a:srgbClr val="4D4D4D"/>
                </a:solidFill>
                <a:latin typeface="Calibri Light"/>
              </a:rPr>
              <a:t>to develop a governance structure </a:t>
            </a:r>
            <a:r>
              <a:rPr lang="en-GB" sz="1400" kern="0" dirty="0">
                <a:solidFill>
                  <a:srgbClr val="4D4D4D"/>
                </a:solidFill>
                <a:latin typeface="Calibri Light"/>
              </a:rPr>
              <a:t>to ensure programmes are able to share achievements, address challenges and seek support from system </a:t>
            </a:r>
            <a:r>
              <a:rPr lang="en-GB" sz="1400" kern="0">
                <a:solidFill>
                  <a:srgbClr val="4D4D4D"/>
                </a:solidFill>
                <a:latin typeface="Calibri Light"/>
              </a:rPr>
              <a:t>level </a:t>
            </a:r>
            <a:endParaRPr kumimoji="0" lang="en-GB" sz="1400" i="1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672880F-570D-B538-5D2A-D5387B5C00A7}"/>
              </a:ext>
            </a:extLst>
          </p:cNvPr>
          <p:cNvSpPr/>
          <p:nvPr/>
        </p:nvSpPr>
        <p:spPr>
          <a:xfrm>
            <a:off x="803930" y="5586132"/>
            <a:ext cx="10565745" cy="12718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sz="1400" kern="0" dirty="0">
              <a:solidFill>
                <a:srgbClr val="4D4D4D"/>
              </a:solidFill>
              <a:latin typeface="Calibri Light"/>
            </a:endParaRP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BE8E830-8DDB-EC1F-537D-CEC5D9CA6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199836"/>
              </p:ext>
            </p:extLst>
          </p:nvPr>
        </p:nvGraphicFramePr>
        <p:xfrm>
          <a:off x="1602114" y="5883150"/>
          <a:ext cx="8902700" cy="89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Arrow: Notched Right 16">
            <a:extLst>
              <a:ext uri="{FF2B5EF4-FFF2-40B4-BE49-F238E27FC236}">
                <a16:creationId xmlns:a16="http://schemas.microsoft.com/office/drawing/2014/main" id="{CD85E971-C493-935A-A85A-CF5F2268B63F}"/>
              </a:ext>
            </a:extLst>
          </p:cNvPr>
          <p:cNvSpPr/>
          <p:nvPr/>
        </p:nvSpPr>
        <p:spPr>
          <a:xfrm>
            <a:off x="885826" y="5619750"/>
            <a:ext cx="457200" cy="276225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69373C-03FF-09F0-60B1-98B309FAAA67}"/>
              </a:ext>
            </a:extLst>
          </p:cNvPr>
          <p:cNvSpPr txBox="1"/>
          <p:nvPr/>
        </p:nvSpPr>
        <p:spPr>
          <a:xfrm>
            <a:off x="1343025" y="5573196"/>
            <a:ext cx="55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/>
              <a:t>When </a:t>
            </a:r>
            <a:r>
              <a:rPr lang="en-GB" dirty="0"/>
              <a:t>would this work take place?</a:t>
            </a:r>
            <a:r>
              <a:rPr lang="en-GB" u="sng" dirty="0"/>
              <a:t> </a:t>
            </a:r>
            <a:endParaRPr lang="en-GB" dirty="0"/>
          </a:p>
        </p:txBody>
      </p:sp>
      <p:sp>
        <p:nvSpPr>
          <p:cNvPr id="19" name="Arrow: Notched Right 18">
            <a:extLst>
              <a:ext uri="{FF2B5EF4-FFF2-40B4-BE49-F238E27FC236}">
                <a16:creationId xmlns:a16="http://schemas.microsoft.com/office/drawing/2014/main" id="{76FACEAC-8A54-EA01-01C0-F0C7C186B05E}"/>
              </a:ext>
            </a:extLst>
          </p:cNvPr>
          <p:cNvSpPr/>
          <p:nvPr/>
        </p:nvSpPr>
        <p:spPr>
          <a:xfrm>
            <a:off x="904876" y="600075"/>
            <a:ext cx="457200" cy="276225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B54B6C-B3C0-46A9-70C7-F2D02F7C288E}"/>
              </a:ext>
            </a:extLst>
          </p:cNvPr>
          <p:cNvSpPr txBox="1"/>
          <p:nvPr/>
        </p:nvSpPr>
        <p:spPr>
          <a:xfrm>
            <a:off x="1362075" y="553521"/>
            <a:ext cx="55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/>
              <a:t>Learning </a:t>
            </a:r>
            <a:r>
              <a:rPr lang="en-GB" i="1" dirty="0"/>
              <a:t>from the last few years</a:t>
            </a:r>
            <a:r>
              <a:rPr lang="en-GB" i="1" u="sng" dirty="0"/>
              <a:t>? </a:t>
            </a:r>
            <a:endParaRPr lang="en-GB" dirty="0"/>
          </a:p>
        </p:txBody>
      </p:sp>
      <p:sp>
        <p:nvSpPr>
          <p:cNvPr id="21" name="Arrow: Notched Right 20">
            <a:extLst>
              <a:ext uri="{FF2B5EF4-FFF2-40B4-BE49-F238E27FC236}">
                <a16:creationId xmlns:a16="http://schemas.microsoft.com/office/drawing/2014/main" id="{A16B3964-1F87-9A41-9E74-39D06A9DB7FA}"/>
              </a:ext>
            </a:extLst>
          </p:cNvPr>
          <p:cNvSpPr/>
          <p:nvPr/>
        </p:nvSpPr>
        <p:spPr>
          <a:xfrm>
            <a:off x="1009651" y="2124075"/>
            <a:ext cx="457200" cy="276225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232324-21B1-A57D-0E2E-EA6D6BD194DA}"/>
              </a:ext>
            </a:extLst>
          </p:cNvPr>
          <p:cNvSpPr txBox="1"/>
          <p:nvPr/>
        </p:nvSpPr>
        <p:spPr>
          <a:xfrm>
            <a:off x="1466850" y="2077521"/>
            <a:ext cx="55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/>
              <a:t>What </a:t>
            </a:r>
            <a:r>
              <a:rPr lang="en-GB" i="1" dirty="0"/>
              <a:t>will we do</a:t>
            </a:r>
            <a:r>
              <a:rPr lang="en-GB" i="1" u="sng" dirty="0"/>
              <a:t>? </a:t>
            </a:r>
            <a:endParaRPr lang="en-GB" dirty="0"/>
          </a:p>
        </p:txBody>
      </p:sp>
      <p:sp>
        <p:nvSpPr>
          <p:cNvPr id="23" name="Arrow: Notched Right 22">
            <a:extLst>
              <a:ext uri="{FF2B5EF4-FFF2-40B4-BE49-F238E27FC236}">
                <a16:creationId xmlns:a16="http://schemas.microsoft.com/office/drawing/2014/main" id="{52C1B862-9991-ED56-CA2F-61C9FEEECEE6}"/>
              </a:ext>
            </a:extLst>
          </p:cNvPr>
          <p:cNvSpPr/>
          <p:nvPr/>
        </p:nvSpPr>
        <p:spPr>
          <a:xfrm>
            <a:off x="1019176" y="3886200"/>
            <a:ext cx="457200" cy="276225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521F4-EAA1-F243-D1B4-F6D9C6166652}"/>
              </a:ext>
            </a:extLst>
          </p:cNvPr>
          <p:cNvSpPr txBox="1"/>
          <p:nvPr/>
        </p:nvSpPr>
        <p:spPr>
          <a:xfrm>
            <a:off x="1476375" y="3839646"/>
            <a:ext cx="55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/>
              <a:t>How </a:t>
            </a:r>
            <a:r>
              <a:rPr lang="en-GB" i="1" dirty="0"/>
              <a:t>will we do?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53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3929" y="-55500"/>
            <a:ext cx="10787995" cy="85725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London </a:t>
            </a:r>
            <a:r>
              <a:rPr lang="en-GB" dirty="0">
                <a:solidFill>
                  <a:schemeClr val="accent1"/>
                </a:solidFill>
                <a:cs typeface="Arial" panose="020B0604020202020204" pitchFamily="34" charset="0"/>
              </a:rPr>
              <a:t>Vision is reflective and remains relevant </a:t>
            </a:r>
            <a:endParaRPr lang="en-GB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541AFF-9CB8-49B4-8A2A-4A25197B68D5}"/>
              </a:ext>
            </a:extLst>
          </p:cNvPr>
          <p:cNvSpPr/>
          <p:nvPr/>
        </p:nvSpPr>
        <p:spPr>
          <a:xfrm>
            <a:off x="2489239" y="-1656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dk1"/>
                </a:solidFill>
                <a:cs typeface="Calibri Light"/>
              </a:rPr>
              <a:t>	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100F33-A006-4CD2-99C5-66FE02A3A561}"/>
              </a:ext>
            </a:extLst>
          </p:cNvPr>
          <p:cNvSpPr/>
          <p:nvPr/>
        </p:nvSpPr>
        <p:spPr>
          <a:xfrm>
            <a:off x="787410" y="591259"/>
            <a:ext cx="6805961" cy="46495"/>
          </a:xfrm>
          <a:prstGeom prst="rect">
            <a:avLst/>
          </a:prstGeom>
          <a:solidFill>
            <a:srgbClr val="AF5E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algn="ctr">
              <a:defRPr/>
            </a:pPr>
            <a:endParaRPr lang="en-US" sz="1400" kern="0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BB471A-4DE9-45A2-AD7B-5E8361EFB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9819" y="6398020"/>
            <a:ext cx="784836" cy="375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5F3BC2-2668-458F-A6CE-36C6F2BF9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4522" y="6501094"/>
            <a:ext cx="1451256" cy="110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D9FACF-950E-4168-942D-FD93A01B3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261" y="6434091"/>
            <a:ext cx="614220" cy="24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0F7DAC-0ECE-3998-9387-DE95C51D8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530" y="6395347"/>
            <a:ext cx="451690" cy="3218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535AF6-FC98-F255-380C-3F54512CA3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058" y="6359444"/>
            <a:ext cx="400050" cy="393700"/>
          </a:xfrm>
          <a:prstGeom prst="rect">
            <a:avLst/>
          </a:prstGeom>
        </p:spPr>
      </p:pic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BE8E830-8DDB-EC1F-537D-CEC5D9CA6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413351"/>
              </p:ext>
            </p:extLst>
          </p:nvPr>
        </p:nvGraphicFramePr>
        <p:xfrm>
          <a:off x="1602114" y="5883150"/>
          <a:ext cx="8902700" cy="89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CE9DFE-A89E-9B75-E2C3-2D3B072C525B}"/>
              </a:ext>
            </a:extLst>
          </p:cNvPr>
          <p:cNvSpPr txBox="1">
            <a:spLocks/>
          </p:cNvSpPr>
          <p:nvPr/>
        </p:nvSpPr>
        <p:spPr>
          <a:xfrm>
            <a:off x="600076" y="671627"/>
            <a:ext cx="11159468" cy="1966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London Vision 10 ambitions contribute towards making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London the healthiest global city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London’s demographic as well as its health and care systems have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gone through significant change since 2020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It remains important that our vision for a healthier London reflects the challenges that Londoners currently face.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propose that, by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strategica</a:t>
            </a:r>
            <a:r>
              <a:rPr lang="en-GB" sz="1600" b="1" dirty="0"/>
              <a:t>lly grouping the ambitions that we aim to tackle together, it would offer us the opportunity to respond more flexibly to Londoners’ needs </a:t>
            </a:r>
            <a:r>
              <a:rPr lang="en-GB" sz="1600" dirty="0"/>
              <a:t>as our partnership work develops.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below themes reflec</a:t>
            </a:r>
            <a:r>
              <a:rPr lang="en-GB" sz="1600" dirty="0"/>
              <a:t>t our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joint ambitions to tackle health inequalities in London, supported by four key enablers: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workforce; digital innovation; building and land and integrated workin</a:t>
            </a:r>
            <a:r>
              <a:rPr lang="en-GB" sz="1600" b="1" dirty="0"/>
              <a:t>g.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132FCEA-F51A-899C-C3F4-BA180982630A}"/>
              </a:ext>
            </a:extLst>
          </p:cNvPr>
          <p:cNvSpPr/>
          <p:nvPr/>
        </p:nvSpPr>
        <p:spPr>
          <a:xfrm>
            <a:off x="255614" y="2708195"/>
            <a:ext cx="4308741" cy="12008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London a safe place to live now and in the future </a:t>
            </a: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air quality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the prevalence and impact of violence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C240B5B-89A2-7B12-4CA1-F3CB1517AD7A}"/>
              </a:ext>
            </a:extLst>
          </p:cNvPr>
          <p:cNvSpPr/>
          <p:nvPr/>
        </p:nvSpPr>
        <p:spPr>
          <a:xfrm>
            <a:off x="7978281" y="4873420"/>
            <a:ext cx="3960332" cy="12008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the structural determinants of health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Poverty and financial stability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London’s housing and health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structural racism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B19A058-09C3-62B0-3EB1-0F8C08B47524}"/>
              </a:ext>
            </a:extLst>
          </p:cNvPr>
          <p:cNvSpPr/>
          <p:nvPr/>
        </p:nvSpPr>
        <p:spPr>
          <a:xfrm>
            <a:off x="207716" y="4868327"/>
            <a:ext cx="4387466" cy="13211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targeted support to those in most need </a:t>
            </a: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mental health and progress towards zero suicides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services and prevention for HIV and other STIs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care and support at the end of life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098C963-ADC0-036B-6F37-D37FC359C418}"/>
              </a:ext>
            </a:extLst>
          </p:cNvPr>
          <p:cNvSpPr/>
          <p:nvPr/>
        </p:nvSpPr>
        <p:spPr>
          <a:xfrm>
            <a:off x="3931955" y="3725525"/>
            <a:ext cx="4387466" cy="12008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Supporting all Londoners to live healthy lives </a:t>
            </a: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tobacco control and reduce smoking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the health of homeless people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Londoners with dementia to live well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London’s Migrant population</a:t>
            </a:r>
            <a:endParaRPr lang="en-GB" sz="1400" b="1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9F964CB-D843-E20A-A7B2-488F75825548}"/>
              </a:ext>
            </a:extLst>
          </p:cNvPr>
          <p:cNvSpPr/>
          <p:nvPr/>
        </p:nvSpPr>
        <p:spPr>
          <a:xfrm>
            <a:off x="7978281" y="2648027"/>
            <a:ext cx="3960332" cy="12008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the health and wellbeing of children and young Londoners </a:t>
            </a: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the emotional wellbeing of children and young Londoners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childhood obesity </a:t>
            </a:r>
          </a:p>
        </p:txBody>
      </p:sp>
    </p:spTree>
    <p:extLst>
      <p:ext uri="{BB962C8B-B14F-4D97-AF65-F5344CB8AC3E}">
        <p14:creationId xmlns:p14="http://schemas.microsoft.com/office/powerpoint/2010/main" val="309365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3929" y="239775"/>
            <a:ext cx="10787995" cy="85725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Points for discussion with London ADPH</a:t>
            </a:r>
            <a:endParaRPr lang="en-GB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541AFF-9CB8-49B4-8A2A-4A25197B68D5}"/>
              </a:ext>
            </a:extLst>
          </p:cNvPr>
          <p:cNvSpPr/>
          <p:nvPr/>
        </p:nvSpPr>
        <p:spPr>
          <a:xfrm>
            <a:off x="2489239" y="-1656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dk1"/>
                </a:solidFill>
                <a:cs typeface="Calibri Light"/>
              </a:rPr>
              <a:t>	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100F33-A006-4CD2-99C5-66FE02A3A561}"/>
              </a:ext>
            </a:extLst>
          </p:cNvPr>
          <p:cNvSpPr/>
          <p:nvPr/>
        </p:nvSpPr>
        <p:spPr>
          <a:xfrm>
            <a:off x="787410" y="886534"/>
            <a:ext cx="6805961" cy="46495"/>
          </a:xfrm>
          <a:prstGeom prst="rect">
            <a:avLst/>
          </a:prstGeom>
          <a:solidFill>
            <a:srgbClr val="AF5E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algn="ctr">
              <a:defRPr/>
            </a:pPr>
            <a:endParaRPr lang="en-US" sz="1400" kern="0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BB471A-4DE9-45A2-AD7B-5E8361EFB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9819" y="6398020"/>
            <a:ext cx="784836" cy="375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5F3BC2-2668-458F-A6CE-36C6F2BF9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4522" y="6501094"/>
            <a:ext cx="1451256" cy="110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D9FACF-950E-4168-942D-FD93A01B3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261" y="6434091"/>
            <a:ext cx="614220" cy="24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0F7DAC-0ECE-3998-9387-DE95C51D8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530" y="6395347"/>
            <a:ext cx="451690" cy="3218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535AF6-FC98-F255-380C-3F54512CA3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058" y="6359444"/>
            <a:ext cx="400050" cy="393700"/>
          </a:xfrm>
          <a:prstGeom prst="rect">
            <a:avLst/>
          </a:prstGeom>
        </p:spPr>
      </p:pic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BE8E830-8DDB-EC1F-537D-CEC5D9CA65D8}"/>
              </a:ext>
            </a:extLst>
          </p:cNvPr>
          <p:cNvGraphicFramePr/>
          <p:nvPr/>
        </p:nvGraphicFramePr>
        <p:xfrm>
          <a:off x="1602114" y="5883150"/>
          <a:ext cx="8902700" cy="89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CE9DFE-A89E-9B75-E2C3-2D3B072C525B}"/>
              </a:ext>
            </a:extLst>
          </p:cNvPr>
          <p:cNvSpPr txBox="1">
            <a:spLocks/>
          </p:cNvSpPr>
          <p:nvPr/>
        </p:nvSpPr>
        <p:spPr>
          <a:xfrm>
            <a:off x="649349" y="1149951"/>
            <a:ext cx="7646926" cy="41364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 the ambitions of the London Vision continue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resonate with the public health and health inequalities agenda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London?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like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be involved with the Vision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programmes and governance?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there aspects of the Vision that we could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 further to better tackle health inequalities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6321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3fca5965-c9f1-4ca5-bbef-3744de9178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E8B723C92DF45B4A9C3A7359FD540" ma:contentTypeVersion="15" ma:contentTypeDescription="Create a new document." ma:contentTypeScope="" ma:versionID="9412257a60ed8780f3296e0db05d72eb">
  <xsd:schema xmlns:xsd="http://www.w3.org/2001/XMLSchema" xmlns:xs="http://www.w3.org/2001/XMLSchema" xmlns:p="http://schemas.microsoft.com/office/2006/metadata/properties" xmlns:ns1="http://schemas.microsoft.com/sharepoint/v3" xmlns:ns3="3fca5965-c9f1-4ca5-bbef-3744de91782f" xmlns:ns4="e15d3be7-b957-4851-9462-75acbedb152a" targetNamespace="http://schemas.microsoft.com/office/2006/metadata/properties" ma:root="true" ma:fieldsID="86126dfea1222e0351f2f701b034e1c8" ns1:_="" ns3:_="" ns4:_="">
    <xsd:import namespace="http://schemas.microsoft.com/sharepoint/v3"/>
    <xsd:import namespace="3fca5965-c9f1-4ca5-bbef-3744de91782f"/>
    <xsd:import namespace="e15d3be7-b957-4851-9462-75acbedb15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a5965-c9f1-4ca5-bbef-3744de917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d3be7-b957-4851-9462-75acbedb15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39291E-925F-4B24-95C7-3F621D58DAAE}">
  <ds:schemaRefs>
    <ds:schemaRef ds:uri="http://schemas.microsoft.com/sharepoint/v3"/>
    <ds:schemaRef ds:uri="3fca5965-c9f1-4ca5-bbef-3744de91782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15d3be7-b957-4851-9462-75acbedb152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331630-C38E-499F-8252-F70D2797FB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9D37A-2170-44EF-B775-05E5C27F2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ca5965-c9f1-4ca5-bbef-3744de91782f"/>
    <ds:schemaRef ds:uri="e15d3be7-b957-4851-9462-75acbedb1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813</Words>
  <Application>Microsoft Office PowerPoint</Application>
  <PresentationFormat>Widescreen</PresentationFormat>
  <Paragraphs>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Poppins</vt:lpstr>
      <vt:lpstr>Poppins ExtraBold</vt:lpstr>
      <vt:lpstr>Symbol</vt:lpstr>
      <vt:lpstr>Wingdings</vt:lpstr>
      <vt:lpstr>Office Theme</vt:lpstr>
      <vt:lpstr>PowerPoint Presentation</vt:lpstr>
      <vt:lpstr>Background to the Vision</vt:lpstr>
      <vt:lpstr>London Vision Next Steps</vt:lpstr>
      <vt:lpstr>London Vision is reflective and remains relevant </vt:lpstr>
      <vt:lpstr>Points for discussion with London ADPH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GOODWIN, Anisa (ROYAL FREE LONDON NHS FOUNDATION TRUST)</dc:creator>
  <cp:lastModifiedBy>GOODWIN, Anisa (ROYAL FREE LONDON NHS FOUNDATION TRUST)</cp:lastModifiedBy>
  <cp:revision>2</cp:revision>
  <dcterms:created xsi:type="dcterms:W3CDTF">2023-11-07T08:24:57Z</dcterms:created>
  <dcterms:modified xsi:type="dcterms:W3CDTF">2024-01-12T13:11:36Z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0x0101009EBE8B723C92DF45B4A9C3A7359FD540</vt:lpwstr>
  </property>
</Properties>
</file>