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7" r:id="rId2"/>
    <p:sldId id="289" r:id="rId3"/>
    <p:sldId id="496" r:id="rId4"/>
    <p:sldId id="495" r:id="rId5"/>
    <p:sldId id="493" r:id="rId6"/>
    <p:sldId id="296" r:id="rId7"/>
    <p:sldId id="49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91C"/>
    <a:srgbClr val="73B83E"/>
    <a:srgbClr val="2C4670"/>
    <a:srgbClr val="FEC466"/>
    <a:srgbClr val="C42374"/>
    <a:srgbClr val="409A76"/>
    <a:srgbClr val="096874"/>
    <a:srgbClr val="FFFFFF"/>
    <a:srgbClr val="FEF8F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8496" autoAdjust="0"/>
  </p:normalViewPr>
  <p:slideViewPr>
    <p:cSldViewPr snapToGrid="0">
      <p:cViewPr varScale="1">
        <p:scale>
          <a:sx n="52" d="100"/>
          <a:sy n="52" d="100"/>
        </p:scale>
        <p:origin x="1228" y="56"/>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BFFB0-C723-41F3-AEF1-92C97AB31F54}" type="datetimeFigureOut">
              <a:rPr lang="en-GB" smtClean="0"/>
              <a:t>21/12/2023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ABCE4-BAFC-4FD7-A446-CB50F3DA4FE0}" type="slidenum">
              <a:rPr lang="en-GB" smtClean="0"/>
              <a:t>‹#›</a:t>
            </a:fld>
            <a:endParaRPr lang="en-GB"/>
          </a:p>
        </p:txBody>
      </p:sp>
    </p:spTree>
    <p:extLst>
      <p:ext uri="{BB962C8B-B14F-4D97-AF65-F5344CB8AC3E}">
        <p14:creationId xmlns:p14="http://schemas.microsoft.com/office/powerpoint/2010/main" val="2486756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7D7AE-83C6-4AE5-A096-7C030B1B395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44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F9ABCE4-BAFC-4FD7-A446-CB50F3DA4FE0}" type="slidenum">
              <a:rPr lang="en-GB" smtClean="0"/>
              <a:t>2</a:t>
            </a:fld>
            <a:endParaRPr lang="en-GB"/>
          </a:p>
        </p:txBody>
      </p:sp>
    </p:spTree>
    <p:extLst>
      <p:ext uri="{BB962C8B-B14F-4D97-AF65-F5344CB8AC3E}">
        <p14:creationId xmlns:p14="http://schemas.microsoft.com/office/powerpoint/2010/main" val="57181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F9ABCE4-BAFC-4FD7-A446-CB50F3DA4FE0}" type="slidenum">
              <a:rPr lang="en-GB" smtClean="0"/>
              <a:t>3</a:t>
            </a:fld>
            <a:endParaRPr lang="en-GB"/>
          </a:p>
        </p:txBody>
      </p:sp>
    </p:spTree>
    <p:extLst>
      <p:ext uri="{BB962C8B-B14F-4D97-AF65-F5344CB8AC3E}">
        <p14:creationId xmlns:p14="http://schemas.microsoft.com/office/powerpoint/2010/main" val="338377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F9ABCE4-BAFC-4FD7-A446-CB50F3DA4FE0}" type="slidenum">
              <a:rPr lang="en-GB" smtClean="0"/>
              <a:t>4</a:t>
            </a:fld>
            <a:endParaRPr lang="en-GB"/>
          </a:p>
        </p:txBody>
      </p:sp>
    </p:spTree>
    <p:extLst>
      <p:ext uri="{BB962C8B-B14F-4D97-AF65-F5344CB8AC3E}">
        <p14:creationId xmlns:p14="http://schemas.microsoft.com/office/powerpoint/2010/main" val="329461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ABCE4-BAFC-4FD7-A446-CB50F3DA4F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97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ABCE4-BAFC-4FD7-A446-CB50F3DA4F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55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F9ABCE4-BAFC-4FD7-A446-CB50F3DA4FE0}" type="slidenum">
              <a:rPr lang="en-GB" smtClean="0"/>
              <a:t>7</a:t>
            </a:fld>
            <a:endParaRPr lang="en-GB"/>
          </a:p>
        </p:txBody>
      </p:sp>
    </p:spTree>
    <p:extLst>
      <p:ext uri="{BB962C8B-B14F-4D97-AF65-F5344CB8AC3E}">
        <p14:creationId xmlns:p14="http://schemas.microsoft.com/office/powerpoint/2010/main" val="52586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F066-FBEC-A75F-87D3-601FD68802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BF184A-E35B-5562-B1EF-D04ED5E6A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0B5118-B95E-5C0D-3094-367B30A7C238}"/>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5" name="Footer Placeholder 4">
            <a:extLst>
              <a:ext uri="{FF2B5EF4-FFF2-40B4-BE49-F238E27FC236}">
                <a16:creationId xmlns:a16="http://schemas.microsoft.com/office/drawing/2014/main" id="{3F933A0F-B86A-89B2-66E7-611C7D3DA0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4FEBA9-0210-0B6A-ED6B-D4E2E3BCBF7C}"/>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417511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DB5-C4A6-0C4C-B1E9-90AC4A1F92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28E690-B6F4-6034-20F8-F2260C336E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BF140-4296-69E0-F898-AD44E2576D4B}"/>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5" name="Footer Placeholder 4">
            <a:extLst>
              <a:ext uri="{FF2B5EF4-FFF2-40B4-BE49-F238E27FC236}">
                <a16:creationId xmlns:a16="http://schemas.microsoft.com/office/drawing/2014/main" id="{8CC21543-7C04-6DD2-686A-05A00A81B8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185F58-4EBB-3595-4F58-9A54E6664C77}"/>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281008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3F7972-CCD6-AF32-3899-4F24CBDF89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9F8853-359E-B7DF-19CD-580C1336C3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C065E8-2EC1-F835-8FD9-B7EC39B8CE29}"/>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5" name="Footer Placeholder 4">
            <a:extLst>
              <a:ext uri="{FF2B5EF4-FFF2-40B4-BE49-F238E27FC236}">
                <a16:creationId xmlns:a16="http://schemas.microsoft.com/office/drawing/2014/main" id="{CC38315C-C876-0F35-5124-A5E9521692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979DE8-5516-F6E2-682E-F95BF4ADFD5B}"/>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10268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21ED-33AA-4865-BBEE-67F262D24D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E8BA2E-D4C7-8DEC-58C2-363704B1DD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E01EAB-0B07-F815-D627-8EFFF6033E6A}"/>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5" name="Footer Placeholder 4">
            <a:extLst>
              <a:ext uri="{FF2B5EF4-FFF2-40B4-BE49-F238E27FC236}">
                <a16:creationId xmlns:a16="http://schemas.microsoft.com/office/drawing/2014/main" id="{612B8BF1-92C2-1E25-8EEB-D64CD48322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0A878B-35EB-755A-EB97-17F86F7AB2F8}"/>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299951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25CD-AEEE-4490-A2D8-55F4816F77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B5E867-B53B-3570-0894-26A4E4EA0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35F5B-D84C-F343-D9C9-9F7B80477061}"/>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5" name="Footer Placeholder 4">
            <a:extLst>
              <a:ext uri="{FF2B5EF4-FFF2-40B4-BE49-F238E27FC236}">
                <a16:creationId xmlns:a16="http://schemas.microsoft.com/office/drawing/2014/main" id="{F1781C64-2872-F01C-459C-981639C4CE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DD3E88-19E7-6CE4-266C-B5B783A6C7B8}"/>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425283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E350-27C5-4A8D-FF2E-8173FF865A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38DD5B-20CF-69E8-6EFA-FA06C36400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40D19E-A1F4-635A-A7DC-166EEA70F4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E50563-CD50-5424-B15C-887A934A4614}"/>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6" name="Footer Placeholder 5">
            <a:extLst>
              <a:ext uri="{FF2B5EF4-FFF2-40B4-BE49-F238E27FC236}">
                <a16:creationId xmlns:a16="http://schemas.microsoft.com/office/drawing/2014/main" id="{2D45675A-56B3-DFC4-2BC9-79D59BF1AE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5B7BF-ABF5-4B5D-C580-5D69DDE0E45D}"/>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404710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9880-C9C7-0B59-2353-FDA0CB8F61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805329-3BD7-9C86-023D-184ECCF97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23E25D-B774-7AB6-B25D-4DEC91B0BD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1C3C3A-FE86-EBCA-AD45-E68F5C2652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7D2C6-4DAE-FE65-7858-346E5CEED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9D025E-42B4-E82C-FCED-5C74CCDD4355}"/>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8" name="Footer Placeholder 7">
            <a:extLst>
              <a:ext uri="{FF2B5EF4-FFF2-40B4-BE49-F238E27FC236}">
                <a16:creationId xmlns:a16="http://schemas.microsoft.com/office/drawing/2014/main" id="{BA490956-A802-5E88-5C3B-5D3FBBFE29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95400C-A09D-4907-061B-5D7759D1E1F0}"/>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425999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660B-F8BB-E2FA-65BD-8F363A1427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1C494F-AB40-F4C3-5228-DDA34DE1D90F}"/>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4" name="Footer Placeholder 3">
            <a:extLst>
              <a:ext uri="{FF2B5EF4-FFF2-40B4-BE49-F238E27FC236}">
                <a16:creationId xmlns:a16="http://schemas.microsoft.com/office/drawing/2014/main" id="{D6508893-87CC-CBF5-B6E0-62CB4ACADD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1DCDD4-45BE-E175-59DE-2C3CFEEE77BF}"/>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3858907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33045-2F6C-F698-91A8-EC4D3A05FE5D}"/>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3" name="Footer Placeholder 2">
            <a:extLst>
              <a:ext uri="{FF2B5EF4-FFF2-40B4-BE49-F238E27FC236}">
                <a16:creationId xmlns:a16="http://schemas.microsoft.com/office/drawing/2014/main" id="{08DDDC9B-1E09-C650-B3C7-DF20C755E8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8EC2C8-9A8F-744A-4D86-F3B7C1B33733}"/>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120407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F0F4-42F1-6212-EC4E-5EBA90525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FCCB92-716D-5CD2-7D57-16EBE0103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69506A-4945-338B-7096-531423CF1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00791-5533-6B7D-0CF3-601145C01A0D}"/>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6" name="Footer Placeholder 5">
            <a:extLst>
              <a:ext uri="{FF2B5EF4-FFF2-40B4-BE49-F238E27FC236}">
                <a16:creationId xmlns:a16="http://schemas.microsoft.com/office/drawing/2014/main" id="{EA32D424-0BFF-752D-4D9A-D9CA4C77B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38CB68-EEDA-C977-32C2-09573697D496}"/>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428694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FDD1-B71B-9AEE-3B7E-B50B28C51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198565-15AB-9D0B-CFEF-6B9EC0749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FC29EB-6D9B-191E-0F4C-CDB58C670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63B46-9583-EB7A-B9F7-74679E1F3DB0}"/>
              </a:ext>
            </a:extLst>
          </p:cNvPr>
          <p:cNvSpPr>
            <a:spLocks noGrp="1"/>
          </p:cNvSpPr>
          <p:nvPr>
            <p:ph type="dt" sz="half" idx="10"/>
          </p:nvPr>
        </p:nvSpPr>
        <p:spPr/>
        <p:txBody>
          <a:bodyPr/>
          <a:lstStyle/>
          <a:p>
            <a:fld id="{F8E4254D-912D-4FC6-983B-526E77646CF6}" type="datetimeFigureOut">
              <a:rPr lang="en-GB" smtClean="0"/>
              <a:t>21/12/2023</a:t>
            </a:fld>
            <a:endParaRPr lang="en-GB"/>
          </a:p>
        </p:txBody>
      </p:sp>
      <p:sp>
        <p:nvSpPr>
          <p:cNvPr id="6" name="Footer Placeholder 5">
            <a:extLst>
              <a:ext uri="{FF2B5EF4-FFF2-40B4-BE49-F238E27FC236}">
                <a16:creationId xmlns:a16="http://schemas.microsoft.com/office/drawing/2014/main" id="{2CA1E0BC-CFAD-5727-D86D-A0971128B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4A9D8D-4424-4F57-27C3-64100CB15AA0}"/>
              </a:ext>
            </a:extLst>
          </p:cNvPr>
          <p:cNvSpPr>
            <a:spLocks noGrp="1"/>
          </p:cNvSpPr>
          <p:nvPr>
            <p:ph type="sldNum" sz="quarter" idx="12"/>
          </p:nvPr>
        </p:nvSpPr>
        <p:spPr/>
        <p:txBody>
          <a:bodyPr/>
          <a:lstStyle/>
          <a:p>
            <a:fld id="{0CAB0EB9-1C25-4A7C-A239-AFE8F05FC7D1}" type="slidenum">
              <a:rPr lang="en-GB" smtClean="0"/>
              <a:t>‹#›</a:t>
            </a:fld>
            <a:endParaRPr lang="en-GB"/>
          </a:p>
        </p:txBody>
      </p:sp>
    </p:spTree>
    <p:extLst>
      <p:ext uri="{BB962C8B-B14F-4D97-AF65-F5344CB8AC3E}">
        <p14:creationId xmlns:p14="http://schemas.microsoft.com/office/powerpoint/2010/main" val="146356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CF9E95-FD2C-23A7-A6A8-95A3DD00CA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892D2F-78CF-839B-499D-BD608C978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8B60C6-46BA-3D0D-A171-EDA69DB477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4254D-912D-4FC6-983B-526E77646CF6}" type="datetimeFigureOut">
              <a:rPr lang="en-GB" smtClean="0"/>
              <a:t>21/12/2023</a:t>
            </a:fld>
            <a:endParaRPr lang="en-GB"/>
          </a:p>
        </p:txBody>
      </p:sp>
      <p:sp>
        <p:nvSpPr>
          <p:cNvPr id="5" name="Footer Placeholder 4">
            <a:extLst>
              <a:ext uri="{FF2B5EF4-FFF2-40B4-BE49-F238E27FC236}">
                <a16:creationId xmlns:a16="http://schemas.microsoft.com/office/drawing/2014/main" id="{C1B5A20C-C51A-5E1B-480F-9E1B79CBC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08D779-07DC-58FE-8061-DDF2E1FBD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B0EB9-1C25-4A7C-A239-AFE8F05FC7D1}" type="slidenum">
              <a:rPr lang="en-GB" smtClean="0"/>
              <a:t>‹#›</a:t>
            </a:fld>
            <a:endParaRPr lang="en-GB"/>
          </a:p>
        </p:txBody>
      </p:sp>
    </p:spTree>
    <p:extLst>
      <p:ext uri="{BB962C8B-B14F-4D97-AF65-F5344CB8AC3E}">
        <p14:creationId xmlns:p14="http://schemas.microsoft.com/office/powerpoint/2010/main" val="1888196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youtu.be/Cf0oynjs8j4?feature=shared"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thriveldn.co.uk/communications/toolkits-and-resources/toolkit/great-mental-health-day-2024-supporters-pack/" TargetMode="External"/><Relationship Id="rId5" Type="http://schemas.openxmlformats.org/officeDocument/2006/relationships/hyperlink" Target="https://thriveldn.co.uk/great-mental-health-day-in-london-2024/join-an-online-event-for-great-mental-health-day-2024/" TargetMode="External"/><Relationship Id="rId4" Type="http://schemas.openxmlformats.org/officeDocument/2006/relationships/hyperlink" Target="https://thriveldn.co.uk/great-mental-health-day-in-london-2024/local-events/"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info@thriveldn.co.uk" TargetMode="External"/><Relationship Id="rId5" Type="http://schemas.openxmlformats.org/officeDocument/2006/relationships/hyperlink" Target="https://thriveldn.co.uk/about/contact-us/" TargetMode="External"/><Relationship Id="rId10" Type="http://schemas.openxmlformats.org/officeDocument/2006/relationships/image" Target="../media/image26.jpg"/><Relationship Id="rId4" Type="http://schemas.openxmlformats.org/officeDocument/2006/relationships/hyperlink" Target="https://thriveldn.co.uk/great-mental-health-day-in-london/frequently-asked-questions/" TargetMode="Externa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A7AF90BF-509E-6C57-0019-05DA6604DAA2}"/>
              </a:ext>
            </a:extLst>
          </p:cNvPr>
          <p:cNvPicPr>
            <a:picLocks noChangeAspect="1"/>
          </p:cNvPicPr>
          <p:nvPr/>
        </p:nvPicPr>
        <p:blipFill rotWithShape="1">
          <a:blip r:embed="rId3"/>
          <a:srcRect l="43208" t="37744"/>
          <a:stretch/>
        </p:blipFill>
        <p:spPr>
          <a:xfrm>
            <a:off x="3515360" y="6027327"/>
            <a:ext cx="8348559" cy="301470"/>
          </a:xfrm>
          <a:prstGeom prst="rect">
            <a:avLst/>
          </a:prstGeom>
        </p:spPr>
      </p:pic>
      <p:pic>
        <p:nvPicPr>
          <p:cNvPr id="4" name="Picture 3" descr="A black background with colorful text&#10;&#10;Description automatically generated">
            <a:extLst>
              <a:ext uri="{FF2B5EF4-FFF2-40B4-BE49-F238E27FC236}">
                <a16:creationId xmlns:a16="http://schemas.microsoft.com/office/drawing/2014/main" id="{5E73E4A4-3FA0-1381-48EC-F78279D1F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234" y="2741015"/>
            <a:ext cx="7612621" cy="3010562"/>
          </a:xfrm>
          <a:prstGeom prst="rect">
            <a:avLst/>
          </a:prstGeom>
        </p:spPr>
      </p:pic>
    </p:spTree>
    <p:extLst>
      <p:ext uri="{BB962C8B-B14F-4D97-AF65-F5344CB8AC3E}">
        <p14:creationId xmlns:p14="http://schemas.microsoft.com/office/powerpoint/2010/main" val="151935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21F7EFD-D1CD-D446-81EB-92C0FC49E879}"/>
              </a:ext>
            </a:extLst>
          </p:cNvPr>
          <p:cNvPicPr>
            <a:picLocks noChangeAspect="1"/>
          </p:cNvPicPr>
          <p:nvPr/>
        </p:nvPicPr>
        <p:blipFill>
          <a:blip r:embed="rId3"/>
          <a:stretch>
            <a:fillRect/>
          </a:stretch>
        </p:blipFill>
        <p:spPr>
          <a:xfrm>
            <a:off x="623570" y="601853"/>
            <a:ext cx="11391900" cy="447675"/>
          </a:xfrm>
          <a:prstGeom prst="rect">
            <a:avLst/>
          </a:prstGeom>
        </p:spPr>
      </p:pic>
      <p:sp>
        <p:nvSpPr>
          <p:cNvPr id="26" name="Title 1">
            <a:extLst>
              <a:ext uri="{FF2B5EF4-FFF2-40B4-BE49-F238E27FC236}">
                <a16:creationId xmlns:a16="http://schemas.microsoft.com/office/drawing/2014/main" id="{498297AB-7715-DD74-AEBD-D065C9A03BF0}"/>
              </a:ext>
            </a:extLst>
          </p:cNvPr>
          <p:cNvSpPr txBox="1">
            <a:spLocks/>
          </p:cNvSpPr>
          <p:nvPr/>
        </p:nvSpPr>
        <p:spPr>
          <a:xfrm>
            <a:off x="-212271" y="-164592"/>
            <a:ext cx="12127938"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solidFill>
                  <a:srgbClr val="70AD47"/>
                </a:solidFill>
                <a:effectLst/>
                <a:uLnTx/>
                <a:uFillTx/>
                <a:latin typeface="HelveticaNeueLT Std" panose="020B0604020202020204" pitchFamily="34" charset="0"/>
                <a:ea typeface="+mj-ea"/>
                <a:cs typeface="+mj-cs"/>
              </a:rPr>
              <a:t>What is Great Mental Health Day?</a:t>
            </a:r>
            <a:endParaRPr kumimoji="0" lang="en-GB" b="0" i="0" u="none" strike="noStrike" kern="1200" cap="none" spc="0" normalizeH="0" baseline="0" noProof="0" dirty="0">
              <a:ln>
                <a:noFill/>
              </a:ln>
              <a:solidFill>
                <a:srgbClr val="C00000"/>
              </a:solidFill>
              <a:effectLst/>
              <a:uLnTx/>
              <a:uFillTx/>
              <a:latin typeface="HelveticaNeueLT Std" panose="020B0604020202020204" pitchFamily="34" charset="0"/>
              <a:ea typeface="+mj-ea"/>
              <a:cs typeface="+mj-cs"/>
            </a:endParaRPr>
          </a:p>
        </p:txBody>
      </p:sp>
      <p:pic>
        <p:nvPicPr>
          <p:cNvPr id="7" name="Picture 6">
            <a:extLst>
              <a:ext uri="{FF2B5EF4-FFF2-40B4-BE49-F238E27FC236}">
                <a16:creationId xmlns:a16="http://schemas.microsoft.com/office/drawing/2014/main" id="{C4B5D802-4725-E749-14E1-B484F8FA3B51}"/>
              </a:ext>
            </a:extLst>
          </p:cNvPr>
          <p:cNvPicPr>
            <a:picLocks noChangeAspect="1"/>
          </p:cNvPicPr>
          <p:nvPr/>
        </p:nvPicPr>
        <p:blipFill>
          <a:blip r:embed="rId4"/>
          <a:stretch>
            <a:fillRect/>
          </a:stretch>
        </p:blipFill>
        <p:spPr>
          <a:xfrm>
            <a:off x="6096000" y="1455788"/>
            <a:ext cx="5426015" cy="3137728"/>
          </a:xfrm>
          <a:prstGeom prst="rect">
            <a:avLst/>
          </a:prstGeom>
        </p:spPr>
      </p:pic>
      <p:sp>
        <p:nvSpPr>
          <p:cNvPr id="9" name="TextBox 8">
            <a:extLst>
              <a:ext uri="{FF2B5EF4-FFF2-40B4-BE49-F238E27FC236}">
                <a16:creationId xmlns:a16="http://schemas.microsoft.com/office/drawing/2014/main" id="{924A628A-F388-3A2C-55C3-8BCEC2FEE2C1}"/>
              </a:ext>
            </a:extLst>
          </p:cNvPr>
          <p:cNvSpPr txBox="1"/>
          <p:nvPr/>
        </p:nvSpPr>
        <p:spPr>
          <a:xfrm>
            <a:off x="809513" y="1582340"/>
            <a:ext cx="5171739" cy="4401205"/>
          </a:xfrm>
          <a:prstGeom prst="rect">
            <a:avLst/>
          </a:prstGeom>
          <a:noFill/>
        </p:spPr>
        <p:txBody>
          <a:bodyPr wrap="square">
            <a:spAutoFit/>
          </a:bodyPr>
          <a:lstStyle/>
          <a:p>
            <a:r>
              <a:rPr lang="en-GB" sz="2000" b="1" i="0" dirty="0">
                <a:solidFill>
                  <a:srgbClr val="000000"/>
                </a:solidFill>
                <a:effectLst/>
                <a:latin typeface="HelveticaNeueLT Std" panose="020B0604020202020204"/>
              </a:rPr>
              <a:t>Great Mental Health Day returns on Friday, 26 January 2024.</a:t>
            </a:r>
          </a:p>
          <a:p>
            <a:endParaRPr lang="en-GB" sz="1600" dirty="0">
              <a:solidFill>
                <a:srgbClr val="000000"/>
              </a:solidFill>
              <a:effectLst/>
              <a:latin typeface="HelveticaNeueLT Std" panose="020B0604020202020204"/>
            </a:endParaRPr>
          </a:p>
          <a:p>
            <a:r>
              <a:rPr lang="en-GB" sz="1600" b="0" i="0" dirty="0">
                <a:solidFill>
                  <a:srgbClr val="000000"/>
                </a:solidFill>
                <a:effectLst/>
                <a:latin typeface="HelveticaNeueLT Std" panose="020B0604020202020204"/>
              </a:rPr>
              <a:t>Great Mental Health Day is a London region awareness day to supports Londoners to talk about mental health, create a platform to highlight the great support available, and, crucially, take the stigma out of asking for help when needed.</a:t>
            </a:r>
          </a:p>
          <a:p>
            <a:endParaRPr lang="en-GB" sz="1600" dirty="0">
              <a:solidFill>
                <a:srgbClr val="000000"/>
              </a:solidFill>
              <a:effectLst/>
              <a:latin typeface="HelveticaNeueLT Std" panose="020B0604020202020204"/>
            </a:endParaRPr>
          </a:p>
          <a:p>
            <a:r>
              <a:rPr lang="en-GB" sz="1600" b="0" i="0" dirty="0">
                <a:solidFill>
                  <a:srgbClr val="000000"/>
                </a:solidFill>
                <a:effectLst/>
                <a:latin typeface="HelveticaNeueLT Std" panose="020B0604020202020204"/>
              </a:rPr>
              <a:t>Building on previous years, it will see 1,000s of Londoners come together across 100s of free events taking place across the city, sharing stories, experiences and </a:t>
            </a:r>
            <a:r>
              <a:rPr lang="en-GB" sz="1600" dirty="0">
                <a:latin typeface="HelveticaNeueLT Std" panose="020B0604020202020204"/>
                <a:cs typeface="Times New Roman" panose="02020603050405020304" pitchFamily="18" charset="0"/>
              </a:rPr>
              <a:t>exploring</a:t>
            </a:r>
            <a:r>
              <a:rPr lang="en-GB" sz="1600" b="0" i="0" dirty="0">
                <a:solidFill>
                  <a:srgbClr val="000000"/>
                </a:solidFill>
                <a:effectLst/>
                <a:latin typeface="HelveticaNeueLT Std" panose="020B0604020202020204"/>
              </a:rPr>
              <a:t> ways to support individual and community wellbeing.</a:t>
            </a:r>
          </a:p>
          <a:p>
            <a:endParaRPr lang="en-GB" sz="1600" dirty="0">
              <a:solidFill>
                <a:srgbClr val="000000"/>
              </a:solidFill>
              <a:latin typeface="HelveticaNeueLT Std" panose="020B0604020202020204"/>
            </a:endParaRPr>
          </a:p>
          <a:p>
            <a:r>
              <a:rPr lang="en-GB" sz="1600" dirty="0">
                <a:solidFill>
                  <a:srgbClr val="000000"/>
                </a:solidFill>
                <a:effectLst/>
                <a:latin typeface="HelveticaNeueLT Std" panose="020B0604020202020204"/>
              </a:rPr>
              <a:t>For 2024, </a:t>
            </a:r>
            <a:r>
              <a:rPr lang="en-GB" sz="1600" dirty="0">
                <a:solidFill>
                  <a:srgbClr val="000000"/>
                </a:solidFill>
                <a:latin typeface="HelveticaNeueLT Std" panose="020B0604020202020204"/>
              </a:rPr>
              <a:t>GMHD the theme for the day will </a:t>
            </a:r>
            <a:r>
              <a:rPr lang="en-GB" sz="1600" dirty="0">
                <a:solidFill>
                  <a:srgbClr val="000000"/>
                </a:solidFill>
                <a:effectLst/>
                <a:latin typeface="HelveticaNeueLT Std" panose="020B0604020202020204"/>
              </a:rPr>
              <a:t>explore the importance of ‘meaningful connections’.</a:t>
            </a:r>
          </a:p>
        </p:txBody>
      </p:sp>
      <p:sp>
        <p:nvSpPr>
          <p:cNvPr id="11" name="TextBox 10">
            <a:extLst>
              <a:ext uri="{FF2B5EF4-FFF2-40B4-BE49-F238E27FC236}">
                <a16:creationId xmlns:a16="http://schemas.microsoft.com/office/drawing/2014/main" id="{13CC333B-3927-8EF9-4730-55571D8EF5DF}"/>
              </a:ext>
            </a:extLst>
          </p:cNvPr>
          <p:cNvSpPr txBox="1"/>
          <p:nvPr/>
        </p:nvSpPr>
        <p:spPr>
          <a:xfrm>
            <a:off x="7059706" y="4630444"/>
            <a:ext cx="4462309" cy="338554"/>
          </a:xfrm>
          <a:prstGeom prst="rect">
            <a:avLst/>
          </a:prstGeom>
          <a:noFill/>
        </p:spPr>
        <p:txBody>
          <a:bodyPr wrap="square">
            <a:spAutoFit/>
          </a:bodyPr>
          <a:lstStyle/>
          <a:p>
            <a:pPr algn="r"/>
            <a:r>
              <a:rPr lang="en-GB" sz="1600" dirty="0">
                <a:latin typeface="HelveticaNeueLT Std" panose="020B0604020202020204"/>
                <a:hlinkClick r:id="rId5"/>
              </a:rPr>
              <a:t>Click to watch promotional </a:t>
            </a:r>
            <a:r>
              <a:rPr lang="en-GB" sz="1600" dirty="0">
                <a:solidFill>
                  <a:srgbClr val="000000"/>
                </a:solidFill>
                <a:latin typeface="HelveticaNeueLT Std" panose="020B0604020202020204"/>
                <a:hlinkClick r:id="rId5"/>
              </a:rPr>
              <a:t>GMHD</a:t>
            </a:r>
            <a:r>
              <a:rPr lang="en-GB" sz="1600" dirty="0">
                <a:latin typeface="HelveticaNeueLT Std" panose="020B0604020202020204"/>
                <a:hlinkClick r:id="rId5"/>
              </a:rPr>
              <a:t> 2024 video</a:t>
            </a:r>
            <a:endParaRPr lang="en-GB" sz="1600" dirty="0">
              <a:latin typeface="HelveticaNeueLT Std" panose="020B0604020202020204"/>
            </a:endParaRPr>
          </a:p>
        </p:txBody>
      </p:sp>
    </p:spTree>
    <p:extLst>
      <p:ext uri="{BB962C8B-B14F-4D97-AF65-F5344CB8AC3E}">
        <p14:creationId xmlns:p14="http://schemas.microsoft.com/office/powerpoint/2010/main" val="101694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21F7EFD-D1CD-D446-81EB-92C0FC49E879}"/>
              </a:ext>
            </a:extLst>
          </p:cNvPr>
          <p:cNvPicPr>
            <a:picLocks noChangeAspect="1"/>
          </p:cNvPicPr>
          <p:nvPr/>
        </p:nvPicPr>
        <p:blipFill>
          <a:blip r:embed="rId3"/>
          <a:stretch>
            <a:fillRect/>
          </a:stretch>
        </p:blipFill>
        <p:spPr>
          <a:xfrm>
            <a:off x="623570" y="601853"/>
            <a:ext cx="11391900" cy="447675"/>
          </a:xfrm>
          <a:prstGeom prst="rect">
            <a:avLst/>
          </a:prstGeom>
        </p:spPr>
      </p:pic>
      <p:sp>
        <p:nvSpPr>
          <p:cNvPr id="26" name="Title 1">
            <a:extLst>
              <a:ext uri="{FF2B5EF4-FFF2-40B4-BE49-F238E27FC236}">
                <a16:creationId xmlns:a16="http://schemas.microsoft.com/office/drawing/2014/main" id="{498297AB-7715-DD74-AEBD-D065C9A03BF0}"/>
              </a:ext>
            </a:extLst>
          </p:cNvPr>
          <p:cNvSpPr txBox="1">
            <a:spLocks/>
          </p:cNvSpPr>
          <p:nvPr/>
        </p:nvSpPr>
        <p:spPr>
          <a:xfrm>
            <a:off x="-212271" y="-164592"/>
            <a:ext cx="12127938"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solidFill>
                  <a:srgbClr val="70AD47"/>
                </a:solidFill>
                <a:effectLst/>
                <a:uLnTx/>
                <a:uFillTx/>
                <a:latin typeface="HelveticaNeueLT Std" panose="020B0604020202020204" pitchFamily="34" charset="0"/>
                <a:ea typeface="+mj-ea"/>
                <a:cs typeface="+mj-cs"/>
              </a:rPr>
              <a:t>Localising Great Mental Health Day</a:t>
            </a:r>
            <a:endParaRPr kumimoji="0" lang="en-GB" b="0" i="0" u="none" strike="noStrike" kern="1200" cap="none" spc="0" normalizeH="0" baseline="0" noProof="0" dirty="0">
              <a:ln>
                <a:noFill/>
              </a:ln>
              <a:solidFill>
                <a:srgbClr val="C00000"/>
              </a:solidFill>
              <a:effectLst/>
              <a:uLnTx/>
              <a:uFillTx/>
              <a:latin typeface="HelveticaNeueLT Std" panose="020B0604020202020204" pitchFamily="34" charset="0"/>
              <a:ea typeface="+mj-ea"/>
              <a:cs typeface="+mj-cs"/>
            </a:endParaRPr>
          </a:p>
        </p:txBody>
      </p:sp>
      <p:sp>
        <p:nvSpPr>
          <p:cNvPr id="9" name="TextBox 8">
            <a:extLst>
              <a:ext uri="{FF2B5EF4-FFF2-40B4-BE49-F238E27FC236}">
                <a16:creationId xmlns:a16="http://schemas.microsoft.com/office/drawing/2014/main" id="{924A628A-F388-3A2C-55C3-8BCEC2FEE2C1}"/>
              </a:ext>
            </a:extLst>
          </p:cNvPr>
          <p:cNvSpPr txBox="1"/>
          <p:nvPr/>
        </p:nvSpPr>
        <p:spPr>
          <a:xfrm>
            <a:off x="623570" y="1325599"/>
            <a:ext cx="7750111" cy="3785652"/>
          </a:xfrm>
          <a:prstGeom prst="rect">
            <a:avLst/>
          </a:prstGeom>
          <a:noFill/>
        </p:spPr>
        <p:txBody>
          <a:bodyPr wrap="square">
            <a:spAutoFit/>
          </a:bodyPr>
          <a:lstStyle/>
          <a:p>
            <a:r>
              <a:rPr lang="en-GB" sz="1600" dirty="0">
                <a:solidFill>
                  <a:srgbClr val="000000"/>
                </a:solidFill>
                <a:latin typeface="HelveticaNeueLT Std" panose="020B0604020202020204"/>
              </a:rPr>
              <a:t>Events for Great Mental Health Day 2024 will take place all over London. </a:t>
            </a:r>
          </a:p>
          <a:p>
            <a:endParaRPr lang="en-GB" sz="1600" dirty="0">
              <a:solidFill>
                <a:srgbClr val="000000"/>
              </a:solidFill>
              <a:latin typeface="HelveticaNeueLT Std" panose="020B0604020202020204"/>
            </a:endParaRPr>
          </a:p>
          <a:p>
            <a:pPr marL="285750" indent="-285750">
              <a:buFont typeface="Arial" panose="020B0604020202020204" pitchFamily="34" charset="0"/>
              <a:buChar char="•"/>
            </a:pPr>
            <a:r>
              <a:rPr lang="en-GB" sz="1600" dirty="0">
                <a:solidFill>
                  <a:srgbClr val="000000"/>
                </a:solidFill>
                <a:latin typeface="HelveticaNeueLT Std" panose="020B0604020202020204"/>
              </a:rPr>
              <a:t>Thrive LDN will once again host an </a:t>
            </a:r>
            <a:r>
              <a:rPr lang="en-GB" sz="1600" dirty="0">
                <a:solidFill>
                  <a:srgbClr val="000000"/>
                </a:solidFill>
                <a:latin typeface="HelveticaNeueLT Std" panose="020B0604020202020204"/>
                <a:hlinkClick r:id="rId4"/>
              </a:rPr>
              <a:t>interactive map of London</a:t>
            </a:r>
            <a:r>
              <a:rPr lang="en-GB" sz="1600" dirty="0">
                <a:solidFill>
                  <a:srgbClr val="000000"/>
                </a:solidFill>
                <a:latin typeface="HelveticaNeueLT Std" panose="020B0604020202020204"/>
              </a:rPr>
              <a:t> allowing people to explore events, initiatives and support in their area. If you or anyone in your local area in London is planning an event or initiative for Great Mental Health Day 2024, please tell us about it.</a:t>
            </a:r>
          </a:p>
          <a:p>
            <a:pPr marL="285750" indent="-285750">
              <a:buFont typeface="Arial" panose="020B0604020202020204" pitchFamily="34" charset="0"/>
              <a:buChar char="•"/>
            </a:pPr>
            <a:endParaRPr lang="en-GB" sz="1600" dirty="0">
              <a:solidFill>
                <a:srgbClr val="000000"/>
              </a:solidFill>
              <a:latin typeface="HelveticaNeueLT Std" panose="020B0604020202020204"/>
            </a:endParaRPr>
          </a:p>
          <a:p>
            <a:pPr marL="285750" indent="-285750">
              <a:buFont typeface="Arial" panose="020B0604020202020204" pitchFamily="34" charset="0"/>
              <a:buChar char="•"/>
            </a:pPr>
            <a:r>
              <a:rPr lang="en-GB" sz="1600" dirty="0">
                <a:solidFill>
                  <a:srgbClr val="000000"/>
                </a:solidFill>
                <a:latin typeface="HelveticaNeueLT Std" panose="020B0604020202020204"/>
              </a:rPr>
              <a:t>Additionally, this will be supported by an </a:t>
            </a:r>
            <a:r>
              <a:rPr lang="en-GB" sz="1600" dirty="0">
                <a:solidFill>
                  <a:srgbClr val="000000"/>
                </a:solidFill>
                <a:latin typeface="HelveticaNeueLT Std" panose="020B0604020202020204"/>
                <a:hlinkClick r:id="rId5"/>
              </a:rPr>
              <a:t>Online Events listing page</a:t>
            </a:r>
            <a:r>
              <a:rPr lang="en-GB" sz="1600" dirty="0">
                <a:solidFill>
                  <a:srgbClr val="000000"/>
                </a:solidFill>
                <a:latin typeface="HelveticaNeueLT Std" panose="020B0604020202020204"/>
              </a:rPr>
              <a:t> for anything less locally defined and open to anyone across London (and beyond) to join.</a:t>
            </a:r>
          </a:p>
          <a:p>
            <a:pPr marL="285750" indent="-285750">
              <a:buFont typeface="Arial" panose="020B0604020202020204" pitchFamily="34" charset="0"/>
              <a:buChar char="•"/>
            </a:pPr>
            <a:endParaRPr lang="en-GB" sz="1600" dirty="0">
              <a:solidFill>
                <a:srgbClr val="000000"/>
              </a:solidFill>
              <a:latin typeface="HelveticaNeueLT Std" panose="020B0604020202020204"/>
            </a:endParaRPr>
          </a:p>
          <a:p>
            <a:pPr marL="285750" indent="-285750">
              <a:buFont typeface="Arial" panose="020B0604020202020204" pitchFamily="34" charset="0"/>
              <a:buChar char="•"/>
            </a:pPr>
            <a:r>
              <a:rPr lang="en-GB" sz="1600" dirty="0">
                <a:solidFill>
                  <a:srgbClr val="000000"/>
                </a:solidFill>
                <a:latin typeface="HelveticaNeueLT Std" panose="020B0604020202020204"/>
              </a:rPr>
              <a:t>Now available, an updated </a:t>
            </a:r>
            <a:r>
              <a:rPr lang="en-GB" sz="1600" dirty="0">
                <a:solidFill>
                  <a:srgbClr val="000000"/>
                </a:solidFill>
                <a:latin typeface="HelveticaNeueLT Std" panose="020B0604020202020204"/>
                <a:hlinkClick r:id="rId6"/>
              </a:rPr>
              <a:t>Supporter’s Pack and communications toolkit</a:t>
            </a:r>
            <a:r>
              <a:rPr lang="en-GB" sz="1600" dirty="0">
                <a:solidFill>
                  <a:srgbClr val="000000"/>
                </a:solidFill>
                <a:latin typeface="HelveticaNeueLT Std" panose="020B0604020202020204"/>
              </a:rPr>
              <a:t>.  Resources are being updated in the run up to Great Mental Health Day 2024.</a:t>
            </a:r>
          </a:p>
          <a:p>
            <a:pPr marL="285750" indent="-285750">
              <a:buFont typeface="Arial" panose="020B0604020202020204" pitchFamily="34" charset="0"/>
              <a:buChar char="•"/>
            </a:pPr>
            <a:endParaRPr lang="en-GB" sz="1600" dirty="0">
              <a:solidFill>
                <a:srgbClr val="000000"/>
              </a:solidFill>
              <a:latin typeface="HelveticaNeueLT Std" panose="020B0604020202020204"/>
            </a:endParaRPr>
          </a:p>
          <a:p>
            <a:endParaRPr lang="en-GB" sz="1600" dirty="0">
              <a:solidFill>
                <a:srgbClr val="000000"/>
              </a:solidFill>
              <a:latin typeface="HelveticaNeueLT Std" panose="020B0604020202020204"/>
            </a:endParaRPr>
          </a:p>
          <a:p>
            <a:endParaRPr lang="en-GB" sz="1600" dirty="0">
              <a:solidFill>
                <a:srgbClr val="000000"/>
              </a:solidFill>
              <a:latin typeface="HelveticaNeueLT Std" panose="020B0604020202020204"/>
            </a:endParaRPr>
          </a:p>
        </p:txBody>
      </p:sp>
      <p:pic>
        <p:nvPicPr>
          <p:cNvPr id="5" name="Picture 4">
            <a:extLst>
              <a:ext uri="{FF2B5EF4-FFF2-40B4-BE49-F238E27FC236}">
                <a16:creationId xmlns:a16="http://schemas.microsoft.com/office/drawing/2014/main" id="{D98EB5E8-3AD3-4C7B-89B6-35A892DEF6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7462" y="1049528"/>
            <a:ext cx="4511040" cy="5638801"/>
          </a:xfrm>
          <a:prstGeom prst="rect">
            <a:avLst/>
          </a:prstGeom>
        </p:spPr>
      </p:pic>
      <p:pic>
        <p:nvPicPr>
          <p:cNvPr id="1032" name="Picture 8">
            <a:extLst>
              <a:ext uri="{FF2B5EF4-FFF2-40B4-BE49-F238E27FC236}">
                <a16:creationId xmlns:a16="http://schemas.microsoft.com/office/drawing/2014/main" id="{467B68C4-DEC9-5A3A-A529-8D64BAA289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4914" y="4588417"/>
            <a:ext cx="3355074" cy="18879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DA81839-25E1-21C7-D7FB-CF1E45A546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0093" y="4588416"/>
            <a:ext cx="3355075" cy="188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88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5548C6B-EB32-6EEB-D5F8-C495C912ED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54" t="11153" r="31416"/>
          <a:stretch/>
        </p:blipFill>
        <p:spPr bwMode="auto">
          <a:xfrm>
            <a:off x="5936220" y="1206160"/>
            <a:ext cx="2209068" cy="1861662"/>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F01DC0A3-4778-35F3-FE9A-1B5B138D69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6220" y="3429000"/>
            <a:ext cx="1525270" cy="3137535"/>
          </a:xfrm>
          <a:prstGeom prst="rect">
            <a:avLst/>
          </a:prstGeom>
          <a:noFill/>
          <a:ln>
            <a:noFill/>
          </a:ln>
        </p:spPr>
      </p:pic>
      <p:pic>
        <p:nvPicPr>
          <p:cNvPr id="24" name="Picture 23">
            <a:extLst>
              <a:ext uri="{FF2B5EF4-FFF2-40B4-BE49-F238E27FC236}">
                <a16:creationId xmlns:a16="http://schemas.microsoft.com/office/drawing/2014/main" id="{8114C3E1-8CBA-3649-4B84-AEFB2F3005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204" b="5416"/>
          <a:stretch/>
        </p:blipFill>
        <p:spPr bwMode="auto">
          <a:xfrm>
            <a:off x="422888" y="1049528"/>
            <a:ext cx="5253858" cy="5560277"/>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E21F7EFD-D1CD-D446-81EB-92C0FC49E879}"/>
              </a:ext>
            </a:extLst>
          </p:cNvPr>
          <p:cNvPicPr>
            <a:picLocks noChangeAspect="1"/>
          </p:cNvPicPr>
          <p:nvPr/>
        </p:nvPicPr>
        <p:blipFill>
          <a:blip r:embed="rId6"/>
          <a:stretch>
            <a:fillRect/>
          </a:stretch>
        </p:blipFill>
        <p:spPr>
          <a:xfrm>
            <a:off x="623570" y="601853"/>
            <a:ext cx="11391900" cy="447675"/>
          </a:xfrm>
          <a:prstGeom prst="rect">
            <a:avLst/>
          </a:prstGeom>
        </p:spPr>
      </p:pic>
      <p:sp>
        <p:nvSpPr>
          <p:cNvPr id="26" name="Title 1">
            <a:extLst>
              <a:ext uri="{FF2B5EF4-FFF2-40B4-BE49-F238E27FC236}">
                <a16:creationId xmlns:a16="http://schemas.microsoft.com/office/drawing/2014/main" id="{498297AB-7715-DD74-AEBD-D065C9A03BF0}"/>
              </a:ext>
            </a:extLst>
          </p:cNvPr>
          <p:cNvSpPr txBox="1">
            <a:spLocks/>
          </p:cNvSpPr>
          <p:nvPr/>
        </p:nvSpPr>
        <p:spPr>
          <a:xfrm>
            <a:off x="-212271" y="-164592"/>
            <a:ext cx="12127938"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solidFill>
                  <a:srgbClr val="70AD47"/>
                </a:solidFill>
                <a:effectLst/>
                <a:uLnTx/>
                <a:uFillTx/>
                <a:latin typeface="HelveticaNeueLT Std" panose="020B0604020202020204" pitchFamily="34" charset="0"/>
                <a:ea typeface="+mj-ea"/>
                <a:cs typeface="+mj-cs"/>
              </a:rPr>
              <a:t>H</a:t>
            </a:r>
            <a:r>
              <a:rPr lang="en-GB" dirty="0" err="1">
                <a:solidFill>
                  <a:srgbClr val="70AD47"/>
                </a:solidFill>
                <a:latin typeface="HelveticaNeueLT Std" panose="020B0604020202020204" pitchFamily="34" charset="0"/>
              </a:rPr>
              <a:t>aringey</a:t>
            </a:r>
            <a:r>
              <a:rPr lang="en-GB" dirty="0">
                <a:solidFill>
                  <a:srgbClr val="70AD47"/>
                </a:solidFill>
                <a:latin typeface="HelveticaNeueLT Std" panose="020B0604020202020204" pitchFamily="34" charset="0"/>
              </a:rPr>
              <a:t> activities 2024</a:t>
            </a:r>
            <a:endParaRPr kumimoji="0" lang="en-GB" b="0" i="0" u="none" strike="noStrike" kern="1200" cap="none" spc="0" normalizeH="0" baseline="0" noProof="0" dirty="0">
              <a:ln>
                <a:noFill/>
              </a:ln>
              <a:solidFill>
                <a:srgbClr val="C00000"/>
              </a:solidFill>
              <a:effectLst/>
              <a:uLnTx/>
              <a:uFillTx/>
              <a:latin typeface="HelveticaNeueLT Std" panose="020B0604020202020204" pitchFamily="34" charset="0"/>
              <a:ea typeface="+mj-ea"/>
              <a:cs typeface="+mj-cs"/>
            </a:endParaRPr>
          </a:p>
        </p:txBody>
      </p:sp>
      <p:sp>
        <p:nvSpPr>
          <p:cNvPr id="2" name="TextBox 1">
            <a:extLst>
              <a:ext uri="{FF2B5EF4-FFF2-40B4-BE49-F238E27FC236}">
                <a16:creationId xmlns:a16="http://schemas.microsoft.com/office/drawing/2014/main" id="{66A6B5DC-DA32-A78E-E0F9-B193D06F9E15}"/>
              </a:ext>
            </a:extLst>
          </p:cNvPr>
          <p:cNvSpPr txBox="1"/>
          <p:nvPr/>
        </p:nvSpPr>
        <p:spPr>
          <a:xfrm>
            <a:off x="7720964" y="4164485"/>
            <a:ext cx="525385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87405"/>
                </a:solidFill>
                <a:effectLst/>
                <a:uLnTx/>
                <a:uFillTx/>
                <a:latin typeface="HelveticaNeueLT Std" panose="020B0604020202020204" pitchFamily="34" charset="0"/>
                <a:ea typeface="+mn-ea"/>
                <a:cs typeface="+mn-cs"/>
              </a:rPr>
              <a:t>Haringey Flagship Event.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87405"/>
                </a:solidFill>
                <a:effectLst/>
                <a:uLnTx/>
                <a:uFillTx/>
                <a:latin typeface="HelveticaNeueLT Std" panose="020B0604020202020204" pitchFamily="34" charset="0"/>
                <a:ea typeface="+mn-ea"/>
                <a:cs typeface="+mn-cs"/>
              </a:rPr>
              <a:t>Friday 26</a:t>
            </a:r>
            <a:r>
              <a:rPr kumimoji="0" lang="en-GB" sz="2400" b="0" i="0" u="none" strike="noStrike" kern="1200" cap="none" spc="0" normalizeH="0" baseline="30000" noProof="0" dirty="0">
                <a:ln>
                  <a:noFill/>
                </a:ln>
                <a:solidFill>
                  <a:srgbClr val="E87405"/>
                </a:solidFill>
                <a:effectLst/>
                <a:uLnTx/>
                <a:uFillTx/>
                <a:latin typeface="HelveticaNeueLT Std" panose="020B0604020202020204" pitchFamily="34" charset="0"/>
                <a:ea typeface="+mn-ea"/>
                <a:cs typeface="+mn-cs"/>
              </a:rPr>
              <a:t>th</a:t>
            </a:r>
            <a:r>
              <a:rPr kumimoji="0" lang="en-GB" sz="2400" b="0" i="0" u="none" strike="noStrike" kern="1200" cap="none" spc="0" normalizeH="0" baseline="0" noProof="0" dirty="0">
                <a:ln>
                  <a:noFill/>
                </a:ln>
                <a:solidFill>
                  <a:srgbClr val="E87405"/>
                </a:solidFill>
                <a:effectLst/>
                <a:uLnTx/>
                <a:uFillTx/>
                <a:latin typeface="HelveticaNeueLT Std" panose="020B0604020202020204" pitchFamily="34" charset="0"/>
                <a:ea typeface="+mn-ea"/>
                <a:cs typeface="+mn-cs"/>
              </a:rPr>
              <a:t> January.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87405"/>
                </a:solidFill>
                <a:effectLst/>
                <a:uLnTx/>
                <a:uFillTx/>
                <a:latin typeface="HelveticaNeueLT Std" panose="020B0604020202020204" pitchFamily="34" charset="0"/>
                <a:ea typeface="+mn-ea"/>
                <a:cs typeface="+mn-cs"/>
              </a:rPr>
              <a:t>Tottenham Sports Centre. </a:t>
            </a:r>
          </a:p>
        </p:txBody>
      </p:sp>
      <p:sp>
        <p:nvSpPr>
          <p:cNvPr id="3" name="TextBox 2">
            <a:extLst>
              <a:ext uri="{FF2B5EF4-FFF2-40B4-BE49-F238E27FC236}">
                <a16:creationId xmlns:a16="http://schemas.microsoft.com/office/drawing/2014/main" id="{AE84F6E6-FA1C-7ED5-2CDA-4E73E9650479}"/>
              </a:ext>
            </a:extLst>
          </p:cNvPr>
          <p:cNvSpPr txBox="1"/>
          <p:nvPr/>
        </p:nvSpPr>
        <p:spPr>
          <a:xfrm>
            <a:off x="7231771" y="3430095"/>
            <a:ext cx="525385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E87405"/>
                </a:solidFill>
                <a:effectLst/>
                <a:uLnTx/>
                <a:uFillTx/>
                <a:latin typeface="HelveticaNeueLT Std" panose="020B0604020202020204" pitchFamily="34" charset="0"/>
                <a:ea typeface="+mn-ea"/>
                <a:cs typeface="+mn-cs"/>
              </a:rPr>
              <a:t>ABC Parents Fair </a:t>
            </a:r>
          </a:p>
        </p:txBody>
      </p:sp>
    </p:spTree>
    <p:extLst>
      <p:ext uri="{BB962C8B-B14F-4D97-AF65-F5344CB8AC3E}">
        <p14:creationId xmlns:p14="http://schemas.microsoft.com/office/powerpoint/2010/main" val="86841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27DF5A-ADFC-57D9-2ABB-B8E81BC2E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7383"/>
            <a:ext cx="3412948" cy="979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365171-0EB2-EF6C-2C1E-DFADED30B088}"/>
              </a:ext>
            </a:extLst>
          </p:cNvPr>
          <p:cNvSpPr txBox="1"/>
          <p:nvPr/>
        </p:nvSpPr>
        <p:spPr>
          <a:xfrm>
            <a:off x="-367774" y="4764661"/>
            <a:ext cx="52538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372580"/>
                </a:solidFill>
                <a:effectLst/>
                <a:uLnTx/>
                <a:uFillTx/>
                <a:latin typeface="HelveticaNeueLT Std" panose="020B0604020202020204" pitchFamily="34" charset="0"/>
                <a:ea typeface="+mn-ea"/>
                <a:cs typeface="+mn-cs"/>
              </a:rPr>
              <a:t>Gambling Harms Training</a:t>
            </a:r>
          </a:p>
        </p:txBody>
      </p:sp>
      <p:pic>
        <p:nvPicPr>
          <p:cNvPr id="25" name="Picture 24">
            <a:extLst>
              <a:ext uri="{FF2B5EF4-FFF2-40B4-BE49-F238E27FC236}">
                <a16:creationId xmlns:a16="http://schemas.microsoft.com/office/drawing/2014/main" id="{E21F7EFD-D1CD-D446-81EB-92C0FC49E879}"/>
              </a:ext>
            </a:extLst>
          </p:cNvPr>
          <p:cNvPicPr>
            <a:picLocks noChangeAspect="1"/>
          </p:cNvPicPr>
          <p:nvPr/>
        </p:nvPicPr>
        <p:blipFill>
          <a:blip r:embed="rId4"/>
          <a:stretch>
            <a:fillRect/>
          </a:stretch>
        </p:blipFill>
        <p:spPr>
          <a:xfrm>
            <a:off x="623570" y="601853"/>
            <a:ext cx="11391900" cy="447675"/>
          </a:xfrm>
          <a:prstGeom prst="rect">
            <a:avLst/>
          </a:prstGeom>
        </p:spPr>
      </p:pic>
      <p:sp>
        <p:nvSpPr>
          <p:cNvPr id="26" name="Title 1">
            <a:extLst>
              <a:ext uri="{FF2B5EF4-FFF2-40B4-BE49-F238E27FC236}">
                <a16:creationId xmlns:a16="http://schemas.microsoft.com/office/drawing/2014/main" id="{498297AB-7715-DD74-AEBD-D065C9A03BF0}"/>
              </a:ext>
            </a:extLst>
          </p:cNvPr>
          <p:cNvSpPr txBox="1">
            <a:spLocks/>
          </p:cNvSpPr>
          <p:nvPr/>
        </p:nvSpPr>
        <p:spPr>
          <a:xfrm>
            <a:off x="-212271" y="-164592"/>
            <a:ext cx="12127938"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70AD47"/>
                </a:solidFill>
                <a:effectLst/>
                <a:uLnTx/>
                <a:uFillTx/>
                <a:latin typeface="HelveticaNeueLT Std" panose="020B0604020202020204" pitchFamily="34" charset="0"/>
                <a:ea typeface="+mj-ea"/>
                <a:cs typeface="+mj-cs"/>
              </a:rPr>
              <a:t>2024 Activities</a:t>
            </a:r>
            <a:endParaRPr kumimoji="0" lang="en-GB" sz="4400" b="0" i="0" u="none" strike="noStrike" kern="1200" cap="none" spc="0" normalizeH="0" baseline="0" noProof="0" dirty="0">
              <a:ln>
                <a:noFill/>
              </a:ln>
              <a:solidFill>
                <a:srgbClr val="C00000"/>
              </a:solidFill>
              <a:effectLst/>
              <a:uLnTx/>
              <a:uFillTx/>
              <a:latin typeface="HelveticaNeueLT Std" panose="020B0604020202020204" pitchFamily="34" charset="0"/>
              <a:ea typeface="+mj-ea"/>
              <a:cs typeface="+mj-cs"/>
            </a:endParaRPr>
          </a:p>
        </p:txBody>
      </p:sp>
      <p:sp>
        <p:nvSpPr>
          <p:cNvPr id="2" name="TextBox 1">
            <a:extLst>
              <a:ext uri="{FF2B5EF4-FFF2-40B4-BE49-F238E27FC236}">
                <a16:creationId xmlns:a16="http://schemas.microsoft.com/office/drawing/2014/main" id="{49C2694A-B86B-101D-A167-179DC6217D52}"/>
              </a:ext>
            </a:extLst>
          </p:cNvPr>
          <p:cNvSpPr txBox="1"/>
          <p:nvPr/>
        </p:nvSpPr>
        <p:spPr>
          <a:xfrm>
            <a:off x="5065194" y="932109"/>
            <a:ext cx="3939770"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85000"/>
                  </a:schemeClr>
                </a:solidFill>
                <a:effectLst/>
                <a:uLnTx/>
                <a:uFillTx/>
                <a:latin typeface="HelveticaNeueLT Std" panose="020B0604020202020204" pitchFamily="34" charset="0"/>
                <a:ea typeface="+mn-ea"/>
                <a:cs typeface="+mn-cs"/>
              </a:rPr>
              <a:t>Subject to change. More events TBC.</a:t>
            </a:r>
          </a:p>
        </p:txBody>
      </p:sp>
      <p:pic>
        <p:nvPicPr>
          <p:cNvPr id="9" name="Picture 8">
            <a:extLst>
              <a:ext uri="{FF2B5EF4-FFF2-40B4-BE49-F238E27FC236}">
                <a16:creationId xmlns:a16="http://schemas.microsoft.com/office/drawing/2014/main" id="{36A00681-6DF0-BDBF-B129-7EBC8C3AD630}"/>
              </a:ext>
            </a:extLst>
          </p:cNvPr>
          <p:cNvPicPr>
            <a:picLocks noChangeAspect="1"/>
          </p:cNvPicPr>
          <p:nvPr/>
        </p:nvPicPr>
        <p:blipFill rotWithShape="1">
          <a:blip r:embed="rId5"/>
          <a:srcRect l="9194" t="10309" r="13433" b="11749"/>
          <a:stretch/>
        </p:blipFill>
        <p:spPr>
          <a:xfrm>
            <a:off x="8680578" y="939883"/>
            <a:ext cx="3317359" cy="2501746"/>
          </a:xfrm>
          <a:prstGeom prst="rect">
            <a:avLst/>
          </a:prstGeom>
        </p:spPr>
      </p:pic>
      <p:sp>
        <p:nvSpPr>
          <p:cNvPr id="11" name="TextBox 10">
            <a:extLst>
              <a:ext uri="{FF2B5EF4-FFF2-40B4-BE49-F238E27FC236}">
                <a16:creationId xmlns:a16="http://schemas.microsoft.com/office/drawing/2014/main" id="{98C51797-48E7-3F1F-03BB-427C73FA1AAA}"/>
              </a:ext>
            </a:extLst>
          </p:cNvPr>
          <p:cNvSpPr txBox="1"/>
          <p:nvPr/>
        </p:nvSpPr>
        <p:spPr>
          <a:xfrm>
            <a:off x="8414916" y="3464009"/>
            <a:ext cx="3056982"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4AB83E"/>
                </a:solidFill>
                <a:effectLst/>
                <a:uLnTx/>
                <a:uFillTx/>
                <a:latin typeface="HelveticaNeueLT Std" panose="020B0604020202020204" pitchFamily="34" charset="0"/>
                <a:ea typeface="+mn-ea"/>
                <a:cs typeface="+mn-cs"/>
              </a:rPr>
              <a:t>Samaritans Roadshow</a:t>
            </a:r>
          </a:p>
        </p:txBody>
      </p:sp>
      <p:pic>
        <p:nvPicPr>
          <p:cNvPr id="4" name="Picture 3">
            <a:extLst>
              <a:ext uri="{FF2B5EF4-FFF2-40B4-BE49-F238E27FC236}">
                <a16:creationId xmlns:a16="http://schemas.microsoft.com/office/drawing/2014/main" id="{3FCE1887-20AB-4A16-0DC4-F4C4E7051995}"/>
              </a:ext>
            </a:extLst>
          </p:cNvPr>
          <p:cNvPicPr>
            <a:picLocks noChangeAspect="1"/>
          </p:cNvPicPr>
          <p:nvPr/>
        </p:nvPicPr>
        <p:blipFill rotWithShape="1">
          <a:blip r:embed="rId6"/>
          <a:srcRect l="3394" t="25344" r="3048" b="27226"/>
          <a:stretch/>
        </p:blipFill>
        <p:spPr>
          <a:xfrm>
            <a:off x="71545" y="2618930"/>
            <a:ext cx="2857501" cy="815942"/>
          </a:xfrm>
          <a:prstGeom prst="rect">
            <a:avLst/>
          </a:prstGeom>
        </p:spPr>
      </p:pic>
      <p:sp>
        <p:nvSpPr>
          <p:cNvPr id="6" name="TextBox 5">
            <a:extLst>
              <a:ext uri="{FF2B5EF4-FFF2-40B4-BE49-F238E27FC236}">
                <a16:creationId xmlns:a16="http://schemas.microsoft.com/office/drawing/2014/main" id="{6EED3EF8-CB50-6802-E948-0E59DDA86B1F}"/>
              </a:ext>
            </a:extLst>
          </p:cNvPr>
          <p:cNvSpPr txBox="1"/>
          <p:nvPr/>
        </p:nvSpPr>
        <p:spPr>
          <a:xfrm>
            <a:off x="359967" y="3224149"/>
            <a:ext cx="3217655"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96874"/>
                </a:solidFill>
                <a:effectLst/>
                <a:uLnTx/>
                <a:uFillTx/>
                <a:latin typeface="HelveticaNeueLT Std" panose="020B0604020202020204" pitchFamily="34" charset="0"/>
                <a:ea typeface="+mn-ea"/>
                <a:cs typeface="+mn-cs"/>
              </a:rPr>
              <a:t>Delivering mental health assemblies in schools. </a:t>
            </a:r>
          </a:p>
        </p:txBody>
      </p:sp>
      <p:pic>
        <p:nvPicPr>
          <p:cNvPr id="10" name="Picture 9">
            <a:extLst>
              <a:ext uri="{FF2B5EF4-FFF2-40B4-BE49-F238E27FC236}">
                <a16:creationId xmlns:a16="http://schemas.microsoft.com/office/drawing/2014/main" id="{CECFB059-4815-0DC0-AAEF-887C9CBFF5AC}"/>
              </a:ext>
            </a:extLst>
          </p:cNvPr>
          <p:cNvPicPr>
            <a:picLocks noChangeAspect="1"/>
          </p:cNvPicPr>
          <p:nvPr/>
        </p:nvPicPr>
        <p:blipFill>
          <a:blip r:embed="rId7"/>
          <a:stretch>
            <a:fillRect/>
          </a:stretch>
        </p:blipFill>
        <p:spPr>
          <a:xfrm>
            <a:off x="7402604" y="5548222"/>
            <a:ext cx="4812632" cy="1143000"/>
          </a:xfrm>
          <a:prstGeom prst="rect">
            <a:avLst/>
          </a:prstGeom>
        </p:spPr>
      </p:pic>
      <p:sp>
        <p:nvSpPr>
          <p:cNvPr id="16" name="TextBox 15">
            <a:extLst>
              <a:ext uri="{FF2B5EF4-FFF2-40B4-BE49-F238E27FC236}">
                <a16:creationId xmlns:a16="http://schemas.microsoft.com/office/drawing/2014/main" id="{59960991-F0A8-BC06-B7E0-4CF40122578C}"/>
              </a:ext>
            </a:extLst>
          </p:cNvPr>
          <p:cNvSpPr txBox="1"/>
          <p:nvPr/>
        </p:nvSpPr>
        <p:spPr>
          <a:xfrm>
            <a:off x="7035079" y="6538462"/>
            <a:ext cx="5180157"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C42374"/>
                </a:solidFill>
                <a:effectLst/>
                <a:uLnTx/>
                <a:uFillTx/>
                <a:latin typeface="HelveticaNeueLT Std" panose="020B0604020202020204" pitchFamily="34" charset="0"/>
                <a:ea typeface="+mn-ea"/>
                <a:cs typeface="+mn-cs"/>
              </a:rPr>
              <a:t>North London Mental Health Partnership event</a:t>
            </a:r>
          </a:p>
        </p:txBody>
      </p:sp>
      <p:pic>
        <p:nvPicPr>
          <p:cNvPr id="18" name="Picture 17">
            <a:extLst>
              <a:ext uri="{FF2B5EF4-FFF2-40B4-BE49-F238E27FC236}">
                <a16:creationId xmlns:a16="http://schemas.microsoft.com/office/drawing/2014/main" id="{8675A578-924F-C61C-C6DF-62A57D29CD7A}"/>
              </a:ext>
            </a:extLst>
          </p:cNvPr>
          <p:cNvPicPr>
            <a:picLocks noChangeAspect="1"/>
          </p:cNvPicPr>
          <p:nvPr/>
        </p:nvPicPr>
        <p:blipFill rotWithShape="1">
          <a:blip r:embed="rId8"/>
          <a:srcRect l="2938" t="-351" r="4252"/>
          <a:stretch/>
        </p:blipFill>
        <p:spPr>
          <a:xfrm>
            <a:off x="113333" y="5546193"/>
            <a:ext cx="2451182" cy="1219145"/>
          </a:xfrm>
          <a:prstGeom prst="rect">
            <a:avLst/>
          </a:prstGeom>
        </p:spPr>
      </p:pic>
      <p:pic>
        <p:nvPicPr>
          <p:cNvPr id="19" name="Picture 2" descr="Thrive into Work – London - Shaw Trust Main">
            <a:extLst>
              <a:ext uri="{FF2B5EF4-FFF2-40B4-BE49-F238E27FC236}">
                <a16:creationId xmlns:a16="http://schemas.microsoft.com/office/drawing/2014/main" id="{920A4BAF-EC55-17C6-625D-D57A207B97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9599" y="5512257"/>
            <a:ext cx="1553805" cy="134260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77B9BD6-EC15-DC74-5DEF-A868D9C4B47F}"/>
              </a:ext>
            </a:extLst>
          </p:cNvPr>
          <p:cNvSpPr txBox="1"/>
          <p:nvPr/>
        </p:nvSpPr>
        <p:spPr>
          <a:xfrm>
            <a:off x="2436699" y="6010896"/>
            <a:ext cx="68227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25000" noProof="0" dirty="0">
                <a:ln>
                  <a:noFill/>
                </a:ln>
                <a:effectLst/>
                <a:uLnTx/>
                <a:uFillTx/>
                <a:latin typeface="HelveticaNeueLT Std" panose="020B0604020202020204" pitchFamily="34" charset="0"/>
                <a:ea typeface="+mn-ea"/>
                <a:cs typeface="+mn-cs"/>
              </a:rPr>
              <a:t>+</a:t>
            </a:r>
          </a:p>
        </p:txBody>
      </p:sp>
      <p:sp>
        <p:nvSpPr>
          <p:cNvPr id="22" name="TextBox 21">
            <a:extLst>
              <a:ext uri="{FF2B5EF4-FFF2-40B4-BE49-F238E27FC236}">
                <a16:creationId xmlns:a16="http://schemas.microsoft.com/office/drawing/2014/main" id="{5BD4A636-453D-D571-F730-8FE0851791BE}"/>
              </a:ext>
            </a:extLst>
          </p:cNvPr>
          <p:cNvSpPr txBox="1"/>
          <p:nvPr/>
        </p:nvSpPr>
        <p:spPr>
          <a:xfrm>
            <a:off x="4307829" y="5994216"/>
            <a:ext cx="19568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EC466"/>
                </a:solidFill>
                <a:effectLst/>
                <a:uLnTx/>
                <a:uFillTx/>
                <a:latin typeface="HelveticaNeueLT Std" panose="020B0604020202020204" pitchFamily="34" charset="0"/>
                <a:ea typeface="+mn-ea"/>
                <a:cs typeface="+mn-cs"/>
              </a:rPr>
              <a:t>CV Building workshop</a:t>
            </a:r>
          </a:p>
        </p:txBody>
      </p:sp>
      <p:sp>
        <p:nvSpPr>
          <p:cNvPr id="23" name="TextBox 22">
            <a:extLst>
              <a:ext uri="{FF2B5EF4-FFF2-40B4-BE49-F238E27FC236}">
                <a16:creationId xmlns:a16="http://schemas.microsoft.com/office/drawing/2014/main" id="{5FA44D4D-709C-08FD-54CA-A25E0E5D36F3}"/>
              </a:ext>
            </a:extLst>
          </p:cNvPr>
          <p:cNvSpPr txBox="1"/>
          <p:nvPr/>
        </p:nvSpPr>
        <p:spPr>
          <a:xfrm>
            <a:off x="4115140" y="6039018"/>
            <a:ext cx="68227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aseline="-25000" dirty="0">
                <a:latin typeface="HelveticaNeueLT Std" panose="020B0604020202020204" pitchFamily="34" charset="0"/>
              </a:rPr>
              <a:t>=</a:t>
            </a:r>
            <a:endParaRPr kumimoji="0" lang="en-GB" sz="2400" b="0" i="0" u="none" strike="noStrike" kern="1200" cap="none" spc="0" normalizeH="0" baseline="-25000" noProof="0" dirty="0">
              <a:ln>
                <a:noFill/>
              </a:ln>
              <a:effectLst/>
              <a:uLnTx/>
              <a:uFillTx/>
              <a:latin typeface="HelveticaNeueLT Std" panose="020B0604020202020204" pitchFamily="34" charset="0"/>
              <a:ea typeface="+mn-ea"/>
              <a:cs typeface="+mn-cs"/>
            </a:endParaRPr>
          </a:p>
        </p:txBody>
      </p:sp>
      <p:pic>
        <p:nvPicPr>
          <p:cNvPr id="24" name="Picture 23">
            <a:extLst>
              <a:ext uri="{FF2B5EF4-FFF2-40B4-BE49-F238E27FC236}">
                <a16:creationId xmlns:a16="http://schemas.microsoft.com/office/drawing/2014/main" id="{22D3FCC3-ECD3-DA3A-94C7-03BEC1036F95}"/>
              </a:ext>
            </a:extLst>
          </p:cNvPr>
          <p:cNvPicPr>
            <a:picLocks noChangeAspect="1"/>
          </p:cNvPicPr>
          <p:nvPr/>
        </p:nvPicPr>
        <p:blipFill rotWithShape="1">
          <a:blip r:embed="rId10"/>
          <a:srcRect l="32279" t="14032" r="31928" b="15011"/>
          <a:stretch/>
        </p:blipFill>
        <p:spPr>
          <a:xfrm>
            <a:off x="3860207" y="1252840"/>
            <a:ext cx="1508385" cy="1495090"/>
          </a:xfrm>
          <a:prstGeom prst="rect">
            <a:avLst/>
          </a:prstGeom>
        </p:spPr>
      </p:pic>
      <p:sp>
        <p:nvSpPr>
          <p:cNvPr id="27" name="TextBox 26">
            <a:extLst>
              <a:ext uri="{FF2B5EF4-FFF2-40B4-BE49-F238E27FC236}">
                <a16:creationId xmlns:a16="http://schemas.microsoft.com/office/drawing/2014/main" id="{AB76DCDB-C0B4-389D-B334-62934C74FD4F}"/>
              </a:ext>
            </a:extLst>
          </p:cNvPr>
          <p:cNvSpPr txBox="1"/>
          <p:nvPr/>
        </p:nvSpPr>
        <p:spPr>
          <a:xfrm>
            <a:off x="5285036" y="1705560"/>
            <a:ext cx="1508386"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2C4670"/>
                </a:solidFill>
                <a:effectLst/>
                <a:uLnTx/>
                <a:uFillTx/>
                <a:latin typeface="HelveticaNeueLT Std" panose="020B0604020202020204" pitchFamily="34" charset="0"/>
                <a:ea typeface="+mn-ea"/>
                <a:cs typeface="+mn-cs"/>
              </a:rPr>
              <a:t>Poetry workshop</a:t>
            </a:r>
          </a:p>
        </p:txBody>
      </p:sp>
      <p:pic>
        <p:nvPicPr>
          <p:cNvPr id="28" name="Picture 27">
            <a:extLst>
              <a:ext uri="{FF2B5EF4-FFF2-40B4-BE49-F238E27FC236}">
                <a16:creationId xmlns:a16="http://schemas.microsoft.com/office/drawing/2014/main" id="{1B74766B-406F-7B0F-C3A1-282AE97E6D44}"/>
              </a:ext>
            </a:extLst>
          </p:cNvPr>
          <p:cNvPicPr>
            <a:picLocks noChangeAspect="1"/>
          </p:cNvPicPr>
          <p:nvPr/>
        </p:nvPicPr>
        <p:blipFill rotWithShape="1">
          <a:blip r:embed="rId11"/>
          <a:srcRect t="21604" b="19394"/>
          <a:stretch/>
        </p:blipFill>
        <p:spPr>
          <a:xfrm>
            <a:off x="5896862" y="4734784"/>
            <a:ext cx="1346672" cy="794570"/>
          </a:xfrm>
          <a:prstGeom prst="rect">
            <a:avLst/>
          </a:prstGeom>
        </p:spPr>
      </p:pic>
      <p:sp>
        <p:nvSpPr>
          <p:cNvPr id="29" name="TextBox 28">
            <a:extLst>
              <a:ext uri="{FF2B5EF4-FFF2-40B4-BE49-F238E27FC236}">
                <a16:creationId xmlns:a16="http://schemas.microsoft.com/office/drawing/2014/main" id="{5FF38C82-D3F0-CCF5-D329-3590932457F0}"/>
              </a:ext>
            </a:extLst>
          </p:cNvPr>
          <p:cNvSpPr txBox="1"/>
          <p:nvPr/>
        </p:nvSpPr>
        <p:spPr>
          <a:xfrm>
            <a:off x="4054950" y="4769550"/>
            <a:ext cx="1956831"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73B83E"/>
                </a:solidFill>
                <a:effectLst/>
                <a:uLnTx/>
                <a:uFillTx/>
                <a:latin typeface="HelveticaNeueLT Std" panose="020B0604020202020204" pitchFamily="34" charset="0"/>
                <a:ea typeface="+mn-ea"/>
                <a:cs typeface="+mn-cs"/>
              </a:rPr>
              <a:t>Meet our MHFA’ers</a:t>
            </a:r>
          </a:p>
        </p:txBody>
      </p:sp>
      <p:pic>
        <p:nvPicPr>
          <p:cNvPr id="1028" name="Picture 4" descr="Jetzt Smoothie Bike mieten für Ihr nächstes Event">
            <a:extLst>
              <a:ext uri="{FF2B5EF4-FFF2-40B4-BE49-F238E27FC236}">
                <a16:creationId xmlns:a16="http://schemas.microsoft.com/office/drawing/2014/main" id="{3D3FB1D6-5807-42CD-5D8C-1A083B74D22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3652" b="8566"/>
          <a:stretch/>
        </p:blipFill>
        <p:spPr bwMode="auto">
          <a:xfrm>
            <a:off x="9259684" y="3980649"/>
            <a:ext cx="872860" cy="6789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237C62DB-0039-ABA1-A4E4-522439356EF6}"/>
              </a:ext>
            </a:extLst>
          </p:cNvPr>
          <p:cNvPicPr>
            <a:picLocks noChangeAspect="1"/>
          </p:cNvPicPr>
          <p:nvPr/>
        </p:nvPicPr>
        <p:blipFill>
          <a:blip r:embed="rId13"/>
          <a:stretch>
            <a:fillRect/>
          </a:stretch>
        </p:blipFill>
        <p:spPr>
          <a:xfrm>
            <a:off x="10083175" y="4069988"/>
            <a:ext cx="1302552" cy="507959"/>
          </a:xfrm>
          <a:prstGeom prst="rect">
            <a:avLst/>
          </a:prstGeom>
        </p:spPr>
      </p:pic>
      <p:sp>
        <p:nvSpPr>
          <p:cNvPr id="31" name="TextBox 30">
            <a:extLst>
              <a:ext uri="{FF2B5EF4-FFF2-40B4-BE49-F238E27FC236}">
                <a16:creationId xmlns:a16="http://schemas.microsoft.com/office/drawing/2014/main" id="{C95F8044-BAD4-B456-03DE-37DDC4AEC11D}"/>
              </a:ext>
            </a:extLst>
          </p:cNvPr>
          <p:cNvSpPr txBox="1"/>
          <p:nvPr/>
        </p:nvSpPr>
        <p:spPr>
          <a:xfrm>
            <a:off x="8693951" y="4580131"/>
            <a:ext cx="313576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D9291C"/>
                </a:solidFill>
                <a:effectLst/>
                <a:uLnTx/>
                <a:uFillTx/>
                <a:latin typeface="HelveticaNeueLT Std" panose="020B0604020202020204" pitchFamily="34" charset="0"/>
                <a:ea typeface="+mn-ea"/>
                <a:cs typeface="+mn-cs"/>
              </a:rPr>
              <a:t>Active travel Team: smoothie bike and cycle to work programme</a:t>
            </a:r>
          </a:p>
        </p:txBody>
      </p:sp>
      <p:pic>
        <p:nvPicPr>
          <p:cNvPr id="32" name="Picture 31">
            <a:extLst>
              <a:ext uri="{FF2B5EF4-FFF2-40B4-BE49-F238E27FC236}">
                <a16:creationId xmlns:a16="http://schemas.microsoft.com/office/drawing/2014/main" id="{4B296410-1574-E64C-932B-410FBA09A1BF}"/>
              </a:ext>
            </a:extLst>
          </p:cNvPr>
          <p:cNvPicPr>
            <a:picLocks noChangeAspect="1"/>
          </p:cNvPicPr>
          <p:nvPr/>
        </p:nvPicPr>
        <p:blipFill rotWithShape="1">
          <a:blip r:embed="rId14"/>
          <a:srcRect l="26849" t="23346" r="24391" b="26460"/>
          <a:stretch/>
        </p:blipFill>
        <p:spPr>
          <a:xfrm>
            <a:off x="6339729" y="2456891"/>
            <a:ext cx="1101251" cy="1133651"/>
          </a:xfrm>
          <a:prstGeom prst="rect">
            <a:avLst/>
          </a:prstGeom>
        </p:spPr>
      </p:pic>
      <p:sp>
        <p:nvSpPr>
          <p:cNvPr id="33" name="TextBox 32">
            <a:extLst>
              <a:ext uri="{FF2B5EF4-FFF2-40B4-BE49-F238E27FC236}">
                <a16:creationId xmlns:a16="http://schemas.microsoft.com/office/drawing/2014/main" id="{88057C00-F3B6-3744-A887-57DD245B716B}"/>
              </a:ext>
            </a:extLst>
          </p:cNvPr>
          <p:cNvSpPr txBox="1"/>
          <p:nvPr/>
        </p:nvSpPr>
        <p:spPr>
          <a:xfrm>
            <a:off x="4551558" y="3581517"/>
            <a:ext cx="416145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effectLst/>
                <a:uLnTx/>
                <a:uFillTx/>
                <a:latin typeface="HelveticaNeueLT Std" panose="020B0604020202020204" pitchFamily="34" charset="0"/>
                <a:ea typeface="+mn-ea"/>
                <a:cs typeface="+mn-cs"/>
              </a:rPr>
              <a:t>Film screening: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HelveticaNeueLT Std" panose="020B0604020202020204" pitchFamily="34" charset="0"/>
              </a:rPr>
              <a:t>‘Mental health, my father and me’</a:t>
            </a:r>
            <a:endParaRPr kumimoji="0" lang="en-GB" b="0" i="0" u="none" strike="noStrike" kern="1200" cap="none" spc="0" normalizeH="0" baseline="0" noProof="0" dirty="0">
              <a:ln>
                <a:noFill/>
              </a:ln>
              <a:effectLst/>
              <a:uLnTx/>
              <a:uFillTx/>
              <a:latin typeface="HelveticaNeueLT Std" panose="020B0604020202020204" pitchFamily="34" charset="0"/>
              <a:ea typeface="+mn-ea"/>
              <a:cs typeface="+mn-cs"/>
            </a:endParaRPr>
          </a:p>
        </p:txBody>
      </p:sp>
      <p:pic>
        <p:nvPicPr>
          <p:cNvPr id="13" name="Picture 12">
            <a:extLst>
              <a:ext uri="{FF2B5EF4-FFF2-40B4-BE49-F238E27FC236}">
                <a16:creationId xmlns:a16="http://schemas.microsoft.com/office/drawing/2014/main" id="{D21E1E56-27D2-3137-0060-283580BF4872}"/>
              </a:ext>
            </a:extLst>
          </p:cNvPr>
          <p:cNvPicPr>
            <a:picLocks noChangeAspect="1"/>
          </p:cNvPicPr>
          <p:nvPr/>
        </p:nvPicPr>
        <p:blipFill>
          <a:blip r:embed="rId15"/>
          <a:stretch>
            <a:fillRect/>
          </a:stretch>
        </p:blipFill>
        <p:spPr>
          <a:xfrm>
            <a:off x="-11141" y="743414"/>
            <a:ext cx="2857500" cy="1600200"/>
          </a:xfrm>
          <a:prstGeom prst="rect">
            <a:avLst/>
          </a:prstGeom>
        </p:spPr>
      </p:pic>
      <p:sp>
        <p:nvSpPr>
          <p:cNvPr id="14" name="TextBox 13">
            <a:extLst>
              <a:ext uri="{FF2B5EF4-FFF2-40B4-BE49-F238E27FC236}">
                <a16:creationId xmlns:a16="http://schemas.microsoft.com/office/drawing/2014/main" id="{B0FFB595-DC4D-A496-3485-AC99DD27D7F3}"/>
              </a:ext>
            </a:extLst>
          </p:cNvPr>
          <p:cNvSpPr txBox="1"/>
          <p:nvPr/>
        </p:nvSpPr>
        <p:spPr>
          <a:xfrm>
            <a:off x="233772" y="1674177"/>
            <a:ext cx="3056982"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A84397"/>
                </a:solidFill>
                <a:effectLst/>
                <a:uLnTx/>
                <a:uFillTx/>
                <a:latin typeface="HelveticaNeueLT Std" panose="020B0604020202020204" pitchFamily="34" charset="0"/>
                <a:ea typeface="+mn-ea"/>
                <a:cs typeface="+mn-cs"/>
              </a:rPr>
              <a:t>IAPT Training</a:t>
            </a:r>
          </a:p>
        </p:txBody>
      </p:sp>
    </p:spTree>
    <p:extLst>
      <p:ext uri="{BB962C8B-B14F-4D97-AF65-F5344CB8AC3E}">
        <p14:creationId xmlns:p14="http://schemas.microsoft.com/office/powerpoint/2010/main" val="268490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4BAD8B-AB0B-E9D9-3F60-CF2570D79B09}"/>
              </a:ext>
            </a:extLst>
          </p:cNvPr>
          <p:cNvSpPr txBox="1"/>
          <p:nvPr/>
        </p:nvSpPr>
        <p:spPr>
          <a:xfrm>
            <a:off x="4997773" y="614168"/>
            <a:ext cx="6919825" cy="1384995"/>
          </a:xfrm>
          <a:prstGeom prst="rect">
            <a:avLst/>
          </a:prstGeom>
          <a:solidFill>
            <a:schemeClr val="bg1"/>
          </a:solidFill>
        </p:spPr>
        <p:txBody>
          <a:bodyPr wrap="square">
            <a:spAutoFit/>
          </a:bodyPr>
          <a:lstStyle/>
          <a:p>
            <a:pPr algn="r"/>
            <a:r>
              <a:rPr lang="en-US" sz="2800" dirty="0">
                <a:effectLst/>
                <a:latin typeface="HelveticaNeueLT Std" panose="020B0604020202020204" pitchFamily="34" charset="0"/>
                <a:ea typeface="Times New Roman" panose="02020603050405020304" pitchFamily="18" charset="0"/>
                <a:cs typeface="Times New Roman" panose="02020603050405020304" pitchFamily="18" charset="0"/>
              </a:rPr>
              <a:t>“An amazing opportunity to hear about and learn how to access services we hadn't heard of before”.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72D1903-94A3-3BE1-A5F7-652AB8EF978F}"/>
              </a:ext>
            </a:extLst>
          </p:cNvPr>
          <p:cNvSpPr txBox="1"/>
          <p:nvPr/>
        </p:nvSpPr>
        <p:spPr>
          <a:xfrm>
            <a:off x="3548564" y="2993774"/>
            <a:ext cx="8537055" cy="954107"/>
          </a:xfrm>
          <a:prstGeom prst="rect">
            <a:avLst/>
          </a:prstGeom>
          <a:solidFill>
            <a:schemeClr val="bg1"/>
          </a:solidFill>
        </p:spPr>
        <p:txBody>
          <a:bodyPr wrap="square">
            <a:spAutoFit/>
          </a:bodyPr>
          <a:lstStyle/>
          <a:p>
            <a:pPr algn="r"/>
            <a:r>
              <a:rPr lang="en-GB" sz="2800" dirty="0">
                <a:effectLst/>
                <a:latin typeface="HelveticaNeueLT Std" panose="020B0604020202020204" pitchFamily="34" charset="0"/>
                <a:ea typeface="Times New Roman" panose="02020603050405020304" pitchFamily="18" charset="0"/>
                <a:cs typeface="Times New Roman" panose="02020603050405020304" pitchFamily="18" charset="0"/>
              </a:rPr>
              <a:t>“It opened up the conversation of mental health and showed there are many, many aspects to it”.</a:t>
            </a:r>
          </a:p>
        </p:txBody>
      </p:sp>
      <p:sp>
        <p:nvSpPr>
          <p:cNvPr id="11" name="TextBox 10">
            <a:extLst>
              <a:ext uri="{FF2B5EF4-FFF2-40B4-BE49-F238E27FC236}">
                <a16:creationId xmlns:a16="http://schemas.microsoft.com/office/drawing/2014/main" id="{347FB0C2-AC9C-3856-0D84-FED71E77D6D1}"/>
              </a:ext>
            </a:extLst>
          </p:cNvPr>
          <p:cNvSpPr txBox="1"/>
          <p:nvPr/>
        </p:nvSpPr>
        <p:spPr>
          <a:xfrm>
            <a:off x="2038620" y="4802467"/>
            <a:ext cx="10058400" cy="1815882"/>
          </a:xfrm>
          <a:prstGeom prst="rect">
            <a:avLst/>
          </a:prstGeom>
          <a:solidFill>
            <a:schemeClr val="bg1"/>
          </a:solidFill>
        </p:spPr>
        <p:txBody>
          <a:bodyPr wrap="square">
            <a:spAutoFit/>
          </a:bodyPr>
          <a:lstStyle/>
          <a:p>
            <a:pPr algn="r"/>
            <a:r>
              <a:rPr lang="en-GB" sz="2800" dirty="0">
                <a:effectLst/>
                <a:latin typeface="HelveticaNeueLT Std" panose="020B0604020202020204" pitchFamily="34" charset="0"/>
                <a:ea typeface="Times New Roman" panose="02020603050405020304" pitchFamily="18" charset="0"/>
                <a:cs typeface="Times New Roman" panose="02020603050405020304" pitchFamily="18" charset="0"/>
              </a:rPr>
              <a:t>“It was very informative, good mix of stalls, and activities, very busy and lively, fun, with opportunities to meet others and positively engage in the local community. Shame its only once a year.  Would like more community events like this!”</a:t>
            </a:r>
          </a:p>
        </p:txBody>
      </p:sp>
      <p:pic>
        <p:nvPicPr>
          <p:cNvPr id="4" name="Picture 3" descr="A colorful text with black background&#10;&#10;Description automatically generated with medium confidence">
            <a:extLst>
              <a:ext uri="{FF2B5EF4-FFF2-40B4-BE49-F238E27FC236}">
                <a16:creationId xmlns:a16="http://schemas.microsoft.com/office/drawing/2014/main" id="{ABF6DB4E-ADFA-091C-298B-CEFAFF19F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48" y="964196"/>
            <a:ext cx="4966629" cy="2246769"/>
          </a:xfrm>
          <a:prstGeom prst="rect">
            <a:avLst/>
          </a:prstGeom>
        </p:spPr>
      </p:pic>
      <p:pic>
        <p:nvPicPr>
          <p:cNvPr id="9" name="Picture 8" descr="A colorful text with black background&#10;&#10;Description automatically generated with medium confidence">
            <a:extLst>
              <a:ext uri="{FF2B5EF4-FFF2-40B4-BE49-F238E27FC236}">
                <a16:creationId xmlns:a16="http://schemas.microsoft.com/office/drawing/2014/main" id="{456CCAFA-71DC-AB23-AC38-39D557094740}"/>
              </a:ext>
            </a:extLst>
          </p:cNvPr>
          <p:cNvPicPr>
            <a:picLocks noChangeAspect="1"/>
          </p:cNvPicPr>
          <p:nvPr/>
        </p:nvPicPr>
        <p:blipFill rotWithShape="1">
          <a:blip r:embed="rId3">
            <a:alphaModFix amt="22000"/>
            <a:extLst>
              <a:ext uri="{28A0092B-C50C-407E-A947-70E740481C1C}">
                <a14:useLocalDpi xmlns:a14="http://schemas.microsoft.com/office/drawing/2010/main" val="0"/>
              </a:ext>
            </a:extLst>
          </a:blip>
          <a:srcRect l="60920"/>
          <a:stretch/>
        </p:blipFill>
        <p:spPr>
          <a:xfrm>
            <a:off x="-622619" y="-839460"/>
            <a:ext cx="7690439" cy="8901968"/>
          </a:xfrm>
          <a:prstGeom prst="rect">
            <a:avLst/>
          </a:prstGeom>
        </p:spPr>
      </p:pic>
    </p:spTree>
    <p:extLst>
      <p:ext uri="{BB962C8B-B14F-4D97-AF65-F5344CB8AC3E}">
        <p14:creationId xmlns:p14="http://schemas.microsoft.com/office/powerpoint/2010/main" val="254583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21F7EFD-D1CD-D446-81EB-92C0FC49E879}"/>
              </a:ext>
            </a:extLst>
          </p:cNvPr>
          <p:cNvPicPr>
            <a:picLocks noChangeAspect="1"/>
          </p:cNvPicPr>
          <p:nvPr/>
        </p:nvPicPr>
        <p:blipFill>
          <a:blip r:embed="rId3"/>
          <a:stretch>
            <a:fillRect/>
          </a:stretch>
        </p:blipFill>
        <p:spPr>
          <a:xfrm>
            <a:off x="623570" y="601853"/>
            <a:ext cx="11391900" cy="447675"/>
          </a:xfrm>
          <a:prstGeom prst="rect">
            <a:avLst/>
          </a:prstGeom>
        </p:spPr>
      </p:pic>
      <p:sp>
        <p:nvSpPr>
          <p:cNvPr id="26" name="Title 1">
            <a:extLst>
              <a:ext uri="{FF2B5EF4-FFF2-40B4-BE49-F238E27FC236}">
                <a16:creationId xmlns:a16="http://schemas.microsoft.com/office/drawing/2014/main" id="{498297AB-7715-DD74-AEBD-D065C9A03BF0}"/>
              </a:ext>
            </a:extLst>
          </p:cNvPr>
          <p:cNvSpPr txBox="1">
            <a:spLocks/>
          </p:cNvSpPr>
          <p:nvPr/>
        </p:nvSpPr>
        <p:spPr>
          <a:xfrm>
            <a:off x="-212271" y="-164592"/>
            <a:ext cx="12127938"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dirty="0">
                <a:solidFill>
                  <a:srgbClr val="70AD47"/>
                </a:solidFill>
                <a:latin typeface="HelveticaNeueLT Std" panose="020B0604020202020204" pitchFamily="34" charset="0"/>
              </a:rPr>
              <a:t>Further questions and contact</a:t>
            </a:r>
            <a:endParaRPr kumimoji="0" lang="en-GB" b="0" i="0" u="none" strike="noStrike" kern="1200" cap="none" spc="0" normalizeH="0" baseline="0" noProof="0" dirty="0">
              <a:ln>
                <a:noFill/>
              </a:ln>
              <a:solidFill>
                <a:srgbClr val="C00000"/>
              </a:solidFill>
              <a:effectLst/>
              <a:uLnTx/>
              <a:uFillTx/>
              <a:latin typeface="HelveticaNeueLT Std" panose="020B0604020202020204" pitchFamily="34" charset="0"/>
              <a:ea typeface="+mj-ea"/>
              <a:cs typeface="+mj-cs"/>
            </a:endParaRPr>
          </a:p>
        </p:txBody>
      </p:sp>
      <p:grpSp>
        <p:nvGrpSpPr>
          <p:cNvPr id="8" name="Group 7">
            <a:extLst>
              <a:ext uri="{FF2B5EF4-FFF2-40B4-BE49-F238E27FC236}">
                <a16:creationId xmlns:a16="http://schemas.microsoft.com/office/drawing/2014/main" id="{8FAFA421-CE24-D86A-E277-43CE7C7598C4}"/>
              </a:ext>
            </a:extLst>
          </p:cNvPr>
          <p:cNvGrpSpPr/>
          <p:nvPr/>
        </p:nvGrpSpPr>
        <p:grpSpPr>
          <a:xfrm>
            <a:off x="708788" y="1815973"/>
            <a:ext cx="10774424" cy="3924977"/>
            <a:chOff x="720808" y="2052613"/>
            <a:chExt cx="10774424" cy="3924977"/>
          </a:xfrm>
        </p:grpSpPr>
        <p:sp>
          <p:nvSpPr>
            <p:cNvPr id="9" name="TextBox 8">
              <a:extLst>
                <a:ext uri="{FF2B5EF4-FFF2-40B4-BE49-F238E27FC236}">
                  <a16:creationId xmlns:a16="http://schemas.microsoft.com/office/drawing/2014/main" id="{924A628A-F388-3A2C-55C3-8BCEC2FEE2C1}"/>
                </a:ext>
              </a:extLst>
            </p:cNvPr>
            <p:cNvSpPr txBox="1"/>
            <p:nvPr/>
          </p:nvSpPr>
          <p:spPr>
            <a:xfrm>
              <a:off x="720808" y="2052613"/>
              <a:ext cx="5171739" cy="2308324"/>
            </a:xfrm>
            <a:prstGeom prst="rect">
              <a:avLst/>
            </a:prstGeom>
            <a:noFill/>
          </p:spPr>
          <p:txBody>
            <a:bodyPr wrap="square">
              <a:spAutoFit/>
            </a:bodyPr>
            <a:lstStyle/>
            <a:p>
              <a:r>
                <a:rPr lang="en-GB" sz="1600" b="1" i="0" dirty="0">
                  <a:solidFill>
                    <a:srgbClr val="000000"/>
                  </a:solidFill>
                  <a:effectLst/>
                  <a:latin typeface="HelveticaNeueLT Std" panose="020B0604020202020204"/>
                </a:rPr>
                <a:t>Got a burning question?</a:t>
              </a:r>
            </a:p>
            <a:p>
              <a:r>
                <a:rPr lang="en-GB" sz="1600" b="0" i="0" dirty="0">
                  <a:solidFill>
                    <a:srgbClr val="000000"/>
                  </a:solidFill>
                  <a:effectLst/>
                  <a:latin typeface="HelveticaNeueLT Std" panose="020B0604020202020204"/>
                </a:rPr>
                <a:t> </a:t>
              </a:r>
              <a:endParaRPr lang="en-GB" sz="1600" dirty="0">
                <a:solidFill>
                  <a:srgbClr val="000000"/>
                </a:solidFill>
                <a:effectLst/>
                <a:latin typeface="HelveticaNeueLT Std" panose="020B0604020202020204"/>
              </a:endParaRPr>
            </a:p>
            <a:p>
              <a:r>
                <a:rPr lang="en-GB" sz="1600" b="0" i="0" dirty="0">
                  <a:solidFill>
                    <a:srgbClr val="0896E8"/>
                  </a:solidFill>
                  <a:effectLst/>
                  <a:latin typeface="HelveticaNeueLT Std" panose="020B0604020202020204"/>
                  <a:hlinkClick r:id="rId4"/>
                </a:rPr>
                <a:t>Then explore our FAQs</a:t>
              </a:r>
              <a:r>
                <a:rPr lang="en-GB" sz="1600" b="0" i="0" dirty="0">
                  <a:solidFill>
                    <a:srgbClr val="0896E8"/>
                  </a:solidFill>
                  <a:effectLst/>
                  <a:latin typeface="HelveticaNeueLT Std" panose="020B0604020202020204"/>
                </a:rPr>
                <a:t> </a:t>
              </a:r>
              <a:r>
                <a:rPr lang="en-GB" sz="1600" dirty="0">
                  <a:solidFill>
                    <a:srgbClr val="000000"/>
                  </a:solidFill>
                  <a:latin typeface="HelveticaNeueLT Std" panose="020B0604020202020204"/>
                </a:rPr>
                <a:t>in case it may be covered in there. </a:t>
              </a:r>
            </a:p>
            <a:p>
              <a:endParaRPr lang="en-GB" sz="1600" dirty="0">
                <a:solidFill>
                  <a:srgbClr val="000000"/>
                </a:solidFill>
                <a:effectLst/>
                <a:latin typeface="HelveticaNeueLT Std" panose="020B0604020202020204"/>
              </a:endParaRPr>
            </a:p>
            <a:p>
              <a:r>
                <a:rPr lang="en-GB" sz="1600" b="0" i="0" dirty="0">
                  <a:solidFill>
                    <a:srgbClr val="000000"/>
                  </a:solidFill>
                  <a:effectLst/>
                  <a:latin typeface="HelveticaNeueLT Std" panose="020B0604020202020204"/>
                </a:rPr>
                <a:t>Or speak to the Thrive LDN team. </a:t>
              </a:r>
            </a:p>
            <a:p>
              <a:endParaRPr lang="en-GB" sz="1600" dirty="0">
                <a:solidFill>
                  <a:srgbClr val="000000"/>
                </a:solidFill>
                <a:latin typeface="HelveticaNeueLT Std" panose="020B0604020202020204"/>
              </a:endParaRPr>
            </a:p>
            <a:p>
              <a:r>
                <a:rPr lang="en-GB" sz="1600" b="0" i="0" dirty="0">
                  <a:solidFill>
                    <a:srgbClr val="000000"/>
                  </a:solidFill>
                  <a:effectLst/>
                  <a:latin typeface="HelveticaNeueLT Std" panose="020B0604020202020204"/>
                </a:rPr>
                <a:t>You can </a:t>
              </a:r>
              <a:r>
                <a:rPr lang="en-GB" sz="1600" b="0" i="0" dirty="0">
                  <a:solidFill>
                    <a:srgbClr val="0896E8"/>
                  </a:solidFill>
                  <a:effectLst/>
                  <a:latin typeface="HelveticaNeueLT Std" panose="020B0604020202020204"/>
                  <a:hlinkClick r:id="rId5"/>
                </a:rPr>
                <a:t>contact us</a:t>
              </a:r>
              <a:r>
                <a:rPr lang="en-GB" sz="1600" b="0" i="0" dirty="0">
                  <a:solidFill>
                    <a:srgbClr val="000000"/>
                  </a:solidFill>
                  <a:effectLst/>
                  <a:latin typeface="HelveticaNeueLT Std" panose="020B0604020202020204"/>
                </a:rPr>
                <a:t> (</a:t>
              </a:r>
              <a:r>
                <a:rPr lang="en-GB" sz="1600" b="0" i="0" dirty="0">
                  <a:solidFill>
                    <a:srgbClr val="000000"/>
                  </a:solidFill>
                  <a:effectLst/>
                  <a:latin typeface="HelveticaNeueLT Std" panose="020B0604020202020204"/>
                  <a:hlinkClick r:id="rId6"/>
                </a:rPr>
                <a:t>info@thriveldn.co.uk</a:t>
              </a:r>
              <a:r>
                <a:rPr lang="en-GB" sz="1600" b="0" i="0" dirty="0">
                  <a:solidFill>
                    <a:srgbClr val="000000"/>
                  </a:solidFill>
                  <a:effectLst/>
                  <a:latin typeface="HelveticaNeueLT Std" panose="020B0604020202020204"/>
                </a:rPr>
                <a:t>) to have a chat through your plans and ideas. </a:t>
              </a:r>
              <a:endParaRPr lang="en-GB" sz="1600" dirty="0">
                <a:solidFill>
                  <a:srgbClr val="000000"/>
                </a:solidFill>
                <a:effectLst/>
                <a:latin typeface="HelveticaNeueLT Std" panose="020B0604020202020204"/>
              </a:endParaRPr>
            </a:p>
          </p:txBody>
        </p:sp>
        <p:pic>
          <p:nvPicPr>
            <p:cNvPr id="2" name="Picture 2">
              <a:extLst>
                <a:ext uri="{FF2B5EF4-FFF2-40B4-BE49-F238E27FC236}">
                  <a16:creationId xmlns:a16="http://schemas.microsoft.com/office/drawing/2014/main" id="{0FC71C53-2713-86DB-911C-9CC7166690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808" y="4900094"/>
              <a:ext cx="1865841" cy="10774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0FFAEBFE-C6F4-4614-2852-7AAEBADAC4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9626" y="4900094"/>
              <a:ext cx="1865841" cy="1077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6BF25403-183A-70DD-31C7-B7A9526A80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2710" y="4900095"/>
              <a:ext cx="1865839" cy="1077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E14A3B4-F66F-EFDE-EA7F-BA574EDCC9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70255" y="2052613"/>
              <a:ext cx="3924977" cy="3924977"/>
            </a:xfrm>
            <a:prstGeom prst="rect">
              <a:avLst/>
            </a:prstGeom>
          </p:spPr>
        </p:pic>
      </p:grpSp>
    </p:spTree>
    <p:extLst>
      <p:ext uri="{BB962C8B-B14F-4D97-AF65-F5344CB8AC3E}">
        <p14:creationId xmlns:p14="http://schemas.microsoft.com/office/powerpoint/2010/main" val="2595729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485</Words>
  <Application>Microsoft Office PowerPoint</Application>
  <PresentationFormat>Widescreen</PresentationFormat>
  <Paragraphs>57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HelveticaNeueLT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 Treadwell</dc:creator>
  <cp:lastModifiedBy>Emer Forrest (ADPH London)</cp:lastModifiedBy>
  <cp:revision>57</cp:revision>
  <dcterms:created xsi:type="dcterms:W3CDTF">2022-09-30T09:31:49Z</dcterms:created>
  <dcterms:modified xsi:type="dcterms:W3CDTF">2023-12-21T11:27:26Z</dcterms:modified>
</cp:coreProperties>
</file>