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1" r:id="rId5"/>
    <p:sldId id="289" r:id="rId6"/>
    <p:sldId id="262" r:id="rId7"/>
    <p:sldId id="294" r:id="rId8"/>
    <p:sldId id="260" r:id="rId9"/>
    <p:sldId id="281" r:id="rId10"/>
    <p:sldId id="283" r:id="rId11"/>
    <p:sldId id="285" r:id="rId12"/>
    <p:sldId id="286" r:id="rId13"/>
    <p:sldId id="282" r:id="rId14"/>
    <p:sldId id="275" r:id="rId15"/>
    <p:sldId id="280" r:id="rId16"/>
    <p:sldId id="263" r:id="rId17"/>
    <p:sldId id="277" r:id="rId18"/>
    <p:sldId id="296" r:id="rId19"/>
    <p:sldId id="298" r:id="rId20"/>
    <p:sldId id="288"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sh, Elizabeth" initials="WE" lastIdx="22" clrIdx="0">
    <p:extLst>
      <p:ext uri="{19B8F6BF-5375-455C-9EA6-DF929625EA0E}">
        <p15:presenceInfo xmlns:p15="http://schemas.microsoft.com/office/powerpoint/2012/main" userId="S::Elizabeth.Walsh@dhsc.gov.uk::5ce59ba3-2626-4441-9215-ee18f5a628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1A1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3DBB1-B89E-4D0C-A8FC-17DA84992500}" v="1" dt="2023-01-13T09:27:48.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9901" autoAdjust="0"/>
  </p:normalViewPr>
  <p:slideViewPr>
    <p:cSldViewPr snapToGrid="0">
      <p:cViewPr varScale="1">
        <p:scale>
          <a:sx n="53" d="100"/>
          <a:sy n="53" d="100"/>
        </p:scale>
        <p:origin x="10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523CC-8F05-4611-9173-8E6B78093BA5}"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8CA2C-4843-4091-8F4F-EEB62504B772}" type="slidenum">
              <a:rPr lang="en-GB" smtClean="0"/>
              <a:t>‹#›</a:t>
            </a:fld>
            <a:endParaRPr lang="en-GB"/>
          </a:p>
        </p:txBody>
      </p:sp>
    </p:spTree>
    <p:extLst>
      <p:ext uri="{BB962C8B-B14F-4D97-AF65-F5344CB8AC3E}">
        <p14:creationId xmlns:p14="http://schemas.microsoft.com/office/powerpoint/2010/main" val="418470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gov.uk/government/statistics/substance-misuse-treatment-for-adults-statistics-2020-to-2021/adult-substance-misuse-treatment-statistics-2020-to-2021-report" TargetMode="External"/><Relationship Id="rId3" Type="http://schemas.openxmlformats.org/officeDocument/2006/relationships/hyperlink" Target="https://www.thomas-mcgowan.co.uk/addictions/alcohol-addiction/" TargetMode="External"/><Relationship Id="rId7" Type="http://schemas.openxmlformats.org/officeDocument/2006/relationships/hyperlink" Target="https://fingertips.phe.org.uk/search/alcohol#page/3/gid/1938132832/pat/15/par/E92000001/ati/6/are/E12000007/iid/93763/age/1/sex/4/cat/-1/ctp/-1/yrr/1/cid/4/tbm/1/page-options/car-do-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cbi.nlm.nih.gov/pmc/articles/PMC4458066/" TargetMode="External"/><Relationship Id="rId5" Type="http://schemas.openxmlformats.org/officeDocument/2006/relationships/hyperlink" Target="https://media.samaritans.org/documents/Samaritans_Gambling_Harms_Guidance.pdf" TargetMode="External"/><Relationship Id="rId4" Type="http://schemas.openxmlformats.org/officeDocument/2006/relationships/hyperlink" Target="https://www.gov.uk/government/publications/gambling-related-harms-evidence-review/gambling-related-harms-evidence-review-summar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egambleaware.org/gambleaware-gb-map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ngland.nhs.uk/integratedcare/what-is-integrated-car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stotles.com/post/how-are-integrated-care-systems-split-across-the-uk" TargetMode="External"/><Relationship Id="rId5" Type="http://schemas.openxmlformats.org/officeDocument/2006/relationships/hyperlink" Target="https://www.london.gov.uk/programmes-strategies/health-and-wellbeing/london-health-and-care-devolution/what-health-and-care-devolution-means-london#:~:text=The%20London%20Health%20and%20Care,improvements%20to%20health%20and%20care." TargetMode="External"/><Relationship Id="rId4" Type="http://schemas.openxmlformats.org/officeDocument/2006/relationships/hyperlink" Target="https://www.kingsfund.org.uk/sites/default/files/2021-02/integrated-care-systems-London-2021_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nwl.nhs.uk/services/mental-health-services/addictions-and-substance-misuse/national-problem-gambling-clinic" TargetMode="External"/><Relationship Id="rId7" Type="http://schemas.openxmlformats.org/officeDocument/2006/relationships/hyperlink" Target="https://www.gamblingcommission.gov.uk/public-and-players/guide/page/organisations-that-can-hel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gamblingcommission.gov.uk/public-and-players/page/free-multi-operator-and-national-self-exclusion-schemes" TargetMode="External"/><Relationship Id="rId5" Type="http://schemas.openxmlformats.org/officeDocument/2006/relationships/hyperlink" Target="https://www.gamcare.org.uk/news-and-blog/news/new-primary-care-gambling-service-launched-in-london/" TargetMode="External"/><Relationship Id="rId4" Type="http://schemas.openxmlformats.org/officeDocument/2006/relationships/hyperlink" Target="https://www.begambleaware.org/gambleaware-gb-map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egambleaware.org/gambleaware-gb-map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egambleaware.org/sites/default/files/2020-12/gambling-treatment-and-support.pdf#:~:text=5%20Among%20gamblers%20with%20a%20PGSI%20score%20of,higher%20PGSI%20scores%2C%20including%20younger%20and%20BAME%20gamble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egambleaware.org/gambleaware-gb-map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begambleaware.org/sites/default/files/2020-12/gambling-treatment-and-support.pdf#:~:text=5%20Among%20gamblers%20with%20a%20PGSI%20score%20of,higher%20PGSI%20scores%2C%20including%20younger%20and%20BAME%20gambler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0883/Gambling_evidence_review_quantitative_report.pdf#page=7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londoncouncils.gov.uk/whole-council-approach-gambling" TargetMode="External"/><Relationship Id="rId5" Type="http://schemas.openxmlformats.org/officeDocument/2006/relationships/hyperlink" Target="https://www.greatermanchester-ca.gov.uk/media/6253/gambling-harms-in-gm-needs-assessment-may-2022.pdf" TargetMode="External"/><Relationship Id="rId4" Type="http://schemas.openxmlformats.org/officeDocument/2006/relationships/hyperlink" Target="https://alcoholchange.org.uk/publication/a-losing-bet-alcohol-and-gambling-investigating-parallels-and-shared-solu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reatermanchester-ca.gov.uk/media/6253/gambling-harms-in-gm-needs-assessment-may-2022.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stockphoto.com/search/search-by-asset?affiliateredirect=true&amp;assetid=493034132&amp;assettype=image&amp;utm_campaign=SRP_image_sponsored&amp;utm_content=https%3A%2F%2Fpixabay.com%2Fimages%2Fsearch%2Fgambling%2520machine%2F%3Fmanual_search%3D1&amp;utm_medium=affiliate&amp;utm_source=pixabay&amp;utm_term=gambling+machin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theosthinktank.co.uk/research/2019/02/19/religious-london#:~:text=London%E2%80%99s%20religious%20micro%E2%80%93climate%20is%20paradoxical%3A%20a%20secular%2C%20liberal,53%25%20across%20the%20rest%20of%20Britain%20ex.%20London%29" TargetMode="External"/><Relationship Id="rId3" Type="http://schemas.openxmlformats.org/officeDocument/2006/relationships/hyperlink" Target="https://www.ons.gov.uk/peoplepopulationandcommunity/populationandmigration/populationestimates/datasets/populationandhouseholdestimatesenglandandwalescensus2021" TargetMode="External"/><Relationship Id="rId7" Type="http://schemas.openxmlformats.org/officeDocument/2006/relationships/hyperlink" Target="https://www.ons.gov.uk/peoplepopulationandcommunity/populationandmigration/populationestimates/articles/populationestimatesbyethnicgroupandreligionenglandandwales/2019#:~:text=London%20was%20more%20ethnically%20diverse%20than%20other%20regions&amp;text=Excluding%20White%20British%2C%20the%20most,93.1%25%20and%2092.2%25%20respectively." TargetMode="External"/><Relationship Id="rId12" Type="http://schemas.openxmlformats.org/officeDocument/2006/relationships/hyperlink" Target="https://directory.londoncouncils.gov.u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ondon.gov.uk/programmes-strategies/arts-and-culture/vision-and-strategy/20-facts-about-london%E2%80%99s-culture" TargetMode="External"/><Relationship Id="rId11" Type="http://schemas.openxmlformats.org/officeDocument/2006/relationships/hyperlink" Target="https://pixabay.com/photos/london-city-london-city-england-1018629/" TargetMode="External"/><Relationship Id="rId5" Type="http://schemas.openxmlformats.org/officeDocument/2006/relationships/hyperlink" Target="https://data.london.gov.uk/dataset/trend-based-population-projections?_gl=1*183hp8m*_ga*MTMzNDUxNzQ1NS4xNjY3NDc2NDcw*_ga_PY4SWZN1RJ*MTY2ODUwMzYxOC4xLjEuMTY2ODUwMzYzOC40MC4wLjA." TargetMode="External"/><Relationship Id="rId10" Type="http://schemas.openxmlformats.org/officeDocument/2006/relationships/hyperlink" Target="https://www.ons.gov.uk/economy/nationalaccounts/uksectoraccounts/compendium/economicreview/february2020/analysingregionaleconomicandwellbeingtrends" TargetMode="External"/><Relationship Id="rId4" Type="http://schemas.openxmlformats.org/officeDocument/2006/relationships/hyperlink" Target="https://www.ons.gov.uk/peoplepopulationandcommunity/populationandmigration/populationestimates/bulletins/2011censuspopulationandhouseholdestimatesforenglandandwales/2012-07-16" TargetMode="External"/><Relationship Id="rId9" Type="http://schemas.openxmlformats.org/officeDocument/2006/relationships/hyperlink" Target="https://www.trustforlondon.org.uk/data/populations/disabled-peopl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gamblingcommission.gov.uk/report/young-people-and-gambling-2022" TargetMode="External"/><Relationship Id="rId3" Type="http://schemas.openxmlformats.org/officeDocument/2006/relationships/hyperlink" Target="https://www.ons.gov.uk/peoplepopulationandcommunity/populationandmigration/populationestimates/datasets/populationandhouseholdestimatesenglandandwalescensus2021" TargetMode="External"/><Relationship Id="rId7" Type="http://schemas.openxmlformats.org/officeDocument/2006/relationships/hyperlink" Target="https://assets.publishing.service.gov.uk/government/uploads/system/uploads/attachment_data/file/1020748/Gambling_review_COVID_report.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responsiblegambling.org/for-the-public/safer-play/gambling-and-young-adults/" TargetMode="External"/><Relationship Id="rId5" Type="http://schemas.openxmlformats.org/officeDocument/2006/relationships/hyperlink" Target="https://www.gamblingcommission.gov.uk/news/article/gambling-commission-publishes-latest-combined-health-survey" TargetMode="External"/><Relationship Id="rId10" Type="http://schemas.openxmlformats.org/officeDocument/2006/relationships/hyperlink" Target="https://www.trustforlondon.org.uk/data/temporary-accommodation-over-time/#:~:text=For%20every%201%2C000%20households%20in%20London%2C%2016%20are,increase%20of%2030%25%20compared%20with%20five%20years%20ago." TargetMode="External"/><Relationship Id="rId4" Type="http://schemas.openxmlformats.org/officeDocument/2006/relationships/hyperlink" Target="https://data.london.gov.uk/census/" TargetMode="External"/><Relationship Id="rId9" Type="http://schemas.openxmlformats.org/officeDocument/2006/relationships/hyperlink" Target="https://www.bigissue.com/news/housing/britains-homelessness-shame-cold-hard-fact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5115/IoD2019_Statistical_Releas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trustforlondon.org.uk/data/unemployment-rate-over-time/" TargetMode="External"/><Relationship Id="rId5" Type="http://schemas.openxmlformats.org/officeDocument/2006/relationships/hyperlink" Target="https://www.ncbi.nlm.nih.gov/pmc/articles/PMC4875054/" TargetMode="External"/><Relationship Id="rId4" Type="http://schemas.openxmlformats.org/officeDocument/2006/relationships/hyperlink" Target="https://www.gov.uk/government/publications/gambling-related-harms-evidence-review/gambling-related-harms-evidence-review-summar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ngomap.com/demographics/maps/50065/ethnicity" TargetMode="External"/><Relationship Id="rId7" Type="http://schemas.openxmlformats.org/officeDocument/2006/relationships/hyperlink" Target="https://www.ethnicity-facts-figures.service.gov.uk/uk-population-by-ethnicity/demographics/people-living-in-deprived-neighbourhoods/lates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ata.london.gov.uk/dataset/ethnic-groups-borough" TargetMode="External"/><Relationship Id="rId5" Type="http://schemas.openxmlformats.org/officeDocument/2006/relationships/hyperlink" Target="https://www.ons.gov.uk/peoplepopulationandcommunity/populationandmigration/populationestimates/articles/populationestimatesbyethnicgroupandreligionenglandandwales/2019" TargetMode="External"/><Relationship Id="rId4" Type="http://schemas.openxmlformats.org/officeDocument/2006/relationships/hyperlink" Target="https://link.springer.com/article/10.1186/BF03342121"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datawrapper.de/" TargetMode="External"/><Relationship Id="rId3" Type="http://schemas.openxmlformats.org/officeDocument/2006/relationships/hyperlink" Target="http://www.bristol.ac.uk/media-library/sites/geography/pfrc/Geography%20of%20gambling%20premises.pdf" TargetMode="External"/><Relationship Id="rId7" Type="http://schemas.openxmlformats.org/officeDocument/2006/relationships/hyperlink" Target="https://www.cityam.com/more-350000-people-flock-city-every-day/#:~:text=THE%20CITY%20of%20London%27s%20population,for%20National%20Statistics%20(ON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afergamblingstandard.org.uk/training-and-resources/resources/supporting-gambling-industry-employees-safer-gambling-policy/" TargetMode="External"/><Relationship Id="rId5" Type="http://schemas.openxmlformats.org/officeDocument/2006/relationships/hyperlink" Target="https://www.gamblingcommission.gov.uk/statistics-and-research/publication/industry-statistics-july-2022-revision" TargetMode="External"/><Relationship Id="rId4" Type="http://schemas.openxmlformats.org/officeDocument/2006/relationships/hyperlink" Target="https://www.gamblingcommission.gov.uk/statistics-and-research/publication/licensing-authority-statistics-2021-to-202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1</a:t>
            </a:fld>
            <a:endParaRPr lang="en-GB"/>
          </a:p>
        </p:txBody>
      </p:sp>
    </p:spTree>
    <p:extLst>
      <p:ext uri="{BB962C8B-B14F-4D97-AF65-F5344CB8AC3E}">
        <p14:creationId xmlns:p14="http://schemas.microsoft.com/office/powerpoint/2010/main" val="186006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a:hlinkClick r:id="rId3"/>
              </a:rPr>
              <a:t>Alcohol Addiction - Thomas McGowan Therapy - Addiction Specialist (thomas-mcgowan.co.uk)</a:t>
            </a:r>
            <a:endParaRPr lang="en-GB" dirty="0"/>
          </a:p>
          <a:p>
            <a:r>
              <a:rPr lang="en-GB" dirty="0"/>
              <a:t>[2] </a:t>
            </a:r>
            <a:r>
              <a:rPr lang="en-GB" dirty="0">
                <a:hlinkClick r:id="rId4"/>
              </a:rPr>
              <a:t>Gambling-related harms evidence review: summary - GOV.UK (www.gov.uk)</a:t>
            </a:r>
            <a:endParaRPr lang="en-GB" dirty="0"/>
          </a:p>
          <a:p>
            <a:r>
              <a:rPr lang="en-GB" dirty="0"/>
              <a:t>[3] Public Mental Health Dashboard, OHID: https://app.powerbi.com/view?r=eyJrIjoiN2Y2NjFiOWUtOWZiOS00OGY5LTk5ZDEtMzQ3YWM0OGRjMGJhIiwidCI6ImVlNGUxNDk5LTRhMzUtNGIyZS1hZDQ3LTVmM2NmOWRlODY2NiIsImMiOjh9</a:t>
            </a:r>
          </a:p>
          <a:p>
            <a:r>
              <a:rPr lang="en-GB" dirty="0"/>
              <a:t>[4] </a:t>
            </a:r>
            <a:r>
              <a:rPr lang="sv-SE" dirty="0">
                <a:hlinkClick r:id="rId5"/>
              </a:rPr>
              <a:t>Samaritans_Gambling_Harms_Guidance.pdf</a:t>
            </a:r>
            <a:r>
              <a:rPr lang="sv-SE" dirty="0"/>
              <a:t> </a:t>
            </a:r>
          </a:p>
          <a:p>
            <a:r>
              <a:rPr lang="sv-SE" dirty="0"/>
              <a:t>[5] </a:t>
            </a:r>
            <a:r>
              <a:rPr lang="en-GB" dirty="0">
                <a:hlinkClick r:id="rId6"/>
              </a:rPr>
              <a:t>Gambling Disorder and Other </a:t>
            </a:r>
            <a:r>
              <a:rPr lang="en-GB" dirty="0" err="1">
                <a:hlinkClick r:id="rId6"/>
              </a:rPr>
              <a:t>Behavioral</a:t>
            </a:r>
            <a:r>
              <a:rPr lang="en-GB" dirty="0">
                <a:hlinkClick r:id="rId6"/>
              </a:rPr>
              <a:t> Addictions: Recognition and Treatment - PMC (nih.gov)</a:t>
            </a:r>
            <a:endParaRPr lang="en-GB" dirty="0"/>
          </a:p>
          <a:p>
            <a:r>
              <a:rPr lang="en-GB" dirty="0"/>
              <a:t>[6] </a:t>
            </a:r>
            <a:r>
              <a:rPr lang="en-GB" dirty="0">
                <a:hlinkClick r:id="rId7"/>
              </a:rPr>
              <a:t>Public health profiles - OHID (phe.org.uk)</a:t>
            </a:r>
            <a:endParaRPr lang="en-GB" dirty="0"/>
          </a:p>
          <a:p>
            <a:r>
              <a:rPr lang="en-GB" dirty="0"/>
              <a:t>[7] </a:t>
            </a:r>
            <a:r>
              <a:rPr lang="en-GB" dirty="0">
                <a:hlinkClick r:id="rId8"/>
              </a:rPr>
              <a:t>Adult substance misuse treatment statistics 2020 to 2021: report - GOV.UK (www.gov.uk)</a:t>
            </a:r>
            <a:endParaRPr lang="sv-SE" dirty="0"/>
          </a:p>
        </p:txBody>
      </p:sp>
      <p:sp>
        <p:nvSpPr>
          <p:cNvPr id="4" name="Slide Number Placeholder 3"/>
          <p:cNvSpPr>
            <a:spLocks noGrp="1"/>
          </p:cNvSpPr>
          <p:nvPr>
            <p:ph type="sldNum" sz="quarter" idx="5"/>
          </p:nvPr>
        </p:nvSpPr>
        <p:spPr/>
        <p:txBody>
          <a:bodyPr/>
          <a:lstStyle/>
          <a:p>
            <a:fld id="{4968CA2C-4843-4091-8F4F-EEB62504B772}" type="slidenum">
              <a:rPr lang="en-GB" smtClean="0"/>
              <a:t>10</a:t>
            </a:fld>
            <a:endParaRPr lang="en-GB"/>
          </a:p>
        </p:txBody>
      </p:sp>
    </p:spTree>
    <p:extLst>
      <p:ext uri="{BB962C8B-B14F-4D97-AF65-F5344CB8AC3E}">
        <p14:creationId xmlns:p14="http://schemas.microsoft.com/office/powerpoint/2010/main" val="316299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Mikado"/>
              </a:rPr>
              <a:t>[1] </a:t>
            </a:r>
            <a:r>
              <a:rPr lang="en-GB" sz="1200" dirty="0" err="1">
                <a:hlinkClick r:id="rId3"/>
              </a:rPr>
              <a:t>GambleAware</a:t>
            </a:r>
            <a:r>
              <a:rPr lang="en-GB" sz="1200" dirty="0">
                <a:hlinkClick r:id="rId3"/>
              </a:rPr>
              <a:t> GB Maps | </a:t>
            </a:r>
            <a:r>
              <a:rPr lang="en-GB" sz="1200" dirty="0" err="1">
                <a:hlinkClick r:id="rId3"/>
              </a:rPr>
              <a:t>BeGambleAware</a:t>
            </a:r>
            <a:endParaRPr lang="en-GB" sz="1200" dirty="0"/>
          </a:p>
        </p:txBody>
      </p:sp>
      <p:sp>
        <p:nvSpPr>
          <p:cNvPr id="4" name="Slide Number Placeholder 3"/>
          <p:cNvSpPr>
            <a:spLocks noGrp="1"/>
          </p:cNvSpPr>
          <p:nvPr>
            <p:ph type="sldNum" sz="quarter" idx="5"/>
          </p:nvPr>
        </p:nvSpPr>
        <p:spPr/>
        <p:txBody>
          <a:bodyPr/>
          <a:lstStyle/>
          <a:p>
            <a:fld id="{4968CA2C-4843-4091-8F4F-EEB62504B772}" type="slidenum">
              <a:rPr lang="en-GB" smtClean="0"/>
              <a:t>11</a:t>
            </a:fld>
            <a:endParaRPr lang="en-GB"/>
          </a:p>
        </p:txBody>
      </p:sp>
    </p:spTree>
    <p:extLst>
      <p:ext uri="{BB962C8B-B14F-4D97-AF65-F5344CB8AC3E}">
        <p14:creationId xmlns:p14="http://schemas.microsoft.com/office/powerpoint/2010/main" val="123287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a:hlinkClick r:id="rId3"/>
              </a:rPr>
              <a:t>NHS England » What are integrated care systems?</a:t>
            </a:r>
            <a:endParaRPr lang="en-GB" dirty="0"/>
          </a:p>
          <a:p>
            <a:r>
              <a:rPr lang="en-GB" dirty="0"/>
              <a:t>[2] </a:t>
            </a:r>
            <a:r>
              <a:rPr lang="en-GB" dirty="0">
                <a:hlinkClick r:id="rId4"/>
              </a:rPr>
              <a:t>Integrated care systems in London: Challenges and opportunities ahead (kingsfund.org.uk)</a:t>
            </a:r>
            <a:endParaRPr lang="en-GB" dirty="0"/>
          </a:p>
          <a:p>
            <a:r>
              <a:rPr lang="en-GB" dirty="0"/>
              <a:t>[3] </a:t>
            </a:r>
            <a:r>
              <a:rPr lang="en-GB" dirty="0">
                <a:hlinkClick r:id="rId5"/>
              </a:rPr>
              <a:t>https://www.london.gov.uk/programmes-strategies/health-and-wellbeing/london-health-and-care-devolution/what-health-and-care-devolution-means-london#:~:text=The%20London%20Health%20and%20Care,improvements%20to%20health%20and%20care.</a:t>
            </a:r>
            <a:endParaRPr lang="en-GB" dirty="0"/>
          </a:p>
          <a:p>
            <a:endParaRPr lang="en-GB" dirty="0"/>
          </a:p>
          <a:p>
            <a:r>
              <a:rPr lang="en-GB" dirty="0"/>
              <a:t>Map: </a:t>
            </a:r>
            <a:r>
              <a:rPr lang="en-GB" dirty="0" err="1">
                <a:hlinkClick r:id="rId6"/>
              </a:rPr>
              <a:t>Stotles</a:t>
            </a:r>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12</a:t>
            </a:fld>
            <a:endParaRPr lang="en-GB"/>
          </a:p>
        </p:txBody>
      </p:sp>
    </p:spTree>
    <p:extLst>
      <p:ext uri="{BB962C8B-B14F-4D97-AF65-F5344CB8AC3E}">
        <p14:creationId xmlns:p14="http://schemas.microsoft.com/office/powerpoint/2010/main" val="192398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a:hlinkClick r:id="rId3"/>
              </a:rPr>
              <a:t>National Problem Gambling Clinic :: Central and North West London NHS Foundation Trust (cnwl.nhs.uk)</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sz="1200" dirty="0" err="1">
                <a:hlinkClick r:id="rId4"/>
              </a:rPr>
              <a:t>GambleAware</a:t>
            </a:r>
            <a:r>
              <a:rPr lang="en-GB" sz="1200" dirty="0">
                <a:hlinkClick r:id="rId4"/>
              </a:rPr>
              <a:t> GB Maps | </a:t>
            </a:r>
            <a:r>
              <a:rPr lang="en-GB" sz="1200" dirty="0" err="1">
                <a:hlinkClick r:id="rId4"/>
              </a:rPr>
              <a:t>BeGambleAware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[3] </a:t>
            </a:r>
            <a:r>
              <a:rPr lang="en-GB" dirty="0">
                <a:hlinkClick r:id="rId5"/>
              </a:rPr>
              <a:t>New Primary Care Gambling Service Launched in London - </a:t>
            </a:r>
            <a:r>
              <a:rPr lang="en-GB" dirty="0" err="1">
                <a:hlinkClick r:id="rId5"/>
              </a:rPr>
              <a:t>GamCare</a:t>
            </a:r>
            <a:endParaRPr lang="en-GB" sz="1200" b="0" dirty="0"/>
          </a:p>
          <a:p>
            <a:endParaRPr lang="en-GB" dirty="0"/>
          </a:p>
          <a:p>
            <a:r>
              <a:rPr lang="en-GB" dirty="0"/>
              <a:t>[4] </a:t>
            </a:r>
            <a:r>
              <a:rPr lang="en-GB" dirty="0">
                <a:hlinkClick r:id="rId6"/>
              </a:rPr>
              <a:t>Free multi operator and national self-exclusion schemes - Gambling Commission</a:t>
            </a:r>
            <a:endParaRPr lang="en-GB" dirty="0"/>
          </a:p>
          <a:p>
            <a:endParaRPr lang="en-GB" dirty="0"/>
          </a:p>
          <a:p>
            <a:r>
              <a:rPr lang="en-GB" dirty="0"/>
              <a:t>[5] </a:t>
            </a:r>
            <a:r>
              <a:rPr lang="en-GB" dirty="0">
                <a:hlinkClick r:id="rId7"/>
              </a:rPr>
              <a:t>Organisations that can help - Gambling Commission</a:t>
            </a:r>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13</a:t>
            </a:fld>
            <a:endParaRPr lang="en-GB"/>
          </a:p>
        </p:txBody>
      </p:sp>
    </p:spTree>
    <p:extLst>
      <p:ext uri="{BB962C8B-B14F-4D97-AF65-F5344CB8AC3E}">
        <p14:creationId xmlns:p14="http://schemas.microsoft.com/office/powerpoint/2010/main" val="249752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Mikado"/>
              </a:rPr>
              <a:t>[1] </a:t>
            </a:r>
            <a:r>
              <a:rPr lang="en-GB" sz="1200" dirty="0" err="1">
                <a:hlinkClick r:id="rId3"/>
              </a:rPr>
              <a:t>GambleAware</a:t>
            </a:r>
            <a:r>
              <a:rPr lang="en-GB" sz="1200" dirty="0">
                <a:hlinkClick r:id="rId3"/>
              </a:rPr>
              <a:t> GB Maps | </a:t>
            </a:r>
            <a:r>
              <a:rPr lang="en-GB" sz="1200" dirty="0" err="1">
                <a:hlinkClick r:id="rId3"/>
              </a:rPr>
              <a:t>BeGambleAware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a:t>
            </a:r>
            <a:r>
              <a:rPr lang="en-GB" dirty="0">
                <a:hlinkClick r:id="rId4"/>
              </a:rPr>
              <a:t>gambling-treatment-and-support.pdf (begambleaware.org)</a:t>
            </a:r>
            <a:endParaRPr lang="en-GB" sz="1200" dirty="0"/>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14</a:t>
            </a:fld>
            <a:endParaRPr lang="en-GB"/>
          </a:p>
        </p:txBody>
      </p:sp>
    </p:spTree>
    <p:extLst>
      <p:ext uri="{BB962C8B-B14F-4D97-AF65-F5344CB8AC3E}">
        <p14:creationId xmlns:p14="http://schemas.microsoft.com/office/powerpoint/2010/main" val="385806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Mikado"/>
              </a:rPr>
              <a:t>[1] </a:t>
            </a:r>
            <a:r>
              <a:rPr lang="en-GB" sz="1200" dirty="0" err="1">
                <a:hlinkClick r:id="rId3"/>
              </a:rPr>
              <a:t>GambleAware</a:t>
            </a:r>
            <a:r>
              <a:rPr lang="en-GB" sz="1200" dirty="0">
                <a:hlinkClick r:id="rId3"/>
              </a:rPr>
              <a:t> GB Maps | </a:t>
            </a:r>
            <a:r>
              <a:rPr lang="en-GB" sz="1200" dirty="0" err="1">
                <a:hlinkClick r:id="rId3"/>
              </a:rPr>
              <a:t>BeGambleAware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a:t>
            </a:r>
            <a:r>
              <a:rPr lang="en-GB" dirty="0">
                <a:hlinkClick r:id="rId4"/>
              </a:rPr>
              <a:t>gambling-treatment-and-support.pdf (begambleaware.org)</a:t>
            </a:r>
            <a:endParaRPr lang="en-GB" sz="1200" dirty="0"/>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15</a:t>
            </a:fld>
            <a:endParaRPr lang="en-GB"/>
          </a:p>
        </p:txBody>
      </p:sp>
    </p:spTree>
    <p:extLst>
      <p:ext uri="{BB962C8B-B14F-4D97-AF65-F5344CB8AC3E}">
        <p14:creationId xmlns:p14="http://schemas.microsoft.com/office/powerpoint/2010/main" val="135933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The areas of harm costed are: </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	deaths by suicide (impacts on health) and depression (impacts on health and healthcare costs);</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	the report also sets out the cost of homelessness (applications);</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	alcohol dependence and illicit drug use;</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	unemployment and imprisonment</a:t>
            </a: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Our 2023 economic analysis estimated that the annual excess direct financial cost to government associated with harmful gambling is equivalent to £412.9 million. It also shows that our estimate for the annual societal value of health impacts is equivalent to between £635.0 and £1,355.5 million (in 2021 to 2022 prices). This provides a combined estimate of approximately £1.05 to £1.77 billion. </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r>
              <a:rPr lang="en-US" sz="1800" dirty="0">
                <a:effectLst/>
                <a:latin typeface="Arial" panose="020B0604020202020204" pitchFamily="34" charset="0"/>
                <a:ea typeface="Arial" panose="020B0604020202020204" pitchFamily="34" charset="0"/>
              </a:rPr>
              <a:t>This is likely to be underestimated due to a lack of available evidence, which means that some identified harms have been only costed partially (financial, health, employment and education, crime), while others have not been costed at all (cultural harms and impact on relationships). Table 1 shows an overview of costs.</a:t>
            </a:r>
            <a:endParaRPr lang="en-GB" sz="1800" dirty="0">
              <a:effectLst/>
              <a:latin typeface="Arial" panose="020B0604020202020204" pitchFamily="34" charset="0"/>
              <a:ea typeface="Arial" panose="020B0604020202020204" pitchFamily="34" charset="0"/>
            </a:endParaRPr>
          </a:p>
          <a:p>
            <a:pPr marL="79375" marR="69850">
              <a:spcBef>
                <a:spcPts val="345"/>
              </a:spcBef>
              <a:spcAft>
                <a:spcPts val="0"/>
              </a:spcAft>
            </a:pP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8CA2C-4843-4091-8F4F-EEB62504B7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99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2</a:t>
            </a:fld>
            <a:endParaRPr lang="en-GB"/>
          </a:p>
        </p:txBody>
      </p:sp>
    </p:spTree>
    <p:extLst>
      <p:ext uri="{BB962C8B-B14F-4D97-AF65-F5344CB8AC3E}">
        <p14:creationId xmlns:p14="http://schemas.microsoft.com/office/powerpoint/2010/main" val="166023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London stats from:</a:t>
            </a:r>
          </a:p>
          <a:p>
            <a:r>
              <a:rPr lang="en-GB" dirty="0"/>
              <a:t>[1] </a:t>
            </a:r>
            <a:r>
              <a:rPr lang="en-GB" dirty="0">
                <a:hlinkClick r:id="rId3"/>
              </a:rPr>
              <a:t>Gambling-related harms evidence review: quantitative analysis of gambling involvement and gambling-related harms among the general population in England (publishing.service.gov.uk)</a:t>
            </a:r>
            <a:endParaRPr lang="en-GB" dirty="0"/>
          </a:p>
          <a:p>
            <a:endParaRPr lang="en-GB" dirty="0"/>
          </a:p>
          <a:p>
            <a:r>
              <a:rPr lang="en-GB" dirty="0"/>
              <a:t>Gambling as public health content and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sz="1200" dirty="0">
                <a:highlight>
                  <a:srgbClr val="FFFF00"/>
                </a:highlight>
                <a:hlinkClick r:id="rId4"/>
              </a:rPr>
              <a:t>A losing bet? Alcohol and gambling - investigating parallels and shared solutions | Alcohol Change UK</a:t>
            </a:r>
            <a:endParaRPr lang="en-GB" dirty="0"/>
          </a:p>
          <a:p>
            <a:r>
              <a:rPr lang="en-GB" dirty="0"/>
              <a:t>[3] </a:t>
            </a:r>
            <a:r>
              <a:rPr lang="en-GB" dirty="0">
                <a:hlinkClick r:id="rId5"/>
              </a:rPr>
              <a:t>https://www.greatermanchester-ca.gov.uk/media/6253/gambling-harms-in-gm-needs-assessment-may-2022.pdf</a:t>
            </a:r>
            <a:endParaRPr lang="en-GB" dirty="0"/>
          </a:p>
          <a:p>
            <a:r>
              <a:rPr lang="en-GB" dirty="0"/>
              <a:t>[4] </a:t>
            </a:r>
            <a:r>
              <a:rPr lang="en-GB" dirty="0">
                <a:hlinkClick r:id="rId6"/>
              </a:rPr>
              <a:t>A 'Whole Council' Approach to Gambling | London Councils</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3</a:t>
            </a:fld>
            <a:endParaRPr lang="en-GB"/>
          </a:p>
        </p:txBody>
      </p:sp>
    </p:spTree>
    <p:extLst>
      <p:ext uri="{BB962C8B-B14F-4D97-AF65-F5344CB8AC3E}">
        <p14:creationId xmlns:p14="http://schemas.microsoft.com/office/powerpoint/2010/main" val="232254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on language based on: </a:t>
            </a:r>
          </a:p>
          <a:p>
            <a:r>
              <a:rPr lang="en-GB" dirty="0"/>
              <a:t>[1] </a:t>
            </a:r>
            <a:r>
              <a:rPr lang="en-GB" dirty="0">
                <a:hlinkClick r:id="rId3"/>
              </a:rPr>
              <a:t>https://www.greatermanchester-ca.gov.uk/media/6253/gambling-harms-in-gm-needs-assessment-may-2022.pdf</a:t>
            </a:r>
            <a:endParaRPr lang="en-GB" dirty="0"/>
          </a:p>
          <a:p>
            <a:endParaRPr lang="en-GB" dirty="0"/>
          </a:p>
          <a:p>
            <a:r>
              <a:rPr lang="en-GB" dirty="0"/>
              <a:t>Image: </a:t>
            </a:r>
            <a:r>
              <a:rPr lang="en-GB" dirty="0">
                <a:hlinkClick r:id="rId4"/>
              </a:rPr>
              <a:t>24,995 Stock Photos, Pictures &amp; Royalty-Free Images - iStock (istockphoto.com)</a:t>
            </a:r>
            <a:endParaRPr lang="en-GB" dirty="0"/>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4</a:t>
            </a:fld>
            <a:endParaRPr lang="en-GB"/>
          </a:p>
        </p:txBody>
      </p:sp>
    </p:spTree>
    <p:extLst>
      <p:ext uri="{BB962C8B-B14F-4D97-AF65-F5344CB8AC3E}">
        <p14:creationId xmlns:p14="http://schemas.microsoft.com/office/powerpoint/2010/main" val="272876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sz="1200" dirty="0">
                <a:latin typeface="+mj-lt"/>
                <a:hlinkClick r:id="rId3"/>
              </a:rPr>
              <a:t>Population and household estimates, England and Wales: Census 2021 - Office for National Statistics (ons.gov.uk)</a:t>
            </a:r>
            <a:br>
              <a:rPr lang="en-GB" sz="1200" dirty="0">
                <a:latin typeface="+mj-lt"/>
              </a:rPr>
            </a:br>
            <a:r>
              <a:rPr lang="en-GB" sz="1200" dirty="0">
                <a:latin typeface="+mj-lt"/>
              </a:rPr>
              <a:t>[2] </a:t>
            </a:r>
            <a:r>
              <a:rPr lang="en-GB" sz="1200" dirty="0">
                <a:latin typeface="+mj-lt"/>
                <a:hlinkClick r:id="rId4"/>
              </a:rPr>
              <a:t>2011 Census - Office for National Statistics (ons.gov.uk)</a:t>
            </a:r>
            <a:br>
              <a:rPr lang="en-GB" sz="1200" dirty="0">
                <a:latin typeface="+mj-lt"/>
              </a:rPr>
            </a:br>
            <a:r>
              <a:rPr lang="en-GB" sz="1200" dirty="0">
                <a:latin typeface="+mj-lt"/>
              </a:rPr>
              <a:t>[3] </a:t>
            </a:r>
            <a:r>
              <a:rPr lang="en-GB" sz="1200" dirty="0">
                <a:hlinkClick r:id="rId5"/>
              </a:rPr>
              <a:t>Trend-based population projections – London Datastore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a:t>
            </a:r>
            <a:r>
              <a:rPr lang="en-GB" sz="1200" dirty="0">
                <a:hlinkClick r:id="rId6"/>
              </a:rPr>
              <a:t>20 facts about London’s culture | LGOV</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highlight>
                  <a:srgbClr val="FFFF00"/>
                </a:highlight>
                <a:latin typeface="+mj-lt"/>
                <a:ea typeface="Calibri" panose="020F0502020204030204" pitchFamily="34" charset="0"/>
              </a:rPr>
              <a:t>[5] </a:t>
            </a:r>
            <a:r>
              <a:rPr lang="en-GB" sz="1200" dirty="0">
                <a:hlinkClick r:id="rId7"/>
              </a:rPr>
              <a:t>Population estimates by ethnic group and religion, England and Wales - Office for National Statistics (ons.gov.uk)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[6] </a:t>
            </a:r>
            <a:r>
              <a:rPr lang="en-GB" sz="1200" dirty="0">
                <a:hlinkClick r:id="rId8"/>
              </a:rPr>
              <a:t>Religious London - Theos Think Tank - Understanding faith. Enriching society.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 </a:t>
            </a:r>
            <a:r>
              <a:rPr lang="en-GB" dirty="0">
                <a:hlinkClick r:id="rId9"/>
              </a:rPr>
              <a:t>Disabled People | Trust for London</a:t>
            </a:r>
            <a:r>
              <a:rPr lang="en-GB" sz="1200" dirty="0"/>
              <a:t>, data sourced from: </a:t>
            </a:r>
            <a:r>
              <a:rPr lang="en-GB" b="0" i="0" dirty="0">
                <a:solidFill>
                  <a:srgbClr val="0D2E5B"/>
                </a:solidFill>
                <a:effectLst/>
                <a:latin typeface="Helvetica Neue"/>
              </a:rPr>
              <a:t>Benefit Combination via Stat-Xplore, DWP Mid-year population estimates via NOMIS,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D2E5B"/>
                </a:solidFill>
                <a:effectLst/>
                <a:latin typeface="Helvetica Neue"/>
              </a:rPr>
              <a:t>[8] </a:t>
            </a:r>
            <a:r>
              <a:rPr lang="en-GB" dirty="0">
                <a:hlinkClick r:id="rId10"/>
              </a:rPr>
              <a:t>Analysing regional economic and well-being trends - Office for National Statistics (ons.gov.uk)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a:t>
            </a:r>
            <a:r>
              <a:rPr lang="en-GB" dirty="0">
                <a:hlinkClick r:id="rId11"/>
              </a:rPr>
              <a:t>London City - Free photo on </a:t>
            </a:r>
            <a:r>
              <a:rPr lang="en-GB" dirty="0" err="1">
                <a:hlinkClick r:id="rId11"/>
              </a:rPr>
              <a:t>Pixabay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Map: </a:t>
            </a:r>
            <a:r>
              <a:rPr lang="en-GB" dirty="0">
                <a:hlinkClick r:id="rId12"/>
              </a:rPr>
              <a:t>London Government Directory (londoncouncils.gov.uk)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highlight>
                <a:srgbClr val="FFFF00"/>
              </a:highlight>
              <a:latin typeface="+mj-lt"/>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5</a:t>
            </a:fld>
            <a:endParaRPr lang="en-GB"/>
          </a:p>
        </p:txBody>
      </p:sp>
    </p:spTree>
    <p:extLst>
      <p:ext uri="{BB962C8B-B14F-4D97-AF65-F5344CB8AC3E}">
        <p14:creationId xmlns:p14="http://schemas.microsoft.com/office/powerpoint/2010/main" val="107941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sz="1200" b="0" i="0" u="sng" strike="noStrike" dirty="0">
                <a:solidFill>
                  <a:srgbClr val="0563C1"/>
                </a:solidFill>
                <a:effectLst/>
                <a:latin typeface="Calibri" panose="020F0502020204030204" pitchFamily="34" charset="0"/>
                <a:hlinkClick r:id="rId3"/>
              </a:rPr>
              <a:t>Population and household estimates, England and Wales: Census 2021 - Office for National Statistics (ons.gov.uk)</a:t>
            </a:r>
            <a:endParaRPr lang="en-GB" sz="1200" b="0" i="0" u="sng"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563C1"/>
                </a:solidFill>
                <a:effectLst/>
                <a:latin typeface="Calibri" panose="020F0502020204030204" pitchFamily="34" charset="0"/>
              </a:rPr>
              <a:t>[2] </a:t>
            </a:r>
            <a:r>
              <a:rPr lang="en-GB" dirty="0">
                <a:hlinkClick r:id="rId4"/>
              </a:rPr>
              <a:t>2021 Census – London Datastore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[3] </a:t>
            </a:r>
            <a:r>
              <a:rPr lang="en-GB" dirty="0">
                <a:hlinkClick r:id="rId5"/>
              </a:rPr>
              <a:t>Gambling Commission publishes latest combined Health Survey - Gambling Commission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[4] </a:t>
            </a:r>
            <a:r>
              <a:rPr lang="en-GB" dirty="0">
                <a:hlinkClick r:id="rId6"/>
              </a:rPr>
              <a:t>Young Adults and Gambling | Safer Play | For the Public | Responsible Gambling Council</a:t>
            </a:r>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[5] </a:t>
            </a:r>
            <a:r>
              <a:rPr lang="en-GB" dirty="0">
                <a:hlinkClick r:id="rId7"/>
              </a:rPr>
              <a:t>The impact of COVID-19 on gambling behaviour and associated harms (publishing.service.gov.uk)</a:t>
            </a:r>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[6] </a:t>
            </a:r>
            <a:r>
              <a:rPr lang="en-GB" dirty="0">
                <a:hlinkClick r:id="rId8"/>
              </a:rPr>
              <a:t>Young People and Gambling 2022 - Gambling Commission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[7]</a:t>
            </a:r>
            <a:r>
              <a:rPr lang="en-GB" dirty="0">
                <a:hlinkClick r:id="rId9"/>
              </a:rPr>
              <a:t> Homelessness facts and statistics: The numbers you need to know in 2022 - The Big Issue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[8]</a:t>
            </a:r>
            <a:r>
              <a:rPr lang="en-GB" dirty="0">
                <a:hlinkClick r:id="rId10"/>
              </a:rPr>
              <a:t>Temporary accommodation types | London's Poverty Profile | Trust for London</a:t>
            </a:r>
            <a:endParaRPr lang="en-GB" u="none" dirty="0"/>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6</a:t>
            </a:fld>
            <a:endParaRPr lang="en-GB"/>
          </a:p>
        </p:txBody>
      </p:sp>
    </p:spTree>
    <p:extLst>
      <p:ext uri="{BB962C8B-B14F-4D97-AF65-F5344CB8AC3E}">
        <p14:creationId xmlns:p14="http://schemas.microsoft.com/office/powerpoint/2010/main" val="309666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sz="1200" dirty="0">
                <a:latin typeface="+mj-lt"/>
                <a:hlinkClick r:id="rId3"/>
              </a:rPr>
              <a:t>The English Indices of Deprivation 2019 (publishing.service.gov.uk)</a:t>
            </a:r>
            <a:endParaRPr lang="en-GB"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[2] </a:t>
            </a:r>
            <a:r>
              <a:rPr lang="en-GB" dirty="0">
                <a:hlinkClick r:id="rId4"/>
              </a:rPr>
              <a:t>Gambling-related harms evidence review: summary - GOV.UK (www.gov.uk)</a:t>
            </a:r>
            <a:endParaRPr lang="en-GB"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[3] </a:t>
            </a:r>
            <a:r>
              <a:rPr lang="en-GB" dirty="0">
                <a:hlinkClick r:id="rId5"/>
              </a:rPr>
              <a:t>Risk Factors for Gambling Problems: An Analysis by Gender - PMC (nih.gov)</a:t>
            </a:r>
            <a:r>
              <a:rPr lang="en-GB" sz="1200"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[4] </a:t>
            </a:r>
            <a:r>
              <a:rPr lang="en-GB" sz="1200" dirty="0">
                <a:latin typeface="+mj-lt"/>
                <a:hlinkClick r:id="rId6"/>
              </a:rPr>
              <a:t>Unemployment rate | Trust for London</a:t>
            </a:r>
            <a:r>
              <a:rPr lang="en-GB" sz="1200" dirty="0">
                <a:latin typeface="+mj-lt"/>
              </a:rPr>
              <a:t> based on data from the Annual Population Survey, ONS via NOMIS</a:t>
            </a:r>
          </a:p>
          <a:p>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7</a:t>
            </a:fld>
            <a:endParaRPr lang="en-GB"/>
          </a:p>
        </p:txBody>
      </p:sp>
    </p:spTree>
    <p:extLst>
      <p:ext uri="{BB962C8B-B14F-4D97-AF65-F5344CB8AC3E}">
        <p14:creationId xmlns:p14="http://schemas.microsoft.com/office/powerpoint/2010/main" val="298831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sz="1200" dirty="0">
                <a:latin typeface="+mj-lt"/>
                <a:hlinkClick r:id="rId3"/>
              </a:rPr>
              <a:t>Ethnicity - Interactive Web Map (mangomap.com)</a:t>
            </a:r>
            <a:r>
              <a:rPr lang="en-GB" sz="1200"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[2] </a:t>
            </a:r>
            <a:r>
              <a:rPr lang="en-GB" dirty="0">
                <a:hlinkClick r:id="rId4"/>
              </a:rPr>
              <a:t>Gambling in Asian Communities in Great Britain | SpringerLink</a:t>
            </a:r>
            <a:endParaRPr lang="en-GB"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[3] </a:t>
            </a:r>
            <a:r>
              <a:rPr lang="en-GB" dirty="0">
                <a:hlinkClick r:id="rId5"/>
              </a:rPr>
              <a:t>Population estimates by ethnic group and religion, England and Wales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dirty="0">
                <a:hlinkClick r:id="rId6"/>
              </a:rPr>
              <a:t>Ethnic Groups by Borough – London Datastore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dirty="0">
                <a:hlinkClick r:id="rId7"/>
              </a:rPr>
              <a:t>People living in deprived neighbourhoods - GOV.UK Ethnicity facts and figures (ethnicity-facts-figures.service.gov.uk)</a:t>
            </a:r>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8</a:t>
            </a:fld>
            <a:endParaRPr lang="en-GB"/>
          </a:p>
        </p:txBody>
      </p:sp>
    </p:spTree>
    <p:extLst>
      <p:ext uri="{BB962C8B-B14F-4D97-AF65-F5344CB8AC3E}">
        <p14:creationId xmlns:p14="http://schemas.microsoft.com/office/powerpoint/2010/main" val="297482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a:hlinkClick r:id="rId3"/>
              </a:rPr>
              <a:t>Geography of gambling premises (bristol.ac.uk)</a:t>
            </a:r>
            <a:endParaRPr lang="en-GB" dirty="0"/>
          </a:p>
          <a:p>
            <a:r>
              <a:rPr lang="en-GB" dirty="0"/>
              <a:t>[2] OHID London analysis based on </a:t>
            </a:r>
            <a:r>
              <a:rPr lang="en-GB" dirty="0">
                <a:hlinkClick r:id="rId4"/>
              </a:rPr>
              <a:t>Licensing Authority Statistics 2021 to 2022 - Gambling Commission</a:t>
            </a:r>
            <a:endParaRPr lang="en-GB" dirty="0"/>
          </a:p>
          <a:p>
            <a:r>
              <a:rPr lang="en-GB" dirty="0"/>
              <a:t>[3] </a:t>
            </a:r>
            <a:r>
              <a:rPr lang="en-GB" dirty="0">
                <a:hlinkClick r:id="rId5"/>
              </a:rPr>
              <a:t>Industry Statistics – July 2022 Revision - Gambling Commission</a:t>
            </a:r>
            <a:endParaRPr lang="en-GB" dirty="0"/>
          </a:p>
          <a:p>
            <a:r>
              <a:rPr lang="en-GB" dirty="0"/>
              <a:t>[4] </a:t>
            </a:r>
            <a:r>
              <a:rPr lang="en-GB" dirty="0">
                <a:hlinkClick r:id="rId6"/>
              </a:rPr>
              <a:t>Supporting Gambling Industry Employees: Safer Gambling Policy - </a:t>
            </a:r>
            <a:r>
              <a:rPr lang="en-GB" dirty="0" err="1">
                <a:hlinkClick r:id="rId6"/>
              </a:rPr>
              <a:t>GamCare</a:t>
            </a:r>
            <a:r>
              <a:rPr lang="en-GB" dirty="0">
                <a:hlinkClick r:id="rId6"/>
              </a:rPr>
              <a:t> Safer Gambling Standard</a:t>
            </a:r>
            <a:endParaRPr lang="en-GB" dirty="0"/>
          </a:p>
          <a:p>
            <a:r>
              <a:rPr lang="en-GB" dirty="0"/>
              <a:t>[5] </a:t>
            </a:r>
            <a:r>
              <a:rPr lang="en-GB" dirty="0">
                <a:hlinkClick r:id="rId7"/>
              </a:rPr>
              <a:t>More than 350,000 people flock to the City every day (cityam.com)</a:t>
            </a:r>
            <a:endParaRPr lang="en-GB" dirty="0"/>
          </a:p>
          <a:p>
            <a:endParaRPr lang="en-GB" dirty="0"/>
          </a:p>
          <a:p>
            <a:endParaRPr lang="en-GB" dirty="0"/>
          </a:p>
          <a:p>
            <a:r>
              <a:rPr lang="en-GB" dirty="0"/>
              <a:t>Maps produced using </a:t>
            </a:r>
            <a:r>
              <a:rPr lang="en-GB" dirty="0" err="1"/>
              <a:t>Datawrapper</a:t>
            </a:r>
            <a:r>
              <a:rPr lang="en-GB" dirty="0"/>
              <a:t>: </a:t>
            </a:r>
            <a:r>
              <a:rPr lang="en-GB" dirty="0" err="1">
                <a:hlinkClick r:id="rId8"/>
              </a:rPr>
              <a:t>Datawrapper</a:t>
            </a:r>
            <a:r>
              <a:rPr lang="en-GB" dirty="0">
                <a:hlinkClick r:id="rId8"/>
              </a:rPr>
              <a:t>: Create charts, maps, and tables</a:t>
            </a:r>
            <a:endParaRPr lang="en-GB" dirty="0"/>
          </a:p>
        </p:txBody>
      </p:sp>
      <p:sp>
        <p:nvSpPr>
          <p:cNvPr id="4" name="Slide Number Placeholder 3"/>
          <p:cNvSpPr>
            <a:spLocks noGrp="1"/>
          </p:cNvSpPr>
          <p:nvPr>
            <p:ph type="sldNum" sz="quarter" idx="5"/>
          </p:nvPr>
        </p:nvSpPr>
        <p:spPr/>
        <p:txBody>
          <a:bodyPr/>
          <a:lstStyle/>
          <a:p>
            <a:fld id="{4968CA2C-4843-4091-8F4F-EEB62504B772}" type="slidenum">
              <a:rPr lang="en-GB" smtClean="0"/>
              <a:t>9</a:t>
            </a:fld>
            <a:endParaRPr lang="en-GB"/>
          </a:p>
        </p:txBody>
      </p:sp>
    </p:spTree>
    <p:extLst>
      <p:ext uri="{BB962C8B-B14F-4D97-AF65-F5344CB8AC3E}">
        <p14:creationId xmlns:p14="http://schemas.microsoft.com/office/powerpoint/2010/main" val="2243024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271189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87101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02020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66711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85259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780A6C22-8610-4C1A-9CF9-28C3586869BA}" type="slidenum">
              <a:rPr lang="en-GB" smtClean="0"/>
              <a:t>‹#›</a:t>
            </a:fld>
            <a:endParaRPr lang="en-GB"/>
          </a:p>
        </p:txBody>
      </p:sp>
    </p:spTree>
    <p:extLst>
      <p:ext uri="{BB962C8B-B14F-4D97-AF65-F5344CB8AC3E}">
        <p14:creationId xmlns:p14="http://schemas.microsoft.com/office/powerpoint/2010/main" val="233681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fld id="{780A6C22-8610-4C1A-9CF9-28C3586869BA}" type="slidenum">
              <a:rPr lang="en-GB" smtClean="0"/>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175357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fld id="{780A6C22-8610-4C1A-9CF9-28C3586869BA}" type="slidenum">
              <a:rPr lang="en-GB" smtClean="0"/>
              <a:t>‹#›</a:t>
            </a:fld>
            <a:endParaRPr lang="en-GB"/>
          </a:p>
        </p:txBody>
      </p:sp>
    </p:spTree>
    <p:extLst>
      <p:ext uri="{BB962C8B-B14F-4D97-AF65-F5344CB8AC3E}">
        <p14:creationId xmlns:p14="http://schemas.microsoft.com/office/powerpoint/2010/main" val="101527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endParaRPr lang="en-GB"/>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fld id="{780A6C22-8610-4C1A-9CF9-28C3586869BA}" type="slidenum">
              <a:rPr lang="en-GB" smtClean="0"/>
              <a:t>‹#›</a:t>
            </a:fld>
            <a:endParaRPr lang="en-GB"/>
          </a:p>
        </p:txBody>
      </p:sp>
    </p:spTree>
    <p:extLst>
      <p:ext uri="{BB962C8B-B14F-4D97-AF65-F5344CB8AC3E}">
        <p14:creationId xmlns:p14="http://schemas.microsoft.com/office/powerpoint/2010/main" val="9875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fld id="{780A6C22-8610-4C1A-9CF9-28C3586869BA}" type="slidenum">
              <a:rPr lang="en-GB" smtClean="0"/>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1391467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262791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780A6C22-8610-4C1A-9CF9-28C3586869BA}" type="slidenum">
              <a:rPr lang="en-GB" smtClean="0"/>
              <a:t>‹#›</a:t>
            </a:fld>
            <a:endParaRPr lang="en-GB"/>
          </a:p>
        </p:txBody>
      </p:sp>
    </p:spTree>
    <p:extLst>
      <p:ext uri="{BB962C8B-B14F-4D97-AF65-F5344CB8AC3E}">
        <p14:creationId xmlns:p14="http://schemas.microsoft.com/office/powerpoint/2010/main" val="6311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780A6C22-8610-4C1A-9CF9-28C3586869BA}" type="slidenum">
              <a:rPr lang="en-GB" smtClean="0"/>
              <a:t>‹#›</a:t>
            </a:fld>
            <a:endParaRPr lang="en-GB"/>
          </a:p>
        </p:txBody>
      </p:sp>
    </p:spTree>
    <p:extLst>
      <p:ext uri="{BB962C8B-B14F-4D97-AF65-F5344CB8AC3E}">
        <p14:creationId xmlns:p14="http://schemas.microsoft.com/office/powerpoint/2010/main" val="93004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70151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780A6C22-8610-4C1A-9CF9-28C3586869BA}"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99294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20391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58867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22177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780A6C22-8610-4C1A-9CF9-28C3586869BA}"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58347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780A6C22-8610-4C1A-9CF9-28C3586869BA}" type="slidenum">
              <a:rPr lang="en-GB" smtClean="0"/>
              <a:t>‹#›</a:t>
            </a:fld>
            <a:endParaRPr lang="en-GB"/>
          </a:p>
        </p:txBody>
      </p:sp>
    </p:spTree>
    <p:extLst>
      <p:ext uri="{BB962C8B-B14F-4D97-AF65-F5344CB8AC3E}">
        <p14:creationId xmlns:p14="http://schemas.microsoft.com/office/powerpoint/2010/main" val="181091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london.gov.uk/programmes-strategies/health-and-wellbeing/london-health-and-care-devolution/what-health-and-care-devolution-means-london#:~:text=The%20London%20Health%20and%20Care,improvements%20to%20health%20and%20ca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amblingcommission.gov.uk/guidance/guidance-to-licensing-authorities/part-6-local-area-profi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egambleaware.org/gambleaware-gb-maps" TargetMode="External"/><Relationship Id="rId2" Type="http://schemas.openxmlformats.org/officeDocument/2006/relationships/hyperlink" Target="https://www.gamblingcommission.gov.uk/" TargetMode="External"/><Relationship Id="rId1" Type="http://schemas.openxmlformats.org/officeDocument/2006/relationships/slideLayout" Target="../slideLayouts/slideLayout2.xml"/><Relationship Id="rId5" Type="http://schemas.openxmlformats.org/officeDocument/2006/relationships/hyperlink" Target="https://www.greatermanchester-ca.gov.uk/what-we-do/health/gambling/understanding-gambling-related-harms/" TargetMode="External"/><Relationship Id="rId4" Type="http://schemas.openxmlformats.org/officeDocument/2006/relationships/hyperlink" Target="https://www.londoncouncils.gov.uk/whole-council-approach-gambl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7439-4073-4A99-9DDF-15BB4CDDF795}"/>
              </a:ext>
            </a:extLst>
          </p:cNvPr>
          <p:cNvSpPr>
            <a:spLocks noGrp="1"/>
          </p:cNvSpPr>
          <p:nvPr>
            <p:ph type="ctrTitle"/>
          </p:nvPr>
        </p:nvSpPr>
        <p:spPr>
          <a:xfrm>
            <a:off x="930374" y="2549668"/>
            <a:ext cx="9144000" cy="1232110"/>
          </a:xfrm>
        </p:spPr>
        <p:txBody>
          <a:bodyPr anchor="t">
            <a:normAutofit/>
          </a:bodyPr>
          <a:lstStyle/>
          <a:p>
            <a:r>
              <a:rPr lang="en-GB" sz="3200" b="0" dirty="0"/>
              <a:t>Gambling in London: </a:t>
            </a:r>
            <a:br>
              <a:rPr lang="en-GB" sz="3200" b="0" dirty="0"/>
            </a:br>
            <a:r>
              <a:rPr lang="en-GB" sz="3200" b="0" dirty="0">
                <a:solidFill>
                  <a:schemeClr val="accent1"/>
                </a:solidFill>
              </a:rPr>
              <a:t>A Rapid Needs Assessment</a:t>
            </a:r>
          </a:p>
        </p:txBody>
      </p:sp>
      <p:sp>
        <p:nvSpPr>
          <p:cNvPr id="3" name="Subtitle 2">
            <a:extLst>
              <a:ext uri="{FF2B5EF4-FFF2-40B4-BE49-F238E27FC236}">
                <a16:creationId xmlns:a16="http://schemas.microsoft.com/office/drawing/2014/main" id="{A419F004-49C9-42EB-AA28-9BA139A2DAD5}"/>
              </a:ext>
            </a:extLst>
          </p:cNvPr>
          <p:cNvSpPr>
            <a:spLocks noGrp="1"/>
          </p:cNvSpPr>
          <p:nvPr>
            <p:ph type="subTitle" idx="1"/>
          </p:nvPr>
        </p:nvSpPr>
        <p:spPr>
          <a:xfrm>
            <a:off x="930374" y="4156219"/>
            <a:ext cx="9144000" cy="788759"/>
          </a:xfrm>
        </p:spPr>
        <p:txBody>
          <a:bodyPr>
            <a:normAutofit fontScale="62500" lnSpcReduction="20000"/>
          </a:bodyPr>
          <a:lstStyle/>
          <a:p>
            <a:r>
              <a:rPr lang="en-GB" sz="2100" dirty="0"/>
              <a:t>OHID London</a:t>
            </a:r>
          </a:p>
          <a:p>
            <a:r>
              <a:rPr lang="en-GB" sz="2100" dirty="0"/>
              <a:t>Lizzie Walsh</a:t>
            </a:r>
          </a:p>
          <a:p>
            <a:r>
              <a:rPr lang="en-GB" sz="2100" dirty="0">
                <a:effectLst/>
                <a:latin typeface="Arial" panose="020B0604020202020204" pitchFamily="34" charset="0"/>
                <a:ea typeface="Calibri" panose="020F0502020204030204" pitchFamily="34" charset="0"/>
              </a:rPr>
              <a:t>Health Equity Programme Manager</a:t>
            </a:r>
            <a:endParaRPr lang="en-GB" sz="2100" dirty="0">
              <a:effectLst/>
              <a:latin typeface="Calibri" panose="020F0502020204030204" pitchFamily="34" charset="0"/>
              <a:ea typeface="Calibri" panose="020F0502020204030204" pitchFamily="34" charset="0"/>
            </a:endParaRPr>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8" name="Text Placeholder 3">
            <a:extLst>
              <a:ext uri="{FF2B5EF4-FFF2-40B4-BE49-F238E27FC236}">
                <a16:creationId xmlns:a16="http://schemas.microsoft.com/office/drawing/2014/main" id="{EA2D0539-12A8-B3B7-DF03-2A62D87DE5E3}"/>
              </a:ext>
            </a:extLst>
          </p:cNvPr>
          <p:cNvSpPr>
            <a:spLocks noGrp="1"/>
          </p:cNvSpPr>
          <p:nvPr>
            <p:ph type="body" sz="quarter" idx="13"/>
          </p:nvPr>
        </p:nvSpPr>
        <p:spPr>
          <a:xfrm>
            <a:off x="930275" y="5671367"/>
            <a:ext cx="4057650" cy="286232"/>
          </a:xfrm>
        </p:spPr>
        <p:txBody>
          <a:bodyPr/>
          <a:lstStyle/>
          <a:p>
            <a:r>
              <a:rPr lang="en-US" dirty="0"/>
              <a:t>December 2022</a:t>
            </a:r>
          </a:p>
        </p:txBody>
      </p:sp>
    </p:spTree>
    <p:extLst>
      <p:ext uri="{BB962C8B-B14F-4D97-AF65-F5344CB8AC3E}">
        <p14:creationId xmlns:p14="http://schemas.microsoft.com/office/powerpoint/2010/main" val="16808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896B932-90DE-4B60-8A87-E4C65FFE2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77" t="63150" b="2669"/>
          <a:stretch/>
        </p:blipFill>
        <p:spPr bwMode="auto">
          <a:xfrm>
            <a:off x="6482681" y="3963239"/>
            <a:ext cx="3467638" cy="22626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73B8192-0848-4516-832D-11C434FA1E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77" t="21482" r="11478" b="41666"/>
          <a:stretch/>
        </p:blipFill>
        <p:spPr bwMode="auto">
          <a:xfrm>
            <a:off x="9660846" y="4717166"/>
            <a:ext cx="1152015" cy="1207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cohol Addiction - Thomas McGowan Therapy - Addiction Specialist">
            <a:extLst>
              <a:ext uri="{FF2B5EF4-FFF2-40B4-BE49-F238E27FC236}">
                <a16:creationId xmlns:a16="http://schemas.microsoft.com/office/drawing/2014/main" id="{C2ED9160-D3CA-4646-803E-E16AF1BA6B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67" b="14706"/>
          <a:stretch/>
        </p:blipFill>
        <p:spPr bwMode="auto">
          <a:xfrm>
            <a:off x="1160941" y="1374716"/>
            <a:ext cx="3810000" cy="25041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A53621-61E2-4570-B4C4-C18D13863D53}"/>
              </a:ext>
            </a:extLst>
          </p:cNvPr>
          <p:cNvSpPr>
            <a:spLocks noGrp="1"/>
          </p:cNvSpPr>
          <p:nvPr>
            <p:ph type="sldNum" sz="quarter" idx="12"/>
          </p:nvPr>
        </p:nvSpPr>
        <p:spPr/>
        <p:txBody>
          <a:bodyPr/>
          <a:lstStyle/>
          <a:p>
            <a:fld id="{780A6C22-8610-4C1A-9CF9-28C3586869BA}" type="slidenum">
              <a:rPr lang="en-GB" smtClean="0"/>
              <a:t>10</a:t>
            </a:fld>
            <a:endParaRPr lang="en-GB"/>
          </a:p>
        </p:txBody>
      </p:sp>
      <p:sp>
        <p:nvSpPr>
          <p:cNvPr id="5" name="Title 1">
            <a:extLst>
              <a:ext uri="{FF2B5EF4-FFF2-40B4-BE49-F238E27FC236}">
                <a16:creationId xmlns:a16="http://schemas.microsoft.com/office/drawing/2014/main" id="{A7B7C9A1-019B-4ECA-BB40-36F857DC7099}"/>
              </a:ext>
            </a:extLst>
          </p:cNvPr>
          <p:cNvSpPr txBox="1">
            <a:spLocks/>
          </p:cNvSpPr>
          <p:nvPr/>
        </p:nvSpPr>
        <p:spPr>
          <a:xfrm>
            <a:off x="509124" y="376887"/>
            <a:ext cx="11446163" cy="8448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000" b="0" dirty="0">
                <a:solidFill>
                  <a:schemeClr val="accent1"/>
                </a:solidFill>
              </a:rPr>
              <a:t>Public health priority areas such as mental health and substance misuse are central to gambling risk in London</a:t>
            </a:r>
          </a:p>
        </p:txBody>
      </p:sp>
      <p:sp>
        <p:nvSpPr>
          <p:cNvPr id="6" name="Content Placeholder 2">
            <a:extLst>
              <a:ext uri="{FF2B5EF4-FFF2-40B4-BE49-F238E27FC236}">
                <a16:creationId xmlns:a16="http://schemas.microsoft.com/office/drawing/2014/main" id="{461CB008-DEDB-4F68-A987-A04D24B573FB}"/>
              </a:ext>
            </a:extLst>
          </p:cNvPr>
          <p:cNvSpPr txBox="1">
            <a:spLocks/>
          </p:cNvSpPr>
          <p:nvPr/>
        </p:nvSpPr>
        <p:spPr>
          <a:xfrm>
            <a:off x="530086" y="3830636"/>
            <a:ext cx="5068885" cy="237728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b="0" i="0" dirty="0">
                <a:solidFill>
                  <a:srgbClr val="0B0C0C"/>
                </a:solidFill>
                <a:effectLst/>
                <a:latin typeface="+mj-lt"/>
              </a:rPr>
              <a:t>Whilst those will poorer mental health are less likely to gamble </a:t>
            </a:r>
            <a:r>
              <a:rPr lang="en-GB" sz="1200" b="0" dirty="0">
                <a:solidFill>
                  <a:srgbClr val="0B0C0C"/>
                </a:solidFill>
                <a:latin typeface="+mj-lt"/>
              </a:rPr>
              <a:t>in general, p</a:t>
            </a:r>
            <a:r>
              <a:rPr lang="en-GB" sz="1200" b="0" i="0" dirty="0">
                <a:solidFill>
                  <a:srgbClr val="0B0C0C"/>
                </a:solidFill>
                <a:effectLst/>
                <a:latin typeface="+mj-lt"/>
              </a:rPr>
              <a:t>oor </a:t>
            </a:r>
            <a:r>
              <a:rPr lang="en-GB" sz="1200" b="0" i="0" dirty="0">
                <a:solidFill>
                  <a:schemeClr val="accent1"/>
                </a:solidFill>
                <a:effectLst/>
                <a:latin typeface="+mj-lt"/>
              </a:rPr>
              <a:t>mental health </a:t>
            </a:r>
            <a:r>
              <a:rPr lang="en-GB" sz="1200" b="0" i="0" dirty="0">
                <a:solidFill>
                  <a:srgbClr val="0B0C0C"/>
                </a:solidFill>
                <a:effectLst/>
                <a:latin typeface="+mj-lt"/>
              </a:rPr>
              <a:t>is a stronger predictor of at-risk gambling than both poor physical health and negative health behaviours, with the notable exception of alcohol [2].</a:t>
            </a:r>
            <a:r>
              <a:rPr lang="fr-FR" sz="1200" b="0" dirty="0">
                <a:latin typeface="+mj-lt"/>
              </a:rPr>
              <a:t> </a:t>
            </a:r>
          </a:p>
          <a:p>
            <a:pPr algn="just"/>
            <a:r>
              <a:rPr lang="fr-FR" sz="1200" b="0" dirty="0">
                <a:latin typeface="+mj-lt"/>
              </a:rPr>
              <a:t>In 2017</a:t>
            </a:r>
            <a:r>
              <a:rPr lang="fr-FR" sz="1200" b="0" dirty="0">
                <a:solidFill>
                  <a:schemeClr val="accent1"/>
                </a:solidFill>
                <a:latin typeface="+mj-lt"/>
              </a:rPr>
              <a:t>, jus under 20% of Londoners aged 16 and over were estimated to be living with a common mental health disorder </a:t>
            </a:r>
            <a:r>
              <a:rPr lang="fr-FR" sz="1200" b="0" dirty="0">
                <a:latin typeface="+mj-lt"/>
              </a:rPr>
              <a:t>[3]. It is likely this will have been impacted by the COVID-19 pandemic, and will continue to be impacted by the current cost-of-living crisis, but to what extent is unclear. </a:t>
            </a:r>
          </a:p>
          <a:p>
            <a:pPr algn="just"/>
            <a:r>
              <a:rPr lang="en-GB" sz="1200" b="0" i="0" dirty="0">
                <a:solidFill>
                  <a:srgbClr val="0B0C0C"/>
                </a:solidFill>
                <a:effectLst/>
                <a:latin typeface="+mj-lt"/>
              </a:rPr>
              <a:t>It is the </a:t>
            </a:r>
            <a:r>
              <a:rPr lang="en-GB" sz="1200" b="0" i="0" dirty="0">
                <a:solidFill>
                  <a:schemeClr val="accent1"/>
                </a:solidFill>
                <a:effectLst/>
                <a:latin typeface="+mj-lt"/>
              </a:rPr>
              <a:t>reinforcing cycle </a:t>
            </a:r>
            <a:r>
              <a:rPr lang="en-GB" sz="1200" b="0" dirty="0">
                <a:solidFill>
                  <a:srgbClr val="0B0C0C"/>
                </a:solidFill>
                <a:latin typeface="+mj-lt"/>
              </a:rPr>
              <a:t>of problem gambling and mental ill-health that pose further risk to individuals; those experiencing gambling-related harms are at least four times more likely to have suicidal thoughts than those not experiencing gambling-related harms [4].</a:t>
            </a:r>
            <a:endParaRPr lang="en-GB" sz="1200" b="0" i="0" dirty="0">
              <a:solidFill>
                <a:srgbClr val="0B0C0C"/>
              </a:solidFill>
              <a:effectLst/>
              <a:latin typeface="+mj-lt"/>
            </a:endParaRPr>
          </a:p>
        </p:txBody>
      </p:sp>
      <p:sp>
        <p:nvSpPr>
          <p:cNvPr id="7" name="TextBox 6">
            <a:extLst>
              <a:ext uri="{FF2B5EF4-FFF2-40B4-BE49-F238E27FC236}">
                <a16:creationId xmlns:a16="http://schemas.microsoft.com/office/drawing/2014/main" id="{1022982F-0D73-4D3B-A6AB-1CC4B24CB9E7}"/>
              </a:ext>
            </a:extLst>
          </p:cNvPr>
          <p:cNvSpPr txBox="1"/>
          <p:nvPr/>
        </p:nvSpPr>
        <p:spPr>
          <a:xfrm>
            <a:off x="495087" y="1187057"/>
            <a:ext cx="4436095" cy="276999"/>
          </a:xfrm>
          <a:prstGeom prst="rect">
            <a:avLst/>
          </a:prstGeom>
          <a:noFill/>
        </p:spPr>
        <p:txBody>
          <a:bodyPr wrap="square">
            <a:spAutoFit/>
          </a:bodyPr>
          <a:lstStyle/>
          <a:p>
            <a:r>
              <a:rPr lang="en-GB" sz="1200" b="1" i="0" dirty="0">
                <a:solidFill>
                  <a:schemeClr val="accent1"/>
                </a:solidFill>
                <a:effectLst/>
                <a:latin typeface="+mj-lt"/>
              </a:rPr>
              <a:t>The Cycle of addiction [1]</a:t>
            </a:r>
          </a:p>
        </p:txBody>
      </p:sp>
      <p:sp>
        <p:nvSpPr>
          <p:cNvPr id="8" name="Rectangle 7">
            <a:extLst>
              <a:ext uri="{FF2B5EF4-FFF2-40B4-BE49-F238E27FC236}">
                <a16:creationId xmlns:a16="http://schemas.microsoft.com/office/drawing/2014/main" id="{77E344F8-171B-498F-9D47-38FBEEDF0EF5}"/>
              </a:ext>
            </a:extLst>
          </p:cNvPr>
          <p:cNvSpPr/>
          <p:nvPr/>
        </p:nvSpPr>
        <p:spPr>
          <a:xfrm>
            <a:off x="530087" y="1149422"/>
            <a:ext cx="5068884" cy="5058495"/>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2C4FCC8-CF86-4BC6-9B7F-558BA88231BB}"/>
              </a:ext>
            </a:extLst>
          </p:cNvPr>
          <p:cNvSpPr/>
          <p:nvPr/>
        </p:nvSpPr>
        <p:spPr>
          <a:xfrm>
            <a:off x="5775309" y="1149423"/>
            <a:ext cx="5886604" cy="5058494"/>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2" name="TextBox 11">
            <a:extLst>
              <a:ext uri="{FF2B5EF4-FFF2-40B4-BE49-F238E27FC236}">
                <a16:creationId xmlns:a16="http://schemas.microsoft.com/office/drawing/2014/main" id="{1FD7DF13-24CA-4E2C-941F-9C9B4B3FF2F5}"/>
              </a:ext>
            </a:extLst>
          </p:cNvPr>
          <p:cNvSpPr txBox="1"/>
          <p:nvPr/>
        </p:nvSpPr>
        <p:spPr>
          <a:xfrm>
            <a:off x="5775309" y="1149423"/>
            <a:ext cx="5886603" cy="2677656"/>
          </a:xfrm>
          <a:prstGeom prst="rect">
            <a:avLst/>
          </a:prstGeom>
          <a:noFill/>
        </p:spPr>
        <p:txBody>
          <a:bodyPr wrap="square">
            <a:spAutoFit/>
          </a:bodyPr>
          <a:lstStyle/>
          <a:p>
            <a:pPr algn="just"/>
            <a:r>
              <a:rPr lang="fr-FR" sz="1200" b="0" dirty="0">
                <a:latin typeface="+mj-lt"/>
              </a:rPr>
              <a:t>Gambling harm has been linked with </a:t>
            </a:r>
            <a:r>
              <a:rPr lang="fr-FR" sz="1200" b="0" dirty="0">
                <a:solidFill>
                  <a:schemeClr val="accent1"/>
                </a:solidFill>
                <a:latin typeface="+mj-lt"/>
              </a:rPr>
              <a:t>substance misuse disorders and other behavioural addictions</a:t>
            </a:r>
            <a:r>
              <a:rPr lang="fr-FR" sz="1200" b="0" dirty="0">
                <a:latin typeface="+mj-lt"/>
              </a:rPr>
              <a:t>, which may be partially due to common underlying issues and risk factors such as mental ill-health [5]. </a:t>
            </a:r>
          </a:p>
          <a:p>
            <a:pPr algn="just"/>
            <a:endParaRPr lang="en-GB" sz="1200" b="0" i="0" dirty="0">
              <a:solidFill>
                <a:srgbClr val="0B0C0C"/>
              </a:solidFill>
              <a:effectLst/>
              <a:highlight>
                <a:srgbClr val="FFFF00"/>
              </a:highlight>
              <a:latin typeface="+mj-lt"/>
            </a:endParaRPr>
          </a:p>
          <a:p>
            <a:pPr algn="just"/>
            <a:r>
              <a:rPr lang="en-GB" sz="1200" dirty="0">
                <a:solidFill>
                  <a:srgbClr val="0B0C0C"/>
                </a:solidFill>
                <a:latin typeface="+mj-lt"/>
              </a:rPr>
              <a:t>The most consistent association is with alcohol addiction;</a:t>
            </a:r>
            <a:r>
              <a:rPr lang="en-GB" sz="1200" b="0" i="0" dirty="0">
                <a:solidFill>
                  <a:srgbClr val="0B0C0C"/>
                </a:solidFill>
                <a:effectLst/>
                <a:latin typeface="+mj-lt"/>
              </a:rPr>
              <a:t> a PHE review of the harms of gambling concluded there is a clear association between gambling at all levels of harm and increased </a:t>
            </a:r>
            <a:r>
              <a:rPr lang="en-GB" sz="1200" b="0" i="0" dirty="0">
                <a:solidFill>
                  <a:schemeClr val="accent1"/>
                </a:solidFill>
                <a:effectLst/>
                <a:latin typeface="+mj-lt"/>
              </a:rPr>
              <a:t>alcohol</a:t>
            </a:r>
            <a:r>
              <a:rPr lang="en-GB" sz="1200" b="0" i="0" dirty="0">
                <a:solidFill>
                  <a:srgbClr val="0B0C0C"/>
                </a:solidFill>
                <a:effectLst/>
                <a:latin typeface="+mj-lt"/>
              </a:rPr>
              <a:t> consumption. The association is greater for at-risk and problem gambling [2].</a:t>
            </a:r>
          </a:p>
          <a:p>
            <a:pPr algn="just"/>
            <a:endParaRPr lang="en-GB" sz="1200" dirty="0">
              <a:solidFill>
                <a:srgbClr val="0B0C0C"/>
              </a:solidFill>
              <a:latin typeface="+mj-lt"/>
            </a:endParaRPr>
          </a:p>
          <a:p>
            <a:pPr algn="just"/>
            <a:r>
              <a:rPr lang="en-GB" sz="1200" b="0" i="0" dirty="0">
                <a:solidFill>
                  <a:srgbClr val="0B0C0C"/>
                </a:solidFill>
                <a:effectLst/>
                <a:latin typeface="+mj-lt"/>
              </a:rPr>
              <a:t>Whilst alcohol related mortality is lower in London than </a:t>
            </a:r>
            <a:r>
              <a:rPr lang="en-GB" sz="1200" dirty="0">
                <a:solidFill>
                  <a:srgbClr val="0B0C0C"/>
                </a:solidFill>
                <a:latin typeface="+mj-lt"/>
              </a:rPr>
              <a:t>E</a:t>
            </a:r>
            <a:r>
              <a:rPr lang="en-GB" sz="1200" b="0" i="0" dirty="0">
                <a:solidFill>
                  <a:srgbClr val="0B0C0C"/>
                </a:solidFill>
                <a:effectLst/>
                <a:latin typeface="+mj-lt"/>
              </a:rPr>
              <a:t>ngland overall [6], these remain areas of public health concern for the region. The highest rates tend to be in inner </a:t>
            </a:r>
            <a:r>
              <a:rPr lang="en-GB" sz="1200" dirty="0"/>
              <a:t>boroughs such as Islington and Hackney, and the lowest rates were in outer boroughs like Redbridge and Richmond upon Thames [7].</a:t>
            </a:r>
          </a:p>
          <a:p>
            <a:pPr algn="just"/>
            <a:r>
              <a:rPr lang="en-GB" sz="1200" b="0" i="0" dirty="0">
                <a:solidFill>
                  <a:srgbClr val="0B0C0C"/>
                </a:solidFill>
                <a:effectLst/>
                <a:latin typeface="+mj-lt"/>
              </a:rPr>
              <a:t> </a:t>
            </a:r>
          </a:p>
        </p:txBody>
      </p:sp>
      <p:sp>
        <p:nvSpPr>
          <p:cNvPr id="16" name="TextBox 15">
            <a:extLst>
              <a:ext uri="{FF2B5EF4-FFF2-40B4-BE49-F238E27FC236}">
                <a16:creationId xmlns:a16="http://schemas.microsoft.com/office/drawing/2014/main" id="{4B39B494-5E56-4627-A504-1AEB39D9A590}"/>
              </a:ext>
            </a:extLst>
          </p:cNvPr>
          <p:cNvSpPr txBox="1"/>
          <p:nvPr/>
        </p:nvSpPr>
        <p:spPr>
          <a:xfrm>
            <a:off x="5771679" y="3728726"/>
            <a:ext cx="5886603" cy="276999"/>
          </a:xfrm>
          <a:prstGeom prst="rect">
            <a:avLst/>
          </a:prstGeom>
          <a:noFill/>
        </p:spPr>
        <p:txBody>
          <a:bodyPr wrap="square">
            <a:spAutoFit/>
          </a:bodyPr>
          <a:lstStyle/>
          <a:p>
            <a:r>
              <a:rPr lang="en-GB" sz="1200" b="1" i="0" dirty="0">
                <a:solidFill>
                  <a:schemeClr val="accent1"/>
                </a:solidFill>
                <a:effectLst/>
                <a:latin typeface="+mj-lt"/>
              </a:rPr>
              <a:t>Alcohol dependence prevalence in 2018 to 2019 by local authority [7]</a:t>
            </a:r>
          </a:p>
        </p:txBody>
      </p:sp>
    </p:spTree>
    <p:extLst>
      <p:ext uri="{BB962C8B-B14F-4D97-AF65-F5344CB8AC3E}">
        <p14:creationId xmlns:p14="http://schemas.microsoft.com/office/powerpoint/2010/main" val="418526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2582461-FAB7-4F81-BFB1-4E79A8CB3CC0}"/>
              </a:ext>
            </a:extLst>
          </p:cNvPr>
          <p:cNvSpPr txBox="1"/>
          <p:nvPr/>
        </p:nvSpPr>
        <p:spPr>
          <a:xfrm>
            <a:off x="562400" y="953304"/>
            <a:ext cx="10989852" cy="1451103"/>
          </a:xfrm>
          <a:prstGeom prst="rect">
            <a:avLst/>
          </a:prstGeom>
          <a:noFill/>
        </p:spPr>
        <p:txBody>
          <a:bodyPr wrap="square">
            <a:spAutoFit/>
          </a:bodyPr>
          <a:lstStyle/>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The screening tools that are most commonly used for gambling are the Diagnostic and Statistical Manual of Mental Disorders, 4th version (DSM-IV) and the Problem Gambling Severity Index (PGSI). The questions asked in these tools can be found in the appendix. The PGSI defines levels of gambling as: </a:t>
            </a:r>
          </a:p>
          <a:p>
            <a:pPr marL="342900" lvl="0" indent="-342900" algn="just">
              <a:lnSpc>
                <a:spcPct val="115000"/>
              </a:lnSpc>
              <a:buFont typeface="Symbol" panose="05050102010706020507" pitchFamily="18" charset="2"/>
              <a:buChar char=""/>
            </a:pPr>
            <a:r>
              <a:rPr lang="en-GB" sz="1200" dirty="0">
                <a:solidFill>
                  <a:srgbClr val="000000"/>
                </a:solidFill>
                <a:effectLst/>
                <a:latin typeface="Arial" panose="020B0604020202020204" pitchFamily="34" charset="0"/>
                <a:ea typeface="Calibri" panose="020F0502020204030204" pitchFamily="34" charset="0"/>
              </a:rPr>
              <a:t>Non-problem gambler: Gamblers who gamble with no negative consequences.</a:t>
            </a:r>
          </a:p>
          <a:p>
            <a:pPr marL="342900" lvl="0" indent="-342900" algn="just">
              <a:lnSpc>
                <a:spcPct val="115000"/>
              </a:lnSpc>
              <a:buFont typeface="Symbol" panose="05050102010706020507" pitchFamily="18" charset="2"/>
              <a:buChar char=""/>
            </a:pPr>
            <a:r>
              <a:rPr lang="en-GB" sz="1200" dirty="0">
                <a:solidFill>
                  <a:srgbClr val="000000"/>
                </a:solidFill>
                <a:effectLst/>
                <a:latin typeface="Arial" panose="020B0604020202020204" pitchFamily="34" charset="0"/>
                <a:ea typeface="Calibri" panose="020F0502020204030204" pitchFamily="34" charset="0"/>
              </a:rPr>
              <a:t>Low-risk gambler: Gamblers who experience a low level of problems with few or no identified negative consequences. </a:t>
            </a:r>
          </a:p>
          <a:p>
            <a:pPr marL="342900" lvl="0" indent="-342900" algn="just">
              <a:lnSpc>
                <a:spcPct val="115000"/>
              </a:lnSpc>
              <a:buFont typeface="Symbol" panose="05050102010706020507" pitchFamily="18" charset="2"/>
              <a:buChar char=""/>
            </a:pPr>
            <a:r>
              <a:rPr lang="en-GB" sz="1200" dirty="0">
                <a:solidFill>
                  <a:srgbClr val="000000"/>
                </a:solidFill>
                <a:effectLst/>
                <a:latin typeface="Arial" panose="020B0604020202020204" pitchFamily="34" charset="0"/>
                <a:ea typeface="Calibri" panose="020F0502020204030204" pitchFamily="34" charset="0"/>
              </a:rPr>
              <a:t>Moderate risk: Gamblers who experience a moderate level of problems leading to some negative consequences. </a:t>
            </a:r>
          </a:p>
          <a:p>
            <a:pPr marL="342900" lvl="0" indent="-342900" algn="just">
              <a:lnSpc>
                <a:spcPct val="115000"/>
              </a:lnSpc>
              <a:spcAft>
                <a:spcPts val="800"/>
              </a:spcAft>
              <a:buFont typeface="Symbol" panose="05050102010706020507" pitchFamily="18" charset="2"/>
              <a:buChar char=""/>
            </a:pPr>
            <a:r>
              <a:rPr lang="en-GB" sz="1200" dirty="0">
                <a:solidFill>
                  <a:schemeClr val="accent1"/>
                </a:solidFill>
                <a:effectLst/>
                <a:latin typeface="Arial" panose="020B0604020202020204" pitchFamily="34" charset="0"/>
                <a:ea typeface="Calibri" panose="020F0502020204030204" pitchFamily="34" charset="0"/>
              </a:rPr>
              <a:t>Problem gambler: Gambling with negative consequences and a possible loss of control.</a:t>
            </a:r>
          </a:p>
        </p:txBody>
      </p:sp>
      <p:sp>
        <p:nvSpPr>
          <p:cNvPr id="3" name="Content Placeholder 2">
            <a:extLst>
              <a:ext uri="{FF2B5EF4-FFF2-40B4-BE49-F238E27FC236}">
                <a16:creationId xmlns:a16="http://schemas.microsoft.com/office/drawing/2014/main" id="{7D25F9C1-32F7-43AE-AB3B-239BD1C58DBE}"/>
              </a:ext>
            </a:extLst>
          </p:cNvPr>
          <p:cNvSpPr>
            <a:spLocks noGrp="1"/>
          </p:cNvSpPr>
          <p:nvPr>
            <p:ph idx="1"/>
          </p:nvPr>
        </p:nvSpPr>
        <p:spPr>
          <a:xfrm>
            <a:off x="7485700" y="2527655"/>
            <a:ext cx="4066552" cy="659280"/>
          </a:xfrm>
        </p:spPr>
        <p:txBody>
          <a:bodyPr>
            <a:normAutofit/>
          </a:bodyPr>
          <a:lstStyle/>
          <a:p>
            <a:r>
              <a:rPr lang="en-GB" sz="1200" dirty="0">
                <a:solidFill>
                  <a:schemeClr val="accent1"/>
                </a:solidFill>
              </a:rPr>
              <a:t>Problem gamblers (PGSI 8+), Prevalence by area [1]</a:t>
            </a:r>
          </a:p>
        </p:txBody>
      </p:sp>
      <p:pic>
        <p:nvPicPr>
          <p:cNvPr id="5" name="Picture 4">
            <a:extLst>
              <a:ext uri="{FF2B5EF4-FFF2-40B4-BE49-F238E27FC236}">
                <a16:creationId xmlns:a16="http://schemas.microsoft.com/office/drawing/2014/main" id="{F3966B37-782D-406C-89EC-9572BBB29E6B}"/>
              </a:ext>
            </a:extLst>
          </p:cNvPr>
          <p:cNvPicPr>
            <a:picLocks noChangeAspect="1"/>
          </p:cNvPicPr>
          <p:nvPr/>
        </p:nvPicPr>
        <p:blipFill>
          <a:blip r:embed="rId3"/>
          <a:stretch>
            <a:fillRect/>
          </a:stretch>
        </p:blipFill>
        <p:spPr>
          <a:xfrm>
            <a:off x="7603176" y="2857295"/>
            <a:ext cx="3831599" cy="3107115"/>
          </a:xfrm>
          <a:prstGeom prst="rect">
            <a:avLst/>
          </a:prstGeom>
        </p:spPr>
      </p:pic>
      <p:sp>
        <p:nvSpPr>
          <p:cNvPr id="14" name="Slide Number Placeholder 13">
            <a:extLst>
              <a:ext uri="{FF2B5EF4-FFF2-40B4-BE49-F238E27FC236}">
                <a16:creationId xmlns:a16="http://schemas.microsoft.com/office/drawing/2014/main" id="{FFEB318F-0970-4700-ACA0-2EB7D3D46386}"/>
              </a:ext>
            </a:extLst>
          </p:cNvPr>
          <p:cNvSpPr>
            <a:spLocks noGrp="1"/>
          </p:cNvSpPr>
          <p:nvPr>
            <p:ph type="sldNum" sz="quarter" idx="12"/>
          </p:nvPr>
        </p:nvSpPr>
        <p:spPr/>
        <p:txBody>
          <a:bodyPr/>
          <a:lstStyle/>
          <a:p>
            <a:fld id="{780A6C22-8610-4C1A-9CF9-28C3586869BA}" type="slidenum">
              <a:rPr lang="en-GB" smtClean="0"/>
              <a:t>11</a:t>
            </a:fld>
            <a:endParaRPr lang="en-GB"/>
          </a:p>
        </p:txBody>
      </p:sp>
      <p:sp>
        <p:nvSpPr>
          <p:cNvPr id="13" name="Title 1">
            <a:extLst>
              <a:ext uri="{FF2B5EF4-FFF2-40B4-BE49-F238E27FC236}">
                <a16:creationId xmlns:a16="http://schemas.microsoft.com/office/drawing/2014/main" id="{FA426ECA-D9DD-4CFA-BA65-8826C450982D}"/>
              </a:ext>
            </a:extLst>
          </p:cNvPr>
          <p:cNvSpPr txBox="1">
            <a:spLocks/>
          </p:cNvSpPr>
          <p:nvPr/>
        </p:nvSpPr>
        <p:spPr>
          <a:xfrm>
            <a:off x="360000" y="360000"/>
            <a:ext cx="11446163" cy="8448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000" b="0" dirty="0">
                <a:solidFill>
                  <a:schemeClr val="accent1"/>
                </a:solidFill>
              </a:rPr>
              <a:t>Gambling prevalence is estimated as being relatively high in London, compared to other areas in Great Britain</a:t>
            </a:r>
          </a:p>
        </p:txBody>
      </p:sp>
      <p:sp>
        <p:nvSpPr>
          <p:cNvPr id="17" name="Rectangle 16">
            <a:extLst>
              <a:ext uri="{FF2B5EF4-FFF2-40B4-BE49-F238E27FC236}">
                <a16:creationId xmlns:a16="http://schemas.microsoft.com/office/drawing/2014/main" id="{9CA13D7A-6742-4CC3-92C5-626D3318C728}"/>
              </a:ext>
            </a:extLst>
          </p:cNvPr>
          <p:cNvSpPr/>
          <p:nvPr/>
        </p:nvSpPr>
        <p:spPr>
          <a:xfrm>
            <a:off x="583435" y="981892"/>
            <a:ext cx="10989853" cy="1451104"/>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DFCD62B-9E35-4E91-AFC9-32F444334503}"/>
              </a:ext>
            </a:extLst>
          </p:cNvPr>
          <p:cNvSpPr txBox="1"/>
          <p:nvPr/>
        </p:nvSpPr>
        <p:spPr>
          <a:xfrm>
            <a:off x="562400" y="2527653"/>
            <a:ext cx="6688346" cy="3670172"/>
          </a:xfrm>
          <a:prstGeom prst="rect">
            <a:avLst/>
          </a:prstGeom>
          <a:noFill/>
        </p:spPr>
        <p:txBody>
          <a:bodyPr wrap="square">
            <a:spAutoFit/>
          </a:bodyPr>
          <a:lstStyle/>
          <a:p>
            <a:pPr lvl="0" algn="just">
              <a:lnSpc>
                <a:spcPct val="115000"/>
              </a:lnSpc>
              <a:spcAft>
                <a:spcPts val="800"/>
              </a:spcAft>
            </a:pPr>
            <a:r>
              <a:rPr lang="en-GB" sz="1200" dirty="0" err="1">
                <a:solidFill>
                  <a:srgbClr val="000000"/>
                </a:solidFill>
                <a:effectLst/>
                <a:latin typeface="Arial" panose="020B0604020202020204" pitchFamily="34" charset="0"/>
                <a:ea typeface="Calibri" panose="020F0502020204030204" pitchFamily="34" charset="0"/>
              </a:rPr>
              <a:t>GambleAware</a:t>
            </a:r>
            <a:r>
              <a:rPr lang="en-GB" sz="1200" dirty="0">
                <a:solidFill>
                  <a:srgbClr val="000000"/>
                </a:solidFill>
                <a:effectLst/>
                <a:latin typeface="Arial" panose="020B0604020202020204" pitchFamily="34" charset="0"/>
                <a:ea typeface="Calibri" panose="020F0502020204030204" pitchFamily="34" charset="0"/>
              </a:rPr>
              <a:t> and University College London have worked together to model gambling prevalence at each level of severity, providing a picture of how prevalence is spread across Great Britain in relative terms [1]. </a:t>
            </a:r>
          </a:p>
          <a:p>
            <a:pPr lvl="0"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The map shown here provide some indication that there are relatively high levels of problem gambler prevalence in local authorities in London, compared to local authorities around Great Britain. </a:t>
            </a:r>
          </a:p>
          <a:p>
            <a:pPr lvl="0"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In fact, </a:t>
            </a:r>
            <a:r>
              <a:rPr lang="en-GB" sz="1200" dirty="0">
                <a:solidFill>
                  <a:schemeClr val="accent1"/>
                </a:solidFill>
                <a:latin typeface="Arial" panose="020B0604020202020204" pitchFamily="34" charset="0"/>
                <a:ea typeface="Calibri" panose="020F0502020204030204" pitchFamily="34" charset="0"/>
              </a:rPr>
              <a:t>all but one London local authority are in the lowest quintile for non-problem gambler prevalence</a:t>
            </a:r>
            <a:r>
              <a:rPr lang="en-GB" sz="1200" dirty="0">
                <a:solidFill>
                  <a:srgbClr val="000000"/>
                </a:solidFill>
                <a:latin typeface="Arial" panose="020B0604020202020204" pitchFamily="34" charset="0"/>
                <a:ea typeface="Calibri" panose="020F0502020204030204" pitchFamily="34" charset="0"/>
              </a:rPr>
              <a:t>, which</a:t>
            </a:r>
            <a:r>
              <a:rPr lang="en-GB" sz="1200" dirty="0">
                <a:solidFill>
                  <a:srgbClr val="000000"/>
                </a:solidFill>
                <a:effectLst/>
                <a:latin typeface="Arial" panose="020B0604020202020204" pitchFamily="34" charset="0"/>
                <a:ea typeface="Calibri" panose="020F0502020204030204" pitchFamily="34" charset="0"/>
              </a:rPr>
              <a:t> supports </a:t>
            </a:r>
            <a:r>
              <a:rPr lang="en-GB" sz="1200" dirty="0">
                <a:solidFill>
                  <a:srgbClr val="000000"/>
                </a:solidFill>
                <a:latin typeface="Arial" panose="020B0604020202020204" pitchFamily="34" charset="0"/>
                <a:ea typeface="Calibri" panose="020F0502020204030204" pitchFamily="34" charset="0"/>
              </a:rPr>
              <a:t>evidence presented in these slides, in that across London, all local authorities should be considering gambling as a risk to population health.</a:t>
            </a:r>
          </a:p>
          <a:p>
            <a:pPr lvl="0"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It is important to also consider gambling related harm, which impacts more than just those partaking in problem gambling behaviours, including the families and friends of problem gamblers. It is likely therefore, that prevalence of gambling related harm will be even greater.</a:t>
            </a:r>
          </a:p>
          <a:p>
            <a:pPr lvl="0"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It is recommended (1) that each local authority use local data to estimate absolute prevalence, (2) national data collections to routinely include gambling prevalence, (3) that analysis be undertaken to understand contributions of different risk factors to problem gambling in London.</a:t>
            </a:r>
          </a:p>
        </p:txBody>
      </p:sp>
      <p:sp>
        <p:nvSpPr>
          <p:cNvPr id="21" name="Rectangle 20">
            <a:extLst>
              <a:ext uri="{FF2B5EF4-FFF2-40B4-BE49-F238E27FC236}">
                <a16:creationId xmlns:a16="http://schemas.microsoft.com/office/drawing/2014/main" id="{DE1BD9C6-301A-47FF-8881-DF8FC35A187B}"/>
              </a:ext>
            </a:extLst>
          </p:cNvPr>
          <p:cNvSpPr/>
          <p:nvPr/>
        </p:nvSpPr>
        <p:spPr>
          <a:xfrm>
            <a:off x="562400" y="2527654"/>
            <a:ext cx="10989853" cy="3679664"/>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14705EC-6642-4E05-B1B9-8C7AF068C2F5}"/>
              </a:ext>
            </a:extLst>
          </p:cNvPr>
          <p:cNvSpPr txBox="1"/>
          <p:nvPr/>
        </p:nvSpPr>
        <p:spPr>
          <a:xfrm>
            <a:off x="4554058" y="6293426"/>
            <a:ext cx="6950083" cy="577081"/>
          </a:xfrm>
          <a:prstGeom prst="rect">
            <a:avLst/>
          </a:prstGeom>
          <a:noFill/>
        </p:spPr>
        <p:txBody>
          <a:bodyPr wrap="square" rtlCol="0">
            <a:spAutoFit/>
          </a:bodyPr>
          <a:lstStyle/>
          <a:p>
            <a:r>
              <a:rPr lang="en-GB" sz="1050" b="0" i="1" dirty="0">
                <a:solidFill>
                  <a:schemeClr val="bg1">
                    <a:lumMod val="50000"/>
                  </a:schemeClr>
                </a:solidFill>
                <a:latin typeface="+mj-lt"/>
              </a:rPr>
              <a:t>Notes: Unfortunately, absolute prevalence data for local authorities is not routinely collected, and due to small sample sizes used in the modelling presented here, it is not possible to specify the prevalence of problem gamblers in each local authority. </a:t>
            </a:r>
          </a:p>
        </p:txBody>
      </p:sp>
    </p:spTree>
    <p:extLst>
      <p:ext uri="{BB962C8B-B14F-4D97-AF65-F5344CB8AC3E}">
        <p14:creationId xmlns:p14="http://schemas.microsoft.com/office/powerpoint/2010/main" val="57000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E49648A-280F-47B4-B2D4-7DA015349833}"/>
              </a:ext>
            </a:extLst>
          </p:cNvPr>
          <p:cNvPicPr>
            <a:picLocks noChangeAspect="1"/>
          </p:cNvPicPr>
          <p:nvPr/>
        </p:nvPicPr>
        <p:blipFill>
          <a:blip r:embed="rId3"/>
          <a:stretch>
            <a:fillRect/>
          </a:stretch>
        </p:blipFill>
        <p:spPr>
          <a:xfrm>
            <a:off x="6574170" y="4344285"/>
            <a:ext cx="5029502" cy="1897765"/>
          </a:xfrm>
          <a:prstGeom prst="rect">
            <a:avLst/>
          </a:prstGeom>
        </p:spPr>
      </p:pic>
      <p:sp>
        <p:nvSpPr>
          <p:cNvPr id="5" name="TextBox 4">
            <a:extLst>
              <a:ext uri="{FF2B5EF4-FFF2-40B4-BE49-F238E27FC236}">
                <a16:creationId xmlns:a16="http://schemas.microsoft.com/office/drawing/2014/main" id="{E5C9BE56-C1D4-4564-96CE-1069EE3ADB70}"/>
              </a:ext>
            </a:extLst>
          </p:cNvPr>
          <p:cNvSpPr txBox="1"/>
          <p:nvPr/>
        </p:nvSpPr>
        <p:spPr>
          <a:xfrm>
            <a:off x="6364015" y="805291"/>
            <a:ext cx="5347269" cy="5371535"/>
          </a:xfrm>
          <a:prstGeom prst="rect">
            <a:avLst/>
          </a:prstGeom>
          <a:noFill/>
          <a:ln w="38100">
            <a:solidFill>
              <a:srgbClr val="01A188">
                <a:alpha val="12157"/>
              </a:srgbClr>
            </a:solidFill>
          </a:ln>
        </p:spPr>
        <p:txBody>
          <a:bodyPr wrap="square">
            <a:spAutoFit/>
          </a:bodyPr>
          <a:lstStyle/>
          <a:p>
            <a:pPr algn="just">
              <a:lnSpc>
                <a:spcPct val="115000"/>
              </a:lnSpc>
              <a:spcAft>
                <a:spcPts val="800"/>
              </a:spcAft>
            </a:pPr>
            <a:r>
              <a:rPr lang="en-GB" sz="1200" b="0" i="0" dirty="0">
                <a:effectLst/>
                <a:latin typeface="+mj-lt"/>
              </a:rPr>
              <a:t>The demographics and institutional systems of London make it unique in the challenges it faces, both health related and otherwise. </a:t>
            </a:r>
            <a:r>
              <a:rPr lang="en-GB" sz="1200" dirty="0">
                <a:latin typeface="+mj-lt"/>
              </a:rPr>
              <a:t>A large number of organisations play a role in our health and social care system, including:</a:t>
            </a:r>
          </a:p>
          <a:p>
            <a:pPr marL="628650" lvl="1" indent="-171450" algn="just">
              <a:lnSpc>
                <a:spcPct val="115000"/>
              </a:lnSpc>
              <a:spcAft>
                <a:spcPts val="800"/>
              </a:spcAft>
              <a:buFont typeface="Arial" panose="020B0604020202020204" pitchFamily="34" charset="0"/>
              <a:buChar char="•"/>
            </a:pPr>
            <a:r>
              <a:rPr lang="en-GB" sz="1200" b="0" i="0" dirty="0">
                <a:effectLst/>
                <a:latin typeface="+mj-lt"/>
              </a:rPr>
              <a:t>33 Local </a:t>
            </a:r>
            <a:r>
              <a:rPr lang="en-GB" sz="1200" dirty="0">
                <a:latin typeface="+mj-lt"/>
              </a:rPr>
              <a:t>Authorities,</a:t>
            </a:r>
          </a:p>
          <a:p>
            <a:pPr marL="628650" lvl="1" indent="-171450" algn="just">
              <a:lnSpc>
                <a:spcPct val="115000"/>
              </a:lnSpc>
              <a:spcAft>
                <a:spcPts val="800"/>
              </a:spcAft>
              <a:buFont typeface="Arial" panose="020B0604020202020204" pitchFamily="34" charset="0"/>
              <a:buChar char="•"/>
            </a:pPr>
            <a:r>
              <a:rPr lang="en-GB" sz="1200" b="0" i="0" dirty="0">
                <a:effectLst/>
                <a:latin typeface="+mj-lt"/>
              </a:rPr>
              <a:t>5 Integrated Care Systems,</a:t>
            </a:r>
          </a:p>
          <a:p>
            <a:pPr marL="628650" lvl="1" indent="-171450" algn="just">
              <a:lnSpc>
                <a:spcPct val="115000"/>
              </a:lnSpc>
              <a:spcAft>
                <a:spcPts val="800"/>
              </a:spcAft>
              <a:buFont typeface="Arial" panose="020B0604020202020204" pitchFamily="34" charset="0"/>
              <a:buChar char="•"/>
            </a:pPr>
            <a:r>
              <a:rPr lang="en-GB" sz="1200" b="0" i="0" dirty="0">
                <a:effectLst/>
                <a:latin typeface="+mj-lt"/>
              </a:rPr>
              <a:t>NHS commissioners,</a:t>
            </a:r>
          </a:p>
          <a:p>
            <a:pPr marL="628650" lvl="1" indent="-171450" algn="just">
              <a:lnSpc>
                <a:spcPct val="115000"/>
              </a:lnSpc>
              <a:spcAft>
                <a:spcPts val="800"/>
              </a:spcAft>
              <a:buFont typeface="Arial" panose="020B0604020202020204" pitchFamily="34" charset="0"/>
              <a:buChar char="•"/>
            </a:pPr>
            <a:r>
              <a:rPr lang="en-GB" sz="1200" dirty="0">
                <a:latin typeface="+mj-lt"/>
              </a:rPr>
              <a:t>NHS providers,</a:t>
            </a:r>
          </a:p>
          <a:p>
            <a:pPr marL="628650" lvl="1" indent="-171450" algn="just">
              <a:lnSpc>
                <a:spcPct val="115000"/>
              </a:lnSpc>
              <a:spcAft>
                <a:spcPts val="800"/>
              </a:spcAft>
              <a:buFont typeface="Arial" panose="020B0604020202020204" pitchFamily="34" charset="0"/>
              <a:buChar char="•"/>
            </a:pPr>
            <a:r>
              <a:rPr lang="en-GB" sz="1200" b="0" i="0" dirty="0">
                <a:effectLst/>
                <a:latin typeface="+mj-lt"/>
              </a:rPr>
              <a:t>Voluntary sector</a:t>
            </a:r>
            <a:r>
              <a:rPr lang="en-GB" sz="1200" dirty="0">
                <a:latin typeface="+mj-lt"/>
              </a:rPr>
              <a:t> organisations, and</a:t>
            </a:r>
            <a:endParaRPr lang="en-GB" sz="1200" b="0" i="0" dirty="0">
              <a:effectLst/>
              <a:latin typeface="+mj-lt"/>
            </a:endParaRPr>
          </a:p>
          <a:p>
            <a:pPr marL="628650" lvl="1" indent="-171450" algn="just">
              <a:lnSpc>
                <a:spcPct val="115000"/>
              </a:lnSpc>
              <a:spcAft>
                <a:spcPts val="800"/>
              </a:spcAft>
              <a:buFont typeface="Arial" panose="020B0604020202020204" pitchFamily="34" charset="0"/>
              <a:buChar char="•"/>
            </a:pPr>
            <a:r>
              <a:rPr lang="en-GB" sz="1200" b="0" i="0" dirty="0">
                <a:effectLst/>
                <a:latin typeface="+mj-lt"/>
              </a:rPr>
              <a:t>The Mayor of London and the Greater London Authority (GLA) [2].</a:t>
            </a:r>
          </a:p>
          <a:p>
            <a:pPr algn="just">
              <a:lnSpc>
                <a:spcPct val="115000"/>
              </a:lnSpc>
              <a:spcAft>
                <a:spcPts val="800"/>
              </a:spcAft>
            </a:pPr>
            <a:r>
              <a:rPr lang="en-GB" sz="1200" b="0" i="0" dirty="0">
                <a:effectLst/>
                <a:latin typeface="+mj-lt"/>
              </a:rPr>
              <a:t>In 2017, London Partners secured a </a:t>
            </a:r>
            <a:r>
              <a:rPr lang="en-GB" sz="1200" b="0" i="0" dirty="0">
                <a:solidFill>
                  <a:schemeClr val="accent2"/>
                </a:solidFill>
                <a:effectLst/>
                <a:latin typeface="+mj-lt"/>
                <a:hlinkClick r:id="rId4">
                  <a:extLst>
                    <a:ext uri="{A12FA001-AC4F-418D-AE19-62706E023703}">
                      <ahyp:hlinkClr xmlns:ahyp="http://schemas.microsoft.com/office/drawing/2018/hyperlinkcolor" val="tx"/>
                    </a:ext>
                  </a:extLst>
                </a:hlinkClick>
              </a:rPr>
              <a:t>devolution deal</a:t>
            </a:r>
            <a:r>
              <a:rPr lang="en-GB" sz="1200" b="0" i="0" dirty="0">
                <a:solidFill>
                  <a:schemeClr val="accent2"/>
                </a:solidFill>
                <a:effectLst/>
                <a:latin typeface="+mj-lt"/>
              </a:rPr>
              <a:t> </a:t>
            </a:r>
            <a:r>
              <a:rPr lang="en-GB" sz="1200" b="0" i="0" dirty="0">
                <a:effectLst/>
                <a:latin typeface="+mj-lt"/>
              </a:rPr>
              <a:t>with national government to improve health and care across the city, giving local leaders more control over key decisions [2,3]. </a:t>
            </a:r>
          </a:p>
          <a:p>
            <a:pPr algn="just">
              <a:lnSpc>
                <a:spcPct val="115000"/>
              </a:lnSpc>
              <a:spcAft>
                <a:spcPts val="800"/>
              </a:spcAft>
            </a:pPr>
            <a:r>
              <a:rPr lang="en-GB" sz="1200" dirty="0">
                <a:latin typeface="+mj-lt"/>
              </a:rPr>
              <a:t>Within each ICS, there are further local partnerships [2]:</a:t>
            </a:r>
          </a:p>
          <a:p>
            <a:pPr algn="just">
              <a:lnSpc>
                <a:spcPct val="115000"/>
              </a:lnSpc>
              <a:spcAft>
                <a:spcPts val="800"/>
              </a:spcAft>
            </a:pPr>
            <a:endParaRPr lang="en-GB" sz="1200" dirty="0">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p:txBody>
      </p:sp>
      <p:sp>
        <p:nvSpPr>
          <p:cNvPr id="6" name="TextBox 5">
            <a:extLst>
              <a:ext uri="{FF2B5EF4-FFF2-40B4-BE49-F238E27FC236}">
                <a16:creationId xmlns:a16="http://schemas.microsoft.com/office/drawing/2014/main" id="{6A54883A-6B6B-4581-B2A4-AAA422ED7C00}"/>
              </a:ext>
            </a:extLst>
          </p:cNvPr>
          <p:cNvSpPr txBox="1"/>
          <p:nvPr/>
        </p:nvSpPr>
        <p:spPr>
          <a:xfrm>
            <a:off x="461584" y="805291"/>
            <a:ext cx="5807552" cy="5379358"/>
          </a:xfrm>
          <a:prstGeom prst="rect">
            <a:avLst/>
          </a:prstGeom>
          <a:noFill/>
          <a:ln w="38100">
            <a:solidFill>
              <a:srgbClr val="01A188">
                <a:alpha val="12157"/>
              </a:srgbClr>
            </a:solidFill>
          </a:ln>
        </p:spPr>
        <p:txBody>
          <a:bodyPr wrap="square">
            <a:spAutoFit/>
          </a:bodyPr>
          <a:lstStyle/>
          <a:p>
            <a:pPr>
              <a:lnSpc>
                <a:spcPct val="115000"/>
              </a:lnSpc>
              <a:spcAft>
                <a:spcPts val="800"/>
              </a:spcAft>
            </a:pPr>
            <a:r>
              <a:rPr lang="en-GB" sz="1200" b="1" i="0" dirty="0">
                <a:solidFill>
                  <a:schemeClr val="accent1"/>
                </a:solidFill>
                <a:effectLst/>
                <a:latin typeface="+mj-lt"/>
              </a:rPr>
              <a:t>Footprint and approximate populations of Integrated Care Systems [1] </a:t>
            </a:r>
            <a:br>
              <a:rPr lang="en-GB" sz="1200" b="1" i="0" dirty="0">
                <a:solidFill>
                  <a:schemeClr val="accent1"/>
                </a:solidFill>
                <a:effectLst/>
                <a:latin typeface="+mj-lt"/>
              </a:rPr>
            </a:br>
            <a:r>
              <a:rPr lang="en-GB" sz="1200" b="1" i="0" dirty="0">
                <a:solidFill>
                  <a:schemeClr val="accent1"/>
                </a:solidFill>
                <a:effectLst/>
                <a:latin typeface="+mj-lt"/>
              </a:rPr>
              <a:t>in London</a:t>
            </a:r>
            <a:br>
              <a:rPr lang="en-GB" sz="1000" b="1" i="0" dirty="0">
                <a:solidFill>
                  <a:schemeClr val="accent1"/>
                </a:solidFill>
                <a:effectLst/>
                <a:latin typeface="+mj-lt"/>
              </a:rPr>
            </a:br>
            <a:br>
              <a:rPr lang="en-GB" sz="1000" b="1" i="0" dirty="0">
                <a:solidFill>
                  <a:schemeClr val="accent1"/>
                </a:solidFill>
                <a:effectLst/>
                <a:latin typeface="+mj-lt"/>
              </a:rPr>
            </a:br>
            <a:endParaRPr lang="en-GB" sz="1000" b="1" i="0" dirty="0">
              <a:solidFill>
                <a:schemeClr val="accent1"/>
              </a:solidFill>
              <a:effectLst/>
              <a:latin typeface="+mj-lt"/>
            </a:endParaRPr>
          </a:p>
          <a:p>
            <a:pPr>
              <a:lnSpc>
                <a:spcPct val="115000"/>
              </a:lnSpc>
              <a:spcAft>
                <a:spcPts val="800"/>
              </a:spcAft>
            </a:pPr>
            <a:endParaRPr lang="en-GB" sz="1000" b="1" dirty="0">
              <a:solidFill>
                <a:schemeClr val="accent1"/>
              </a:solidFill>
              <a:latin typeface="+mj-lt"/>
            </a:endParaRPr>
          </a:p>
          <a:p>
            <a:pPr>
              <a:lnSpc>
                <a:spcPct val="115000"/>
              </a:lnSpc>
              <a:spcAft>
                <a:spcPts val="800"/>
              </a:spcAft>
            </a:pPr>
            <a:endParaRPr lang="en-GB" sz="1000" dirty="0">
              <a:latin typeface="+mj-lt"/>
            </a:endParaRPr>
          </a:p>
          <a:p>
            <a:pPr marL="628650" lvl="1" indent="-171450" algn="just">
              <a:lnSpc>
                <a:spcPct val="115000"/>
              </a:lnSpc>
              <a:spcAft>
                <a:spcPts val="800"/>
              </a:spcAft>
              <a:buFont typeface="Arial" panose="020B0604020202020204" pitchFamily="34" charset="0"/>
              <a:buChar char="•"/>
            </a:pPr>
            <a:endParaRPr lang="en-GB" sz="1000" dirty="0">
              <a:latin typeface="+mj-lt"/>
            </a:endParaRPr>
          </a:p>
          <a:p>
            <a:pPr marL="628650" lvl="1" indent="-171450" algn="just">
              <a:lnSpc>
                <a:spcPct val="115000"/>
              </a:lnSpc>
              <a:spcAft>
                <a:spcPts val="800"/>
              </a:spcAft>
              <a:buFont typeface="Arial" panose="020B0604020202020204" pitchFamily="34" charset="0"/>
              <a:buChar char="•"/>
            </a:pPr>
            <a:endParaRPr lang="en-GB" sz="1000" dirty="0">
              <a:latin typeface="+mj-lt"/>
            </a:endParaRPr>
          </a:p>
          <a:p>
            <a:pPr marL="628650" lvl="1" indent="-171450" algn="just">
              <a:lnSpc>
                <a:spcPct val="115000"/>
              </a:lnSpc>
              <a:spcAft>
                <a:spcPts val="800"/>
              </a:spcAft>
              <a:buFont typeface="Arial" panose="020B0604020202020204" pitchFamily="34" charset="0"/>
              <a:buChar char="•"/>
            </a:pPr>
            <a:endParaRPr lang="en-GB" sz="1000" b="0" i="0" dirty="0">
              <a:effectLst/>
              <a:latin typeface="+mj-lt"/>
            </a:endParaRPr>
          </a:p>
          <a:p>
            <a:pPr lvl="1" algn="just">
              <a:lnSpc>
                <a:spcPct val="115000"/>
              </a:lnSpc>
              <a:spcAft>
                <a:spcPts val="800"/>
              </a:spcAft>
            </a:pPr>
            <a:br>
              <a:rPr lang="en-GB" sz="1000" b="0" i="0" dirty="0">
                <a:effectLst/>
                <a:latin typeface="+mj-lt"/>
              </a:rPr>
            </a:br>
            <a:endParaRPr lang="en-GB" sz="1000" b="0" i="0" dirty="0">
              <a:effectLst/>
              <a:latin typeface="+mj-lt"/>
            </a:endParaRPr>
          </a:p>
          <a:p>
            <a:pPr lvl="1" algn="just">
              <a:lnSpc>
                <a:spcPct val="115000"/>
              </a:lnSpc>
              <a:spcAft>
                <a:spcPts val="800"/>
              </a:spcAft>
            </a:pPr>
            <a:br>
              <a:rPr lang="en-GB" sz="1000" b="0" i="0" dirty="0">
                <a:effectLst/>
                <a:latin typeface="+mj-lt"/>
              </a:rPr>
            </a:br>
            <a:br>
              <a:rPr lang="en-GB" sz="1000" b="0" i="0" dirty="0">
                <a:effectLst/>
                <a:latin typeface="+mj-lt"/>
              </a:rPr>
            </a:br>
            <a:endParaRPr lang="en-GB" sz="1000" b="0" i="0" dirty="0">
              <a:effectLst/>
              <a:latin typeface="+mj-lt"/>
            </a:endParaRPr>
          </a:p>
          <a:p>
            <a:pPr algn="just">
              <a:lnSpc>
                <a:spcPct val="115000"/>
              </a:lnSpc>
              <a:spcAft>
                <a:spcPts val="800"/>
              </a:spcAft>
            </a:pPr>
            <a:endParaRPr lang="en-GB" sz="1000" dirty="0">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r>
              <a:rPr lang="en-GB" sz="1200" dirty="0">
                <a:latin typeface="+mj-lt"/>
              </a:rPr>
              <a:t>Integrated care systems (ICSs) are partnerships of organisations that come together to plan and deliver joined up health and care services, and to improve the lives of people who live and work in their area. Following several years of locally led development, recommendations of NHS England and passage of the Health and Care Act (2022), 42 ICSs were established across England on a statutory basis on 1 July 2022 [1].</a:t>
            </a:r>
          </a:p>
        </p:txBody>
      </p:sp>
      <p:sp>
        <p:nvSpPr>
          <p:cNvPr id="4" name="Slide Number Placeholder 3">
            <a:extLst>
              <a:ext uri="{FF2B5EF4-FFF2-40B4-BE49-F238E27FC236}">
                <a16:creationId xmlns:a16="http://schemas.microsoft.com/office/drawing/2014/main" id="{325335EA-4CDD-49C4-A78E-19A028FF7717}"/>
              </a:ext>
            </a:extLst>
          </p:cNvPr>
          <p:cNvSpPr>
            <a:spLocks noGrp="1"/>
          </p:cNvSpPr>
          <p:nvPr>
            <p:ph type="sldNum" sz="quarter" idx="12"/>
          </p:nvPr>
        </p:nvSpPr>
        <p:spPr>
          <a:xfrm>
            <a:off x="11044381" y="6270625"/>
            <a:ext cx="759691" cy="365125"/>
          </a:xfrm>
        </p:spPr>
        <p:txBody>
          <a:bodyPr/>
          <a:lstStyle/>
          <a:p>
            <a:fld id="{780A6C22-8610-4C1A-9CF9-28C3586869BA}" type="slidenum">
              <a:rPr lang="en-GB" smtClean="0"/>
              <a:t>12</a:t>
            </a:fld>
            <a:endParaRPr lang="en-GB"/>
          </a:p>
        </p:txBody>
      </p:sp>
      <p:sp>
        <p:nvSpPr>
          <p:cNvPr id="21" name="Title 1">
            <a:extLst>
              <a:ext uri="{FF2B5EF4-FFF2-40B4-BE49-F238E27FC236}">
                <a16:creationId xmlns:a16="http://schemas.microsoft.com/office/drawing/2014/main" id="{89342D4E-B528-4AFD-A730-E9539E31B6A5}"/>
              </a:ext>
            </a:extLst>
          </p:cNvPr>
          <p:cNvSpPr>
            <a:spLocks noGrp="1"/>
          </p:cNvSpPr>
          <p:nvPr>
            <p:ph type="title"/>
          </p:nvPr>
        </p:nvSpPr>
        <p:spPr>
          <a:xfrm>
            <a:off x="360000" y="360001"/>
            <a:ext cx="11446163" cy="411562"/>
          </a:xfrm>
        </p:spPr>
        <p:txBody>
          <a:bodyPr>
            <a:normAutofit/>
          </a:bodyPr>
          <a:lstStyle/>
          <a:p>
            <a:r>
              <a:rPr lang="en-GB" sz="2000" b="0" dirty="0">
                <a:solidFill>
                  <a:schemeClr val="accent1"/>
                </a:solidFill>
              </a:rPr>
              <a:t>London’s complex health system presents challenges for local service delivery partnerships</a:t>
            </a:r>
          </a:p>
        </p:txBody>
      </p:sp>
      <p:grpSp>
        <p:nvGrpSpPr>
          <p:cNvPr id="29" name="Group 28">
            <a:extLst>
              <a:ext uri="{FF2B5EF4-FFF2-40B4-BE49-F238E27FC236}">
                <a16:creationId xmlns:a16="http://schemas.microsoft.com/office/drawing/2014/main" id="{D510B505-CB81-4B7A-B24C-0369BEDA1BE7}"/>
              </a:ext>
            </a:extLst>
          </p:cNvPr>
          <p:cNvGrpSpPr/>
          <p:nvPr/>
        </p:nvGrpSpPr>
        <p:grpSpPr>
          <a:xfrm>
            <a:off x="480716" y="1050444"/>
            <a:ext cx="6067897" cy="3733162"/>
            <a:chOff x="518040" y="1453449"/>
            <a:chExt cx="6067897" cy="3733162"/>
          </a:xfrm>
        </p:grpSpPr>
        <p:grpSp>
          <p:nvGrpSpPr>
            <p:cNvPr id="7" name="Group 6">
              <a:extLst>
                <a:ext uri="{FF2B5EF4-FFF2-40B4-BE49-F238E27FC236}">
                  <a16:creationId xmlns:a16="http://schemas.microsoft.com/office/drawing/2014/main" id="{70F08AD0-B57E-442F-B59A-4863ECA42288}"/>
                </a:ext>
              </a:extLst>
            </p:cNvPr>
            <p:cNvGrpSpPr/>
            <p:nvPr/>
          </p:nvGrpSpPr>
          <p:grpSpPr>
            <a:xfrm>
              <a:off x="518040" y="1453449"/>
              <a:ext cx="6067897" cy="3733162"/>
              <a:chOff x="5812671" y="782419"/>
              <a:chExt cx="6067897" cy="3733162"/>
            </a:xfrm>
          </p:grpSpPr>
          <p:pic>
            <p:nvPicPr>
              <p:cNvPr id="8" name="Picture 7">
                <a:extLst>
                  <a:ext uri="{FF2B5EF4-FFF2-40B4-BE49-F238E27FC236}">
                    <a16:creationId xmlns:a16="http://schemas.microsoft.com/office/drawing/2014/main" id="{5EAD3EC4-1207-4908-927C-BC3B55405113}"/>
                  </a:ext>
                </a:extLst>
              </p:cNvPr>
              <p:cNvPicPr>
                <a:picLocks noChangeAspect="1"/>
              </p:cNvPicPr>
              <p:nvPr/>
            </p:nvPicPr>
            <p:blipFill>
              <a:blip r:embed="rId5"/>
              <a:stretch>
                <a:fillRect/>
              </a:stretch>
            </p:blipFill>
            <p:spPr>
              <a:xfrm>
                <a:off x="7522872" y="1945999"/>
                <a:ext cx="2779422" cy="2246247"/>
              </a:xfrm>
              <a:prstGeom prst="rect">
                <a:avLst/>
              </a:prstGeom>
            </p:spPr>
          </p:pic>
          <p:sp>
            <p:nvSpPr>
              <p:cNvPr id="9" name="TextBox 8">
                <a:extLst>
                  <a:ext uri="{FF2B5EF4-FFF2-40B4-BE49-F238E27FC236}">
                    <a16:creationId xmlns:a16="http://schemas.microsoft.com/office/drawing/2014/main" id="{035C6E95-C9C3-485B-B79A-D3D47087F319}"/>
                  </a:ext>
                </a:extLst>
              </p:cNvPr>
              <p:cNvSpPr txBox="1"/>
              <p:nvPr/>
            </p:nvSpPr>
            <p:spPr>
              <a:xfrm>
                <a:off x="10170367" y="782419"/>
                <a:ext cx="1710201" cy="1785104"/>
              </a:xfrm>
              <a:prstGeom prst="rect">
                <a:avLst/>
              </a:prstGeom>
              <a:noFill/>
            </p:spPr>
            <p:txBody>
              <a:bodyPr wrap="square" rtlCol="0">
                <a:spAutoFit/>
              </a:bodyPr>
              <a:lstStyle/>
              <a:p>
                <a:r>
                  <a:rPr lang="en-GB" sz="1000" b="1" u="sng" dirty="0"/>
                  <a:t>North East London</a:t>
                </a:r>
              </a:p>
              <a:p>
                <a:r>
                  <a:rPr lang="en-GB" sz="1000" dirty="0">
                    <a:solidFill>
                      <a:schemeClr val="bg1">
                        <a:lumMod val="50000"/>
                      </a:schemeClr>
                    </a:solidFill>
                  </a:rPr>
                  <a:t>5 NHS Trusts &amp;</a:t>
                </a:r>
              </a:p>
              <a:p>
                <a:r>
                  <a:rPr lang="en-GB" sz="1000" dirty="0">
                    <a:solidFill>
                      <a:schemeClr val="bg1">
                        <a:lumMod val="50000"/>
                      </a:schemeClr>
                    </a:solidFill>
                  </a:rPr>
                  <a:t>8 councils: </a:t>
                </a:r>
              </a:p>
              <a:p>
                <a:r>
                  <a:rPr lang="en-GB" sz="1000" dirty="0">
                    <a:solidFill>
                      <a:schemeClr val="bg1">
                        <a:lumMod val="50000"/>
                      </a:schemeClr>
                    </a:solidFill>
                  </a:rPr>
                  <a:t>Barking &amp; Dagenham, </a:t>
                </a:r>
              </a:p>
              <a:p>
                <a:r>
                  <a:rPr lang="en-GB" sz="1000" dirty="0">
                    <a:solidFill>
                      <a:schemeClr val="bg1">
                        <a:lumMod val="50000"/>
                      </a:schemeClr>
                    </a:solidFill>
                  </a:rPr>
                  <a:t>City of London, </a:t>
                </a:r>
              </a:p>
              <a:p>
                <a:r>
                  <a:rPr lang="en-GB" sz="1000" dirty="0">
                    <a:solidFill>
                      <a:schemeClr val="bg1">
                        <a:lumMod val="50000"/>
                      </a:schemeClr>
                    </a:solidFill>
                  </a:rPr>
                  <a:t>Hackney,</a:t>
                </a:r>
              </a:p>
              <a:p>
                <a:r>
                  <a:rPr lang="en-GB" sz="1000" dirty="0">
                    <a:solidFill>
                      <a:schemeClr val="bg1">
                        <a:lumMod val="50000"/>
                      </a:schemeClr>
                    </a:solidFill>
                  </a:rPr>
                  <a:t>Havering, </a:t>
                </a:r>
              </a:p>
              <a:p>
                <a:r>
                  <a:rPr lang="en-GB" sz="1000" dirty="0">
                    <a:solidFill>
                      <a:schemeClr val="bg1">
                        <a:lumMod val="50000"/>
                      </a:schemeClr>
                    </a:solidFill>
                  </a:rPr>
                  <a:t>Newham, </a:t>
                </a:r>
              </a:p>
              <a:p>
                <a:r>
                  <a:rPr lang="en-GB" sz="1000" dirty="0">
                    <a:solidFill>
                      <a:schemeClr val="bg1">
                        <a:lumMod val="50000"/>
                      </a:schemeClr>
                    </a:solidFill>
                  </a:rPr>
                  <a:t>Redbridge, </a:t>
                </a:r>
              </a:p>
              <a:p>
                <a:r>
                  <a:rPr lang="en-GB" sz="1000" dirty="0">
                    <a:solidFill>
                      <a:schemeClr val="bg1">
                        <a:lumMod val="50000"/>
                      </a:schemeClr>
                    </a:solidFill>
                  </a:rPr>
                  <a:t>Tower Hamlets,</a:t>
                </a:r>
              </a:p>
              <a:p>
                <a:r>
                  <a:rPr lang="en-GB" sz="1000" dirty="0">
                    <a:solidFill>
                      <a:schemeClr val="bg1">
                        <a:lumMod val="50000"/>
                      </a:schemeClr>
                    </a:solidFill>
                  </a:rPr>
                  <a:t>Waltham Forest</a:t>
                </a:r>
              </a:p>
            </p:txBody>
          </p:sp>
          <p:sp>
            <p:nvSpPr>
              <p:cNvPr id="10" name="TextBox 9">
                <a:extLst>
                  <a:ext uri="{FF2B5EF4-FFF2-40B4-BE49-F238E27FC236}">
                    <a16:creationId xmlns:a16="http://schemas.microsoft.com/office/drawing/2014/main" id="{9C9D131E-F742-457A-A87C-E8F3D2D038A9}"/>
                  </a:ext>
                </a:extLst>
              </p:cNvPr>
              <p:cNvSpPr txBox="1"/>
              <p:nvPr/>
            </p:nvSpPr>
            <p:spPr>
              <a:xfrm>
                <a:off x="10073551" y="3005271"/>
                <a:ext cx="1710201" cy="1477328"/>
              </a:xfrm>
              <a:prstGeom prst="rect">
                <a:avLst/>
              </a:prstGeom>
              <a:noFill/>
            </p:spPr>
            <p:txBody>
              <a:bodyPr wrap="square" rtlCol="0">
                <a:spAutoFit/>
              </a:bodyPr>
              <a:lstStyle/>
              <a:p>
                <a:r>
                  <a:rPr lang="en-GB" sz="1000" b="1" u="sng" dirty="0"/>
                  <a:t>South East London</a:t>
                </a:r>
              </a:p>
              <a:p>
                <a:r>
                  <a:rPr lang="en-GB" sz="1000" dirty="0">
                    <a:solidFill>
                      <a:schemeClr val="bg1">
                        <a:lumMod val="50000"/>
                      </a:schemeClr>
                    </a:solidFill>
                  </a:rPr>
                  <a:t>7 NHS Trusts &amp;</a:t>
                </a:r>
              </a:p>
              <a:p>
                <a:r>
                  <a:rPr lang="en-GB" sz="1000" dirty="0">
                    <a:solidFill>
                      <a:schemeClr val="bg1">
                        <a:lumMod val="50000"/>
                      </a:schemeClr>
                    </a:solidFill>
                  </a:rPr>
                  <a:t>6 councils: </a:t>
                </a:r>
              </a:p>
              <a:p>
                <a:r>
                  <a:rPr lang="en-GB" sz="1000" dirty="0">
                    <a:solidFill>
                      <a:schemeClr val="bg1">
                        <a:lumMod val="50000"/>
                      </a:schemeClr>
                    </a:solidFill>
                  </a:rPr>
                  <a:t>Bexley,</a:t>
                </a:r>
              </a:p>
              <a:p>
                <a:r>
                  <a:rPr lang="en-GB" sz="1000" dirty="0">
                    <a:solidFill>
                      <a:schemeClr val="bg1">
                        <a:lumMod val="50000"/>
                      </a:schemeClr>
                    </a:solidFill>
                  </a:rPr>
                  <a:t>Bromley,</a:t>
                </a:r>
              </a:p>
              <a:p>
                <a:r>
                  <a:rPr lang="en-GB" sz="1000" dirty="0">
                    <a:solidFill>
                      <a:schemeClr val="bg1">
                        <a:lumMod val="50000"/>
                      </a:schemeClr>
                    </a:solidFill>
                  </a:rPr>
                  <a:t>Greenwich,</a:t>
                </a:r>
              </a:p>
              <a:p>
                <a:r>
                  <a:rPr lang="en-GB" sz="1000" dirty="0">
                    <a:solidFill>
                      <a:schemeClr val="bg1">
                        <a:lumMod val="50000"/>
                      </a:schemeClr>
                    </a:solidFill>
                  </a:rPr>
                  <a:t>Lambeth,</a:t>
                </a:r>
              </a:p>
              <a:p>
                <a:r>
                  <a:rPr lang="en-GB" sz="1000" dirty="0">
                    <a:solidFill>
                      <a:schemeClr val="bg1">
                        <a:lumMod val="50000"/>
                      </a:schemeClr>
                    </a:solidFill>
                  </a:rPr>
                  <a:t>Lewisham,</a:t>
                </a:r>
              </a:p>
              <a:p>
                <a:r>
                  <a:rPr lang="en-GB" sz="1000" dirty="0">
                    <a:solidFill>
                      <a:schemeClr val="bg1">
                        <a:lumMod val="50000"/>
                      </a:schemeClr>
                    </a:solidFill>
                  </a:rPr>
                  <a:t>Southwark</a:t>
                </a:r>
              </a:p>
            </p:txBody>
          </p:sp>
          <p:sp>
            <p:nvSpPr>
              <p:cNvPr id="11" name="TextBox 10">
                <a:extLst>
                  <a:ext uri="{FF2B5EF4-FFF2-40B4-BE49-F238E27FC236}">
                    <a16:creationId xmlns:a16="http://schemas.microsoft.com/office/drawing/2014/main" id="{A92FF985-7DEF-489D-971D-744B5AFD8B28}"/>
                  </a:ext>
                </a:extLst>
              </p:cNvPr>
              <p:cNvSpPr txBox="1"/>
              <p:nvPr/>
            </p:nvSpPr>
            <p:spPr>
              <a:xfrm>
                <a:off x="6177050" y="3038253"/>
                <a:ext cx="1710201" cy="1477328"/>
              </a:xfrm>
              <a:prstGeom prst="rect">
                <a:avLst/>
              </a:prstGeom>
              <a:noFill/>
            </p:spPr>
            <p:txBody>
              <a:bodyPr wrap="square" rtlCol="0">
                <a:spAutoFit/>
              </a:bodyPr>
              <a:lstStyle/>
              <a:p>
                <a:r>
                  <a:rPr lang="en-GB" sz="1000" b="1" u="sng" dirty="0"/>
                  <a:t>South West London</a:t>
                </a:r>
              </a:p>
              <a:p>
                <a:r>
                  <a:rPr lang="en-GB" sz="1000" dirty="0">
                    <a:solidFill>
                      <a:schemeClr val="bg1">
                        <a:lumMod val="50000"/>
                      </a:schemeClr>
                    </a:solidFill>
                  </a:rPr>
                  <a:t>10 NHS Trusts &amp;</a:t>
                </a:r>
              </a:p>
              <a:p>
                <a:r>
                  <a:rPr lang="en-GB" sz="1000" dirty="0">
                    <a:solidFill>
                      <a:schemeClr val="bg1">
                        <a:lumMod val="50000"/>
                      </a:schemeClr>
                    </a:solidFill>
                  </a:rPr>
                  <a:t>6 councils: </a:t>
                </a:r>
              </a:p>
              <a:p>
                <a:r>
                  <a:rPr lang="en-GB" sz="1000" dirty="0">
                    <a:solidFill>
                      <a:schemeClr val="bg1">
                        <a:lumMod val="50000"/>
                      </a:schemeClr>
                    </a:solidFill>
                  </a:rPr>
                  <a:t>Croydon, </a:t>
                </a:r>
              </a:p>
              <a:p>
                <a:r>
                  <a:rPr lang="en-GB" sz="1000" dirty="0">
                    <a:solidFill>
                      <a:schemeClr val="bg1">
                        <a:lumMod val="50000"/>
                      </a:schemeClr>
                    </a:solidFill>
                  </a:rPr>
                  <a:t>Kingston upon Thames,</a:t>
                </a:r>
              </a:p>
              <a:p>
                <a:r>
                  <a:rPr lang="en-GB" sz="1000" dirty="0">
                    <a:solidFill>
                      <a:schemeClr val="bg1">
                        <a:lumMod val="50000"/>
                      </a:schemeClr>
                    </a:solidFill>
                  </a:rPr>
                  <a:t>Merton,</a:t>
                </a:r>
              </a:p>
              <a:p>
                <a:r>
                  <a:rPr lang="en-GB" sz="1000" dirty="0">
                    <a:solidFill>
                      <a:schemeClr val="bg1">
                        <a:lumMod val="50000"/>
                      </a:schemeClr>
                    </a:solidFill>
                  </a:rPr>
                  <a:t>Richmond upon Thames,</a:t>
                </a:r>
              </a:p>
              <a:p>
                <a:r>
                  <a:rPr lang="en-GB" sz="1000" dirty="0">
                    <a:solidFill>
                      <a:schemeClr val="bg1">
                        <a:lumMod val="50000"/>
                      </a:schemeClr>
                    </a:solidFill>
                  </a:rPr>
                  <a:t>Sutton,</a:t>
                </a:r>
              </a:p>
              <a:p>
                <a:r>
                  <a:rPr lang="en-GB" sz="1000" dirty="0">
                    <a:solidFill>
                      <a:schemeClr val="bg1">
                        <a:lumMod val="50000"/>
                      </a:schemeClr>
                    </a:solidFill>
                  </a:rPr>
                  <a:t>Wandsworth</a:t>
                </a:r>
              </a:p>
            </p:txBody>
          </p:sp>
          <p:sp>
            <p:nvSpPr>
              <p:cNvPr id="12" name="TextBox 11">
                <a:extLst>
                  <a:ext uri="{FF2B5EF4-FFF2-40B4-BE49-F238E27FC236}">
                    <a16:creationId xmlns:a16="http://schemas.microsoft.com/office/drawing/2014/main" id="{CA0EA1A1-6304-4284-ADED-4AD617EAA3DB}"/>
                  </a:ext>
                </a:extLst>
              </p:cNvPr>
              <p:cNvSpPr txBox="1"/>
              <p:nvPr/>
            </p:nvSpPr>
            <p:spPr>
              <a:xfrm>
                <a:off x="5812671" y="1070736"/>
                <a:ext cx="1710201" cy="1785104"/>
              </a:xfrm>
              <a:prstGeom prst="rect">
                <a:avLst/>
              </a:prstGeom>
              <a:noFill/>
            </p:spPr>
            <p:txBody>
              <a:bodyPr wrap="square" rtlCol="0">
                <a:spAutoFit/>
              </a:bodyPr>
              <a:lstStyle/>
              <a:p>
                <a:r>
                  <a:rPr lang="en-GB" sz="1000" b="1" u="sng" dirty="0"/>
                  <a:t>North West London</a:t>
                </a:r>
              </a:p>
              <a:p>
                <a:r>
                  <a:rPr lang="en-GB" sz="1000" dirty="0">
                    <a:solidFill>
                      <a:schemeClr val="bg1">
                        <a:lumMod val="50000"/>
                      </a:schemeClr>
                    </a:solidFill>
                  </a:rPr>
                  <a:t>8 NHS Trusts &amp;</a:t>
                </a:r>
              </a:p>
              <a:p>
                <a:r>
                  <a:rPr lang="en-GB" sz="1000" dirty="0">
                    <a:solidFill>
                      <a:schemeClr val="bg1">
                        <a:lumMod val="50000"/>
                      </a:schemeClr>
                    </a:solidFill>
                  </a:rPr>
                  <a:t>8 councils: </a:t>
                </a:r>
              </a:p>
              <a:p>
                <a:r>
                  <a:rPr lang="en-GB" sz="1000" dirty="0">
                    <a:solidFill>
                      <a:schemeClr val="bg1">
                        <a:lumMod val="50000"/>
                      </a:schemeClr>
                    </a:solidFill>
                  </a:rPr>
                  <a:t>Brent,</a:t>
                </a:r>
              </a:p>
              <a:p>
                <a:r>
                  <a:rPr lang="en-GB" sz="1000" dirty="0">
                    <a:solidFill>
                      <a:schemeClr val="bg1">
                        <a:lumMod val="50000"/>
                      </a:schemeClr>
                    </a:solidFill>
                  </a:rPr>
                  <a:t>Ealing,</a:t>
                </a:r>
              </a:p>
              <a:p>
                <a:r>
                  <a:rPr lang="en-GB" sz="1000" dirty="0">
                    <a:solidFill>
                      <a:schemeClr val="bg1">
                        <a:lumMod val="50000"/>
                      </a:schemeClr>
                    </a:solidFill>
                  </a:rPr>
                  <a:t>Hammersmith and Fulham,</a:t>
                </a:r>
              </a:p>
              <a:p>
                <a:r>
                  <a:rPr lang="en-GB" sz="1000" dirty="0">
                    <a:solidFill>
                      <a:schemeClr val="bg1">
                        <a:lumMod val="50000"/>
                      </a:schemeClr>
                    </a:solidFill>
                  </a:rPr>
                  <a:t>Harrow,</a:t>
                </a:r>
              </a:p>
              <a:p>
                <a:r>
                  <a:rPr lang="en-GB" sz="1000" dirty="0">
                    <a:solidFill>
                      <a:schemeClr val="bg1">
                        <a:lumMod val="50000"/>
                      </a:schemeClr>
                    </a:solidFill>
                  </a:rPr>
                  <a:t>Hillingdon,</a:t>
                </a:r>
              </a:p>
              <a:p>
                <a:r>
                  <a:rPr lang="en-GB" sz="1000" dirty="0">
                    <a:solidFill>
                      <a:schemeClr val="bg1">
                        <a:lumMod val="50000"/>
                      </a:schemeClr>
                    </a:solidFill>
                  </a:rPr>
                  <a:t>Hounslow,</a:t>
                </a:r>
              </a:p>
              <a:p>
                <a:r>
                  <a:rPr lang="en-GB" sz="1000" dirty="0">
                    <a:solidFill>
                      <a:schemeClr val="bg1">
                        <a:lumMod val="50000"/>
                      </a:schemeClr>
                    </a:solidFill>
                  </a:rPr>
                  <a:t>Kensington and Chelsea,</a:t>
                </a:r>
              </a:p>
              <a:p>
                <a:r>
                  <a:rPr lang="en-GB" sz="1000" dirty="0">
                    <a:solidFill>
                      <a:schemeClr val="bg1">
                        <a:lumMod val="50000"/>
                      </a:schemeClr>
                    </a:solidFill>
                  </a:rPr>
                  <a:t>Westminster</a:t>
                </a:r>
              </a:p>
            </p:txBody>
          </p:sp>
          <p:sp>
            <p:nvSpPr>
              <p:cNvPr id="13" name="TextBox 12">
                <a:extLst>
                  <a:ext uri="{FF2B5EF4-FFF2-40B4-BE49-F238E27FC236}">
                    <a16:creationId xmlns:a16="http://schemas.microsoft.com/office/drawing/2014/main" id="{885F4694-BCE6-4854-9807-6C3908A42528}"/>
                  </a:ext>
                </a:extLst>
              </p:cNvPr>
              <p:cNvSpPr txBox="1"/>
              <p:nvPr/>
            </p:nvSpPr>
            <p:spPr>
              <a:xfrm>
                <a:off x="7972740" y="803511"/>
                <a:ext cx="1710201" cy="1323439"/>
              </a:xfrm>
              <a:prstGeom prst="rect">
                <a:avLst/>
              </a:prstGeom>
              <a:noFill/>
            </p:spPr>
            <p:txBody>
              <a:bodyPr wrap="square" rtlCol="0">
                <a:spAutoFit/>
              </a:bodyPr>
              <a:lstStyle/>
              <a:p>
                <a:r>
                  <a:rPr lang="en-GB" sz="1000" b="1" u="sng" dirty="0"/>
                  <a:t>North Central London</a:t>
                </a:r>
              </a:p>
              <a:p>
                <a:r>
                  <a:rPr lang="en-GB" sz="1000" dirty="0">
                    <a:solidFill>
                      <a:schemeClr val="bg1">
                        <a:lumMod val="50000"/>
                      </a:schemeClr>
                    </a:solidFill>
                  </a:rPr>
                  <a:t>12 NHS Trusts &amp;</a:t>
                </a:r>
              </a:p>
              <a:p>
                <a:r>
                  <a:rPr lang="en-GB" sz="1000" dirty="0">
                    <a:solidFill>
                      <a:schemeClr val="bg1">
                        <a:lumMod val="50000"/>
                      </a:schemeClr>
                    </a:solidFill>
                  </a:rPr>
                  <a:t>5 councils: </a:t>
                </a:r>
              </a:p>
              <a:p>
                <a:r>
                  <a:rPr lang="en-GB" sz="1000" dirty="0">
                    <a:solidFill>
                      <a:schemeClr val="bg1">
                        <a:lumMod val="50000"/>
                      </a:schemeClr>
                    </a:solidFill>
                  </a:rPr>
                  <a:t>Barnet,</a:t>
                </a:r>
              </a:p>
              <a:p>
                <a:r>
                  <a:rPr lang="en-GB" sz="1000" dirty="0">
                    <a:solidFill>
                      <a:schemeClr val="bg1">
                        <a:lumMod val="50000"/>
                      </a:schemeClr>
                    </a:solidFill>
                  </a:rPr>
                  <a:t>Camden,</a:t>
                </a:r>
              </a:p>
              <a:p>
                <a:r>
                  <a:rPr lang="en-GB" sz="1000" dirty="0">
                    <a:solidFill>
                      <a:schemeClr val="bg1">
                        <a:lumMod val="50000"/>
                      </a:schemeClr>
                    </a:solidFill>
                  </a:rPr>
                  <a:t>Enfield,</a:t>
                </a:r>
              </a:p>
              <a:p>
                <a:r>
                  <a:rPr lang="en-GB" sz="1000" dirty="0">
                    <a:solidFill>
                      <a:schemeClr val="bg1">
                        <a:lumMod val="50000"/>
                      </a:schemeClr>
                    </a:solidFill>
                  </a:rPr>
                  <a:t>Haringey,</a:t>
                </a:r>
              </a:p>
              <a:p>
                <a:r>
                  <a:rPr lang="en-GB" sz="1000" dirty="0">
                    <a:solidFill>
                      <a:schemeClr val="bg1">
                        <a:lumMod val="50000"/>
                      </a:schemeClr>
                    </a:solidFill>
                  </a:rPr>
                  <a:t>Islington</a:t>
                </a:r>
              </a:p>
            </p:txBody>
          </p:sp>
          <p:cxnSp>
            <p:nvCxnSpPr>
              <p:cNvPr id="14" name="Straight Connector 13">
                <a:extLst>
                  <a:ext uri="{FF2B5EF4-FFF2-40B4-BE49-F238E27FC236}">
                    <a16:creationId xmlns:a16="http://schemas.microsoft.com/office/drawing/2014/main" id="{F5B8964F-1E03-40B6-85A6-1622E9F5553F}"/>
                  </a:ext>
                </a:extLst>
              </p:cNvPr>
              <p:cNvCxnSpPr>
                <a:cxnSpLocks/>
              </p:cNvCxnSpPr>
              <p:nvPr/>
            </p:nvCxnSpPr>
            <p:spPr>
              <a:xfrm flipH="1" flipV="1">
                <a:off x="7077391" y="1252088"/>
                <a:ext cx="899299" cy="14733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6F95B4-A150-48BC-8D32-B41D9BDA27DE}"/>
                  </a:ext>
                </a:extLst>
              </p:cNvPr>
              <p:cNvCxnSpPr>
                <a:cxnSpLocks/>
              </p:cNvCxnSpPr>
              <p:nvPr/>
            </p:nvCxnSpPr>
            <p:spPr>
              <a:xfrm flipV="1">
                <a:off x="8932964" y="980392"/>
                <a:ext cx="440538" cy="11922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7849B9-8D9E-457B-806A-E3AEDE6C9A81}"/>
                  </a:ext>
                </a:extLst>
              </p:cNvPr>
              <p:cNvCxnSpPr>
                <a:cxnSpLocks/>
              </p:cNvCxnSpPr>
              <p:nvPr/>
            </p:nvCxnSpPr>
            <p:spPr>
              <a:xfrm flipV="1">
                <a:off x="9496840" y="957508"/>
                <a:ext cx="770820" cy="15924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6D44D7-8B52-4EEB-B066-BCCACBA8C4AC}"/>
                  </a:ext>
                </a:extLst>
              </p:cNvPr>
              <p:cNvCxnSpPr>
                <a:cxnSpLocks/>
              </p:cNvCxnSpPr>
              <p:nvPr/>
            </p:nvCxnSpPr>
            <p:spPr>
              <a:xfrm flipV="1">
                <a:off x="9581566" y="3183720"/>
                <a:ext cx="580365" cy="325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282F91-5906-4944-881C-EB6E9FEF6311}"/>
                  </a:ext>
                </a:extLst>
              </p:cNvPr>
              <p:cNvCxnSpPr>
                <a:cxnSpLocks/>
              </p:cNvCxnSpPr>
              <p:nvPr/>
            </p:nvCxnSpPr>
            <p:spPr>
              <a:xfrm flipH="1" flipV="1">
                <a:off x="7452826" y="3219886"/>
                <a:ext cx="764420" cy="5475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F0A19527-BDF6-493B-BC10-977ED664E9AE}"/>
                </a:ext>
              </a:extLst>
            </p:cNvPr>
            <p:cNvSpPr txBox="1"/>
            <p:nvPr/>
          </p:nvSpPr>
          <p:spPr>
            <a:xfrm>
              <a:off x="2480521" y="3423710"/>
              <a:ext cx="759642" cy="307777"/>
            </a:xfrm>
            <a:prstGeom prst="rect">
              <a:avLst/>
            </a:prstGeom>
            <a:noFill/>
          </p:spPr>
          <p:txBody>
            <a:bodyPr wrap="square" rtlCol="0">
              <a:spAutoFit/>
            </a:bodyPr>
            <a:lstStyle/>
            <a:p>
              <a:r>
                <a:rPr lang="en-GB" sz="1400" dirty="0">
                  <a:solidFill>
                    <a:schemeClr val="bg1"/>
                  </a:solidFill>
                </a:rPr>
                <a:t>2.1m</a:t>
              </a:r>
            </a:p>
          </p:txBody>
        </p:sp>
        <p:sp>
          <p:nvSpPr>
            <p:cNvPr id="23" name="TextBox 22">
              <a:extLst>
                <a:ext uri="{FF2B5EF4-FFF2-40B4-BE49-F238E27FC236}">
                  <a16:creationId xmlns:a16="http://schemas.microsoft.com/office/drawing/2014/main" id="{7999DD30-DB20-4E6B-9AD3-9F3F33C9EA9A}"/>
                </a:ext>
              </a:extLst>
            </p:cNvPr>
            <p:cNvSpPr txBox="1"/>
            <p:nvPr/>
          </p:nvSpPr>
          <p:spPr>
            <a:xfrm>
              <a:off x="4127921" y="3268092"/>
              <a:ext cx="759642" cy="307777"/>
            </a:xfrm>
            <a:prstGeom prst="rect">
              <a:avLst/>
            </a:prstGeom>
            <a:noFill/>
          </p:spPr>
          <p:txBody>
            <a:bodyPr wrap="square" rtlCol="0">
              <a:spAutoFit/>
            </a:bodyPr>
            <a:lstStyle/>
            <a:p>
              <a:r>
                <a:rPr lang="en-GB" sz="1400" dirty="0">
                  <a:solidFill>
                    <a:schemeClr val="bg1"/>
                  </a:solidFill>
                </a:rPr>
                <a:t>2m</a:t>
              </a:r>
            </a:p>
          </p:txBody>
        </p:sp>
        <p:sp>
          <p:nvSpPr>
            <p:cNvPr id="24" name="TextBox 23">
              <a:extLst>
                <a:ext uri="{FF2B5EF4-FFF2-40B4-BE49-F238E27FC236}">
                  <a16:creationId xmlns:a16="http://schemas.microsoft.com/office/drawing/2014/main" id="{044EF394-91C0-4529-9D58-45C03D19863F}"/>
                </a:ext>
              </a:extLst>
            </p:cNvPr>
            <p:cNvSpPr txBox="1"/>
            <p:nvPr/>
          </p:nvSpPr>
          <p:spPr>
            <a:xfrm>
              <a:off x="3714244" y="3900441"/>
              <a:ext cx="759642" cy="307777"/>
            </a:xfrm>
            <a:prstGeom prst="rect">
              <a:avLst/>
            </a:prstGeom>
            <a:noFill/>
          </p:spPr>
          <p:txBody>
            <a:bodyPr wrap="square" rtlCol="0">
              <a:spAutoFit/>
            </a:bodyPr>
            <a:lstStyle/>
            <a:p>
              <a:r>
                <a:rPr lang="en-GB" sz="1400" dirty="0">
                  <a:solidFill>
                    <a:schemeClr val="bg1"/>
                  </a:solidFill>
                </a:rPr>
                <a:t>1.8m</a:t>
              </a:r>
            </a:p>
          </p:txBody>
        </p:sp>
        <p:sp>
          <p:nvSpPr>
            <p:cNvPr id="25" name="TextBox 24">
              <a:extLst>
                <a:ext uri="{FF2B5EF4-FFF2-40B4-BE49-F238E27FC236}">
                  <a16:creationId xmlns:a16="http://schemas.microsoft.com/office/drawing/2014/main" id="{B435ABD6-7D57-4A80-AFE5-F639462B0F6F}"/>
                </a:ext>
              </a:extLst>
            </p:cNvPr>
            <p:cNvSpPr txBox="1"/>
            <p:nvPr/>
          </p:nvSpPr>
          <p:spPr>
            <a:xfrm>
              <a:off x="2833886" y="3974124"/>
              <a:ext cx="759642" cy="307777"/>
            </a:xfrm>
            <a:prstGeom prst="rect">
              <a:avLst/>
            </a:prstGeom>
            <a:noFill/>
          </p:spPr>
          <p:txBody>
            <a:bodyPr wrap="square" rtlCol="0">
              <a:spAutoFit/>
            </a:bodyPr>
            <a:lstStyle/>
            <a:p>
              <a:r>
                <a:rPr lang="en-GB" sz="1400" dirty="0">
                  <a:solidFill>
                    <a:schemeClr val="bg1"/>
                  </a:solidFill>
                </a:rPr>
                <a:t>1.5m</a:t>
              </a:r>
            </a:p>
          </p:txBody>
        </p:sp>
        <p:sp>
          <p:nvSpPr>
            <p:cNvPr id="26" name="TextBox 25">
              <a:extLst>
                <a:ext uri="{FF2B5EF4-FFF2-40B4-BE49-F238E27FC236}">
                  <a16:creationId xmlns:a16="http://schemas.microsoft.com/office/drawing/2014/main" id="{A663A3AC-B465-4538-A988-E9C70879BB23}"/>
                </a:ext>
              </a:extLst>
            </p:cNvPr>
            <p:cNvSpPr txBox="1"/>
            <p:nvPr/>
          </p:nvSpPr>
          <p:spPr>
            <a:xfrm>
              <a:off x="3108774" y="3066287"/>
              <a:ext cx="759642" cy="307777"/>
            </a:xfrm>
            <a:prstGeom prst="rect">
              <a:avLst/>
            </a:prstGeom>
            <a:noFill/>
          </p:spPr>
          <p:txBody>
            <a:bodyPr wrap="square" rtlCol="0">
              <a:spAutoFit/>
            </a:bodyPr>
            <a:lstStyle/>
            <a:p>
              <a:r>
                <a:rPr lang="en-GB" sz="1400" dirty="0">
                  <a:solidFill>
                    <a:schemeClr val="bg1"/>
                  </a:solidFill>
                </a:rPr>
                <a:t>1.5m</a:t>
              </a:r>
            </a:p>
          </p:txBody>
        </p:sp>
      </p:grpSp>
    </p:spTree>
    <p:extLst>
      <p:ext uri="{BB962C8B-B14F-4D97-AF65-F5344CB8AC3E}">
        <p14:creationId xmlns:p14="http://schemas.microsoft.com/office/powerpoint/2010/main" val="2506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D976-9B43-4805-A15D-4E9BE5ABDAC5}"/>
              </a:ext>
            </a:extLst>
          </p:cNvPr>
          <p:cNvSpPr>
            <a:spLocks noGrp="1"/>
          </p:cNvSpPr>
          <p:nvPr>
            <p:ph type="title"/>
          </p:nvPr>
        </p:nvSpPr>
        <p:spPr/>
        <p:txBody>
          <a:bodyPr>
            <a:normAutofit/>
          </a:bodyPr>
          <a:lstStyle/>
          <a:p>
            <a:r>
              <a:rPr lang="en-GB" sz="2000" b="0" dirty="0">
                <a:solidFill>
                  <a:schemeClr val="accent1"/>
                </a:solidFill>
              </a:rPr>
              <a:t>Gambling Treatment and care services in London are provided through a variety of organisations and schemes, reflecting the complexities of the wider health and care system</a:t>
            </a:r>
          </a:p>
        </p:txBody>
      </p:sp>
      <p:sp>
        <p:nvSpPr>
          <p:cNvPr id="3" name="Content Placeholder 2">
            <a:extLst>
              <a:ext uri="{FF2B5EF4-FFF2-40B4-BE49-F238E27FC236}">
                <a16:creationId xmlns:a16="http://schemas.microsoft.com/office/drawing/2014/main" id="{372BA895-545D-43B6-B698-C2FD9C97503F}"/>
              </a:ext>
            </a:extLst>
          </p:cNvPr>
          <p:cNvSpPr>
            <a:spLocks noGrp="1"/>
          </p:cNvSpPr>
          <p:nvPr>
            <p:ph idx="1"/>
          </p:nvPr>
        </p:nvSpPr>
        <p:spPr>
          <a:xfrm>
            <a:off x="471769" y="1751972"/>
            <a:ext cx="6171430" cy="4351338"/>
          </a:xfrm>
        </p:spPr>
        <p:txBody>
          <a:bodyPr>
            <a:normAutofit/>
          </a:bodyPr>
          <a:lstStyle/>
          <a:p>
            <a:r>
              <a:rPr lang="en-GB" sz="1200" dirty="0">
                <a:solidFill>
                  <a:schemeClr val="accent1"/>
                </a:solidFill>
              </a:rPr>
              <a:t>Gambling Treatment Services in London</a:t>
            </a:r>
          </a:p>
          <a:p>
            <a:r>
              <a:rPr lang="en-GB" sz="1200" b="0" dirty="0"/>
              <a:t>One of seven </a:t>
            </a:r>
            <a:r>
              <a:rPr lang="en-GB" sz="1200" b="0" dirty="0">
                <a:solidFill>
                  <a:schemeClr val="accent1"/>
                </a:solidFill>
              </a:rPr>
              <a:t>National Problem Gambling Clinics </a:t>
            </a:r>
            <a:r>
              <a:rPr lang="en-GB" sz="1200" b="0" dirty="0"/>
              <a:t>is funded by the Central and North West London NHS Foundation Trust, based in Earl’s Court (SW5), and treats people living in England aged 13 and over who are experiencing gambling harms [1].</a:t>
            </a:r>
          </a:p>
          <a:p>
            <a:r>
              <a:rPr lang="en-GB" sz="1200" b="0" dirty="0">
                <a:solidFill>
                  <a:schemeClr val="accent1"/>
                </a:solidFill>
              </a:rPr>
              <a:t>National Gambling Treatment Service </a:t>
            </a:r>
            <a:r>
              <a:rPr lang="en-GB" sz="1200" b="0" dirty="0" err="1"/>
              <a:t>service</a:t>
            </a:r>
            <a:r>
              <a:rPr lang="en-GB" sz="1200" b="0" dirty="0"/>
              <a:t> providers differ across London, and are not necessarily consistent across each ICS. Service providers include: BKM Goals, Breakeven, </a:t>
            </a:r>
            <a:r>
              <a:rPr lang="en-GB" sz="1200" b="0" dirty="0" err="1"/>
              <a:t>Derman</a:t>
            </a:r>
            <a:r>
              <a:rPr lang="en-GB" sz="1200" b="0" dirty="0"/>
              <a:t> and </a:t>
            </a:r>
            <a:r>
              <a:rPr lang="en-GB" sz="1200" b="0" dirty="0" err="1"/>
              <a:t>GamCare</a:t>
            </a:r>
            <a:r>
              <a:rPr lang="en-GB" sz="1200" b="0" dirty="0"/>
              <a:t> [2]. </a:t>
            </a:r>
          </a:p>
          <a:p>
            <a:r>
              <a:rPr lang="en-GB" sz="1200" b="0" dirty="0"/>
              <a:t>The </a:t>
            </a:r>
            <a:r>
              <a:rPr lang="en-GB" sz="1200" b="0" dirty="0">
                <a:solidFill>
                  <a:schemeClr val="accent1"/>
                </a:solidFill>
              </a:rPr>
              <a:t>Primary Care Gambling service </a:t>
            </a:r>
            <a:r>
              <a:rPr lang="en-GB" sz="1200" b="0" dirty="0"/>
              <a:t>supports GP surgeries to ensure adults with problems related to gambling are supported by multidisciplinary teams of mental health nurses, GPs, treatment practitioners and therapists [3].</a:t>
            </a:r>
          </a:p>
          <a:p>
            <a:r>
              <a:rPr lang="en-GB" sz="1200" b="0" dirty="0">
                <a:solidFill>
                  <a:schemeClr val="accent1"/>
                </a:solidFill>
              </a:rPr>
              <a:t>Self-exclusion schemes </a:t>
            </a:r>
            <a:r>
              <a:rPr lang="en-GB" sz="1200" b="0" dirty="0"/>
              <a:t>are available for individuals to self-exclude from both land-based and online gambling [4].</a:t>
            </a:r>
          </a:p>
          <a:p>
            <a:r>
              <a:rPr lang="en-GB" sz="1200" b="0" dirty="0"/>
              <a:t>There are also </a:t>
            </a:r>
            <a:r>
              <a:rPr lang="en-GB" sz="1200" b="0" dirty="0">
                <a:solidFill>
                  <a:schemeClr val="accent1"/>
                </a:solidFill>
              </a:rPr>
              <a:t>Voluntary and Charity sector organisations </a:t>
            </a:r>
            <a:r>
              <a:rPr lang="en-GB" sz="1200" b="0" dirty="0"/>
              <a:t>who offer help and advice to those requiring support [5]. </a:t>
            </a:r>
          </a:p>
          <a:p>
            <a:endParaRPr lang="en-GB" sz="1200" b="0" dirty="0"/>
          </a:p>
        </p:txBody>
      </p:sp>
      <p:sp>
        <p:nvSpPr>
          <p:cNvPr id="4" name="Slide Number Placeholder 3">
            <a:extLst>
              <a:ext uri="{FF2B5EF4-FFF2-40B4-BE49-F238E27FC236}">
                <a16:creationId xmlns:a16="http://schemas.microsoft.com/office/drawing/2014/main" id="{82F0BAA6-0D91-4FC3-8B19-B9814AD54EA8}"/>
              </a:ext>
            </a:extLst>
          </p:cNvPr>
          <p:cNvSpPr>
            <a:spLocks noGrp="1"/>
          </p:cNvSpPr>
          <p:nvPr>
            <p:ph type="sldNum" sz="quarter" idx="12"/>
          </p:nvPr>
        </p:nvSpPr>
        <p:spPr/>
        <p:txBody>
          <a:bodyPr/>
          <a:lstStyle/>
          <a:p>
            <a:fld id="{780A6C22-8610-4C1A-9CF9-28C3586869BA}" type="slidenum">
              <a:rPr lang="en-GB" smtClean="0"/>
              <a:t>13</a:t>
            </a:fld>
            <a:endParaRPr lang="en-GB"/>
          </a:p>
        </p:txBody>
      </p:sp>
      <p:pic>
        <p:nvPicPr>
          <p:cNvPr id="10" name="Picture 9">
            <a:extLst>
              <a:ext uri="{FF2B5EF4-FFF2-40B4-BE49-F238E27FC236}">
                <a16:creationId xmlns:a16="http://schemas.microsoft.com/office/drawing/2014/main" id="{77843A14-DE78-4C86-BA8E-2458BA9D90D2}"/>
              </a:ext>
            </a:extLst>
          </p:cNvPr>
          <p:cNvPicPr>
            <a:picLocks noChangeAspect="1"/>
          </p:cNvPicPr>
          <p:nvPr/>
        </p:nvPicPr>
        <p:blipFill>
          <a:blip r:embed="rId3"/>
          <a:stretch>
            <a:fillRect/>
          </a:stretch>
        </p:blipFill>
        <p:spPr>
          <a:xfrm>
            <a:off x="6754968" y="1605894"/>
            <a:ext cx="4533398" cy="3609001"/>
          </a:xfrm>
          <a:prstGeom prst="rect">
            <a:avLst/>
          </a:prstGeom>
          <a:ln w="38100">
            <a:solidFill>
              <a:schemeClr val="accent1">
                <a:alpha val="18000"/>
              </a:schemeClr>
            </a:solidFill>
          </a:ln>
        </p:spPr>
      </p:pic>
      <p:sp>
        <p:nvSpPr>
          <p:cNvPr id="6" name="TextBox 5">
            <a:extLst>
              <a:ext uri="{FF2B5EF4-FFF2-40B4-BE49-F238E27FC236}">
                <a16:creationId xmlns:a16="http://schemas.microsoft.com/office/drawing/2014/main" id="{19783842-04B6-4DCE-AB76-FA1BB0FC6C92}"/>
              </a:ext>
            </a:extLst>
          </p:cNvPr>
          <p:cNvSpPr txBox="1"/>
          <p:nvPr/>
        </p:nvSpPr>
        <p:spPr>
          <a:xfrm>
            <a:off x="471769" y="1605894"/>
            <a:ext cx="6171430" cy="3609001"/>
          </a:xfrm>
          <a:prstGeom prst="rect">
            <a:avLst/>
          </a:prstGeom>
          <a:noFill/>
          <a:ln w="38100">
            <a:solidFill>
              <a:srgbClr val="01A188">
                <a:alpha val="12157"/>
              </a:srgbClr>
            </a:solidFill>
          </a:ln>
        </p:spPr>
        <p:txBody>
          <a:bodyPr wrap="square">
            <a:spAutoFit/>
          </a:bodyPr>
          <a:lstStyle/>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a:p>
            <a:pPr algn="just">
              <a:lnSpc>
                <a:spcPct val="115000"/>
              </a:lnSpc>
              <a:spcAft>
                <a:spcPts val="800"/>
              </a:spcAft>
            </a:pPr>
            <a:endParaRPr lang="en-GB" sz="1000" dirty="0">
              <a:solidFill>
                <a:schemeClr val="accent2"/>
              </a:solidFill>
              <a:latin typeface="+mj-lt"/>
            </a:endParaRPr>
          </a:p>
        </p:txBody>
      </p:sp>
    </p:spTree>
    <p:extLst>
      <p:ext uri="{BB962C8B-B14F-4D97-AF65-F5344CB8AC3E}">
        <p14:creationId xmlns:p14="http://schemas.microsoft.com/office/powerpoint/2010/main" val="209279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FB699FF-F797-42E3-83C8-0B5BC7546FFF}"/>
              </a:ext>
            </a:extLst>
          </p:cNvPr>
          <p:cNvSpPr>
            <a:spLocks noGrp="1"/>
          </p:cNvSpPr>
          <p:nvPr>
            <p:ph type="sldNum" sz="quarter" idx="12"/>
          </p:nvPr>
        </p:nvSpPr>
        <p:spPr/>
        <p:txBody>
          <a:bodyPr/>
          <a:lstStyle/>
          <a:p>
            <a:fld id="{780A6C22-8610-4C1A-9CF9-28C3586869BA}" type="slidenum">
              <a:rPr lang="en-GB" smtClean="0"/>
              <a:t>14</a:t>
            </a:fld>
            <a:endParaRPr lang="en-GB"/>
          </a:p>
        </p:txBody>
      </p:sp>
      <p:sp>
        <p:nvSpPr>
          <p:cNvPr id="13" name="Title 1">
            <a:extLst>
              <a:ext uri="{FF2B5EF4-FFF2-40B4-BE49-F238E27FC236}">
                <a16:creationId xmlns:a16="http://schemas.microsoft.com/office/drawing/2014/main" id="{EFE7B35F-928D-4474-9B1D-4BF6A9BAE583}"/>
              </a:ext>
            </a:extLst>
          </p:cNvPr>
          <p:cNvSpPr txBox="1">
            <a:spLocks/>
          </p:cNvSpPr>
          <p:nvPr/>
        </p:nvSpPr>
        <p:spPr>
          <a:xfrm>
            <a:off x="360000" y="360000"/>
            <a:ext cx="11446163" cy="8448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000" b="0" dirty="0">
                <a:solidFill>
                  <a:schemeClr val="accent1"/>
                </a:solidFill>
              </a:rPr>
              <a:t>Patterns of reported service demand across London do not reflect estimated prevalence </a:t>
            </a:r>
          </a:p>
        </p:txBody>
      </p:sp>
      <p:pic>
        <p:nvPicPr>
          <p:cNvPr id="10" name="Picture 9">
            <a:extLst>
              <a:ext uri="{FF2B5EF4-FFF2-40B4-BE49-F238E27FC236}">
                <a16:creationId xmlns:a16="http://schemas.microsoft.com/office/drawing/2014/main" id="{237A8B3D-F1CA-4909-ABEF-6D39E8688AF1}"/>
              </a:ext>
            </a:extLst>
          </p:cNvPr>
          <p:cNvPicPr>
            <a:picLocks noChangeAspect="1"/>
          </p:cNvPicPr>
          <p:nvPr/>
        </p:nvPicPr>
        <p:blipFill>
          <a:blip r:embed="rId3"/>
          <a:stretch>
            <a:fillRect/>
          </a:stretch>
        </p:blipFill>
        <p:spPr>
          <a:xfrm>
            <a:off x="6572178" y="1335860"/>
            <a:ext cx="4156973" cy="3107115"/>
          </a:xfrm>
          <a:prstGeom prst="rect">
            <a:avLst/>
          </a:prstGeom>
        </p:spPr>
      </p:pic>
      <p:sp>
        <p:nvSpPr>
          <p:cNvPr id="15" name="Content Placeholder 2">
            <a:extLst>
              <a:ext uri="{FF2B5EF4-FFF2-40B4-BE49-F238E27FC236}">
                <a16:creationId xmlns:a16="http://schemas.microsoft.com/office/drawing/2014/main" id="{EFD7972B-4121-4DEC-99D9-CACC0CAAE7FC}"/>
              </a:ext>
            </a:extLst>
          </p:cNvPr>
          <p:cNvSpPr txBox="1">
            <a:spLocks/>
          </p:cNvSpPr>
          <p:nvPr/>
        </p:nvSpPr>
        <p:spPr>
          <a:xfrm>
            <a:off x="1553271" y="940710"/>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accent1"/>
                </a:solidFill>
              </a:rPr>
              <a:t>Problem gamblers (PGSI 8+), Prevalence by area [1,2]</a:t>
            </a:r>
          </a:p>
        </p:txBody>
      </p:sp>
      <p:pic>
        <p:nvPicPr>
          <p:cNvPr id="16" name="Picture 15">
            <a:extLst>
              <a:ext uri="{FF2B5EF4-FFF2-40B4-BE49-F238E27FC236}">
                <a16:creationId xmlns:a16="http://schemas.microsoft.com/office/drawing/2014/main" id="{631B8C86-3780-40BC-BB98-BD96258C7C43}"/>
              </a:ext>
            </a:extLst>
          </p:cNvPr>
          <p:cNvPicPr>
            <a:picLocks noChangeAspect="1"/>
          </p:cNvPicPr>
          <p:nvPr/>
        </p:nvPicPr>
        <p:blipFill>
          <a:blip r:embed="rId4"/>
          <a:stretch>
            <a:fillRect/>
          </a:stretch>
        </p:blipFill>
        <p:spPr>
          <a:xfrm>
            <a:off x="1636716" y="1335860"/>
            <a:ext cx="3831599" cy="3107115"/>
          </a:xfrm>
          <a:prstGeom prst="rect">
            <a:avLst/>
          </a:prstGeom>
        </p:spPr>
      </p:pic>
      <p:sp>
        <p:nvSpPr>
          <p:cNvPr id="17" name="Content Placeholder 2">
            <a:extLst>
              <a:ext uri="{FF2B5EF4-FFF2-40B4-BE49-F238E27FC236}">
                <a16:creationId xmlns:a16="http://schemas.microsoft.com/office/drawing/2014/main" id="{474932DD-C5FB-4C51-ACB0-CCE9A7731368}"/>
              </a:ext>
            </a:extLst>
          </p:cNvPr>
          <p:cNvSpPr txBox="1">
            <a:spLocks/>
          </p:cNvSpPr>
          <p:nvPr/>
        </p:nvSpPr>
        <p:spPr>
          <a:xfrm>
            <a:off x="6488732" y="893789"/>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accent1"/>
                </a:solidFill>
              </a:rPr>
              <a:t>Problem gamblers (PGSI 8+), Reported demand for treatment or support by area [1,2]</a:t>
            </a:r>
          </a:p>
        </p:txBody>
      </p:sp>
      <p:sp>
        <p:nvSpPr>
          <p:cNvPr id="20" name="Rectangle 19">
            <a:extLst>
              <a:ext uri="{FF2B5EF4-FFF2-40B4-BE49-F238E27FC236}">
                <a16:creationId xmlns:a16="http://schemas.microsoft.com/office/drawing/2014/main" id="{6096C3A6-7942-4229-9B71-F6FE3D43868B}"/>
              </a:ext>
            </a:extLst>
          </p:cNvPr>
          <p:cNvSpPr/>
          <p:nvPr/>
        </p:nvSpPr>
        <p:spPr>
          <a:xfrm>
            <a:off x="581593" y="871322"/>
            <a:ext cx="11002976" cy="5239022"/>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1285F74-362B-44C3-A52E-E9958C8F0CDD}"/>
              </a:ext>
            </a:extLst>
          </p:cNvPr>
          <p:cNvSpPr txBox="1"/>
          <p:nvPr/>
        </p:nvSpPr>
        <p:spPr>
          <a:xfrm>
            <a:off x="594512" y="4516423"/>
            <a:ext cx="11002976" cy="1508105"/>
          </a:xfrm>
          <a:prstGeom prst="rect">
            <a:avLst/>
          </a:prstGeom>
          <a:noFill/>
        </p:spPr>
        <p:txBody>
          <a:bodyPr wrap="square">
            <a:spAutoFit/>
          </a:bodyPr>
          <a:lstStyle/>
          <a:p>
            <a:pPr algn="just">
              <a:spcAft>
                <a:spcPts val="800"/>
              </a:spcAft>
            </a:pPr>
            <a:r>
              <a:rPr lang="en-GB" sz="1200" dirty="0">
                <a:solidFill>
                  <a:srgbClr val="000000"/>
                </a:solidFill>
                <a:latin typeface="+mj-lt"/>
                <a:ea typeface="Calibri" panose="020F0502020204030204" pitchFamily="34" charset="0"/>
              </a:rPr>
              <a:t>Estimates presented by </a:t>
            </a:r>
            <a:r>
              <a:rPr lang="en-GB" sz="1200" dirty="0" err="1">
                <a:solidFill>
                  <a:srgbClr val="000000"/>
                </a:solidFill>
                <a:effectLst/>
                <a:latin typeface="Arial" panose="020B0604020202020204" pitchFamily="34" charset="0"/>
                <a:ea typeface="Calibri" panose="020F0502020204030204" pitchFamily="34" charset="0"/>
              </a:rPr>
              <a:t>GambleAware</a:t>
            </a:r>
            <a:r>
              <a:rPr lang="en-GB" sz="1200" dirty="0">
                <a:solidFill>
                  <a:srgbClr val="000000"/>
                </a:solidFill>
                <a:effectLst/>
                <a:latin typeface="Arial" panose="020B0604020202020204" pitchFamily="34" charset="0"/>
                <a:ea typeface="Calibri" panose="020F0502020204030204" pitchFamily="34" charset="0"/>
              </a:rPr>
              <a:t> and University College London </a:t>
            </a:r>
            <a:r>
              <a:rPr lang="en-GB" sz="1200" dirty="0">
                <a:solidFill>
                  <a:srgbClr val="000000"/>
                </a:solidFill>
                <a:latin typeface="+mj-lt"/>
                <a:ea typeface="Calibri" panose="020F0502020204030204" pitchFamily="34" charset="0"/>
              </a:rPr>
              <a:t>for the reported demand for treatment or support by local area do not reflect the pattern of estimated problem gambler prevalence. Demand includes individual desire for any form of treatment, advice or support, where data has been collected by YouGov through an online survey [2].</a:t>
            </a:r>
          </a:p>
          <a:p>
            <a:pPr algn="just">
              <a:spcAft>
                <a:spcPts val="800"/>
              </a:spcAft>
            </a:pPr>
            <a:r>
              <a:rPr lang="en-GB" sz="1200" dirty="0">
                <a:solidFill>
                  <a:srgbClr val="000000"/>
                </a:solidFill>
                <a:effectLst/>
                <a:latin typeface="+mj-lt"/>
                <a:ea typeface="Calibri" panose="020F0502020204030204" pitchFamily="34" charset="0"/>
              </a:rPr>
              <a:t>Further analysis is require</a:t>
            </a:r>
            <a:r>
              <a:rPr lang="en-GB" sz="1200" dirty="0">
                <a:solidFill>
                  <a:srgbClr val="000000"/>
                </a:solidFill>
                <a:latin typeface="+mj-lt"/>
                <a:ea typeface="Calibri" panose="020F0502020204030204" pitchFamily="34" charset="0"/>
              </a:rPr>
              <a:t>d to understand why this may be, including whether the following may have an impact: </a:t>
            </a:r>
          </a:p>
          <a:p>
            <a:pPr marL="628650" lvl="1" indent="-171450" algn="just">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Distribution of services</a:t>
            </a:r>
          </a:p>
          <a:p>
            <a:pPr marL="628650" lvl="1" indent="-171450" algn="just">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Health seeking behaviours among problem gamblers</a:t>
            </a:r>
          </a:p>
        </p:txBody>
      </p:sp>
    </p:spTree>
    <p:extLst>
      <p:ext uri="{BB962C8B-B14F-4D97-AF65-F5344CB8AC3E}">
        <p14:creationId xmlns:p14="http://schemas.microsoft.com/office/powerpoint/2010/main" val="100635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FB699FF-F797-42E3-83C8-0B5BC7546FFF}"/>
              </a:ext>
            </a:extLst>
          </p:cNvPr>
          <p:cNvSpPr>
            <a:spLocks noGrp="1"/>
          </p:cNvSpPr>
          <p:nvPr>
            <p:ph type="sldNum" sz="quarter" idx="12"/>
          </p:nvPr>
        </p:nvSpPr>
        <p:spPr/>
        <p:txBody>
          <a:bodyPr/>
          <a:lstStyle/>
          <a:p>
            <a:fld id="{780A6C22-8610-4C1A-9CF9-28C3586869BA}" type="slidenum">
              <a:rPr lang="en-GB" smtClean="0"/>
              <a:t>15</a:t>
            </a:fld>
            <a:endParaRPr lang="en-GB"/>
          </a:p>
        </p:txBody>
      </p:sp>
      <p:sp>
        <p:nvSpPr>
          <p:cNvPr id="13" name="Title 1">
            <a:extLst>
              <a:ext uri="{FF2B5EF4-FFF2-40B4-BE49-F238E27FC236}">
                <a16:creationId xmlns:a16="http://schemas.microsoft.com/office/drawing/2014/main" id="{EFE7B35F-928D-4474-9B1D-4BF6A9BAE583}"/>
              </a:ext>
            </a:extLst>
          </p:cNvPr>
          <p:cNvSpPr txBox="1">
            <a:spLocks/>
          </p:cNvSpPr>
          <p:nvPr/>
        </p:nvSpPr>
        <p:spPr>
          <a:xfrm>
            <a:off x="360000" y="360000"/>
            <a:ext cx="11446163" cy="8448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000" b="0" dirty="0">
                <a:solidFill>
                  <a:schemeClr val="accent1"/>
                </a:solidFill>
              </a:rPr>
              <a:t>Patterns of reported service usage across London do not reflect estimated prevalence or demand </a:t>
            </a:r>
          </a:p>
        </p:txBody>
      </p:sp>
      <p:sp>
        <p:nvSpPr>
          <p:cNvPr id="15" name="Content Placeholder 2">
            <a:extLst>
              <a:ext uri="{FF2B5EF4-FFF2-40B4-BE49-F238E27FC236}">
                <a16:creationId xmlns:a16="http://schemas.microsoft.com/office/drawing/2014/main" id="{EFD7972B-4121-4DEC-99D9-CACC0CAAE7FC}"/>
              </a:ext>
            </a:extLst>
          </p:cNvPr>
          <p:cNvSpPr txBox="1">
            <a:spLocks/>
          </p:cNvSpPr>
          <p:nvPr/>
        </p:nvSpPr>
        <p:spPr>
          <a:xfrm>
            <a:off x="1553271" y="940710"/>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accent1"/>
                </a:solidFill>
              </a:rPr>
              <a:t>Problem gamblers (PGSI 8+), Prevalence by area [1,2]</a:t>
            </a:r>
          </a:p>
        </p:txBody>
      </p:sp>
      <p:pic>
        <p:nvPicPr>
          <p:cNvPr id="16" name="Picture 15">
            <a:extLst>
              <a:ext uri="{FF2B5EF4-FFF2-40B4-BE49-F238E27FC236}">
                <a16:creationId xmlns:a16="http://schemas.microsoft.com/office/drawing/2014/main" id="{631B8C86-3780-40BC-BB98-BD96258C7C43}"/>
              </a:ext>
            </a:extLst>
          </p:cNvPr>
          <p:cNvPicPr>
            <a:picLocks noChangeAspect="1"/>
          </p:cNvPicPr>
          <p:nvPr/>
        </p:nvPicPr>
        <p:blipFill>
          <a:blip r:embed="rId3"/>
          <a:stretch>
            <a:fillRect/>
          </a:stretch>
        </p:blipFill>
        <p:spPr>
          <a:xfrm>
            <a:off x="1636716" y="1335860"/>
            <a:ext cx="3831599" cy="3107115"/>
          </a:xfrm>
          <a:prstGeom prst="rect">
            <a:avLst/>
          </a:prstGeom>
        </p:spPr>
      </p:pic>
      <p:sp>
        <p:nvSpPr>
          <p:cNvPr id="17" name="Content Placeholder 2">
            <a:extLst>
              <a:ext uri="{FF2B5EF4-FFF2-40B4-BE49-F238E27FC236}">
                <a16:creationId xmlns:a16="http://schemas.microsoft.com/office/drawing/2014/main" id="{474932DD-C5FB-4C51-ACB0-CCE9A7731368}"/>
              </a:ext>
            </a:extLst>
          </p:cNvPr>
          <p:cNvSpPr txBox="1">
            <a:spLocks/>
          </p:cNvSpPr>
          <p:nvPr/>
        </p:nvSpPr>
        <p:spPr>
          <a:xfrm>
            <a:off x="6488732" y="893789"/>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accent1"/>
                </a:solidFill>
              </a:rPr>
              <a:t>Problem gamblers (PGSI 8+), Reported usage of treatment or support by area [1,2]</a:t>
            </a:r>
          </a:p>
        </p:txBody>
      </p:sp>
      <p:sp>
        <p:nvSpPr>
          <p:cNvPr id="20" name="Rectangle 19">
            <a:extLst>
              <a:ext uri="{FF2B5EF4-FFF2-40B4-BE49-F238E27FC236}">
                <a16:creationId xmlns:a16="http://schemas.microsoft.com/office/drawing/2014/main" id="{6096C3A6-7942-4229-9B71-F6FE3D43868B}"/>
              </a:ext>
            </a:extLst>
          </p:cNvPr>
          <p:cNvSpPr/>
          <p:nvPr/>
        </p:nvSpPr>
        <p:spPr>
          <a:xfrm>
            <a:off x="581593" y="871322"/>
            <a:ext cx="11002976" cy="5153206"/>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1285F74-362B-44C3-A52E-E9958C8F0CDD}"/>
              </a:ext>
            </a:extLst>
          </p:cNvPr>
          <p:cNvSpPr txBox="1"/>
          <p:nvPr/>
        </p:nvSpPr>
        <p:spPr>
          <a:xfrm>
            <a:off x="594512" y="4516423"/>
            <a:ext cx="11002976" cy="1508105"/>
          </a:xfrm>
          <a:prstGeom prst="rect">
            <a:avLst/>
          </a:prstGeom>
          <a:noFill/>
        </p:spPr>
        <p:txBody>
          <a:bodyPr wrap="square">
            <a:spAutoFit/>
          </a:bodyPr>
          <a:lstStyle/>
          <a:p>
            <a:pPr algn="just">
              <a:spcAft>
                <a:spcPts val="800"/>
              </a:spcAft>
            </a:pPr>
            <a:r>
              <a:rPr lang="en-GB" sz="1200" dirty="0">
                <a:solidFill>
                  <a:srgbClr val="000000"/>
                </a:solidFill>
                <a:latin typeface="+mj-lt"/>
                <a:ea typeface="Calibri" panose="020F0502020204030204" pitchFamily="34" charset="0"/>
              </a:rPr>
              <a:t>Estimates presented by </a:t>
            </a:r>
            <a:r>
              <a:rPr lang="en-GB" sz="1200" dirty="0" err="1">
                <a:solidFill>
                  <a:srgbClr val="000000"/>
                </a:solidFill>
                <a:effectLst/>
                <a:latin typeface="Arial" panose="020B0604020202020204" pitchFamily="34" charset="0"/>
                <a:ea typeface="Calibri" panose="020F0502020204030204" pitchFamily="34" charset="0"/>
              </a:rPr>
              <a:t>GambleAware</a:t>
            </a:r>
            <a:r>
              <a:rPr lang="en-GB" sz="1200" dirty="0">
                <a:solidFill>
                  <a:srgbClr val="000000"/>
                </a:solidFill>
                <a:effectLst/>
                <a:latin typeface="Arial" panose="020B0604020202020204" pitchFamily="34" charset="0"/>
                <a:ea typeface="Calibri" panose="020F0502020204030204" pitchFamily="34" charset="0"/>
              </a:rPr>
              <a:t> and University College London </a:t>
            </a:r>
            <a:r>
              <a:rPr lang="en-GB" sz="1200" dirty="0">
                <a:solidFill>
                  <a:srgbClr val="000000"/>
                </a:solidFill>
                <a:latin typeface="+mj-lt"/>
                <a:ea typeface="Calibri" panose="020F0502020204030204" pitchFamily="34" charset="0"/>
              </a:rPr>
              <a:t>for the reported demand for treatment or support by local area do not reflect the pattern of estimated problem gambler prevalence. Usage includes usage of treatment services and less formal support and advice, where data has been collected by YouGov through an online survey [2].</a:t>
            </a:r>
          </a:p>
          <a:p>
            <a:pPr algn="just">
              <a:spcAft>
                <a:spcPts val="800"/>
              </a:spcAft>
            </a:pPr>
            <a:r>
              <a:rPr lang="en-GB" sz="1200" dirty="0">
                <a:solidFill>
                  <a:srgbClr val="000000"/>
                </a:solidFill>
                <a:effectLst/>
                <a:latin typeface="+mj-lt"/>
                <a:ea typeface="Calibri" panose="020F0502020204030204" pitchFamily="34" charset="0"/>
              </a:rPr>
              <a:t>Further analysis is require</a:t>
            </a:r>
            <a:r>
              <a:rPr lang="en-GB" sz="1200" dirty="0">
                <a:solidFill>
                  <a:srgbClr val="000000"/>
                </a:solidFill>
                <a:latin typeface="+mj-lt"/>
                <a:ea typeface="Calibri" panose="020F0502020204030204" pitchFamily="34" charset="0"/>
              </a:rPr>
              <a:t>d to understand why this may be, including whether the following may have an impact: </a:t>
            </a:r>
          </a:p>
          <a:p>
            <a:pPr marL="628650" lvl="1" indent="-171450" algn="just">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Distribution of services</a:t>
            </a:r>
          </a:p>
          <a:p>
            <a:pPr marL="628650" lvl="1" indent="-171450" algn="just">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Health seeking behaviours among problem gamblers</a:t>
            </a:r>
          </a:p>
        </p:txBody>
      </p:sp>
      <p:pic>
        <p:nvPicPr>
          <p:cNvPr id="3" name="Picture 2">
            <a:extLst>
              <a:ext uri="{FF2B5EF4-FFF2-40B4-BE49-F238E27FC236}">
                <a16:creationId xmlns:a16="http://schemas.microsoft.com/office/drawing/2014/main" id="{C030EB33-3820-4928-A596-355748B10635}"/>
              </a:ext>
            </a:extLst>
          </p:cNvPr>
          <p:cNvPicPr>
            <a:picLocks noChangeAspect="1"/>
          </p:cNvPicPr>
          <p:nvPr/>
        </p:nvPicPr>
        <p:blipFill>
          <a:blip r:embed="rId4"/>
          <a:stretch>
            <a:fillRect/>
          </a:stretch>
        </p:blipFill>
        <p:spPr>
          <a:xfrm>
            <a:off x="6572179" y="1391572"/>
            <a:ext cx="4375478" cy="2995690"/>
          </a:xfrm>
          <a:prstGeom prst="rect">
            <a:avLst/>
          </a:prstGeom>
        </p:spPr>
      </p:pic>
    </p:spTree>
    <p:extLst>
      <p:ext uri="{BB962C8B-B14F-4D97-AF65-F5344CB8AC3E}">
        <p14:creationId xmlns:p14="http://schemas.microsoft.com/office/powerpoint/2010/main" val="297299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FB699FF-F797-42E3-83C8-0B5BC7546F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A6C22-8610-4C1A-9CF9-28C3586869BA}"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EFE7B35F-928D-4474-9B1D-4BF6A9BAE583}"/>
              </a:ext>
            </a:extLst>
          </p:cNvPr>
          <p:cNvSpPr txBox="1">
            <a:spLocks/>
          </p:cNvSpPr>
          <p:nvPr/>
        </p:nvSpPr>
        <p:spPr>
          <a:xfrm>
            <a:off x="360000" y="360000"/>
            <a:ext cx="11446163" cy="8448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1A188"/>
                </a:solidFill>
                <a:effectLst/>
                <a:uLnTx/>
                <a:uFillTx/>
                <a:latin typeface="Arial" panose="020B0604020202020204"/>
                <a:ea typeface="+mj-ea"/>
                <a:cs typeface="+mj-cs"/>
              </a:rPr>
              <a:t>Estimated excess costs of harm associated with gambling in England</a:t>
            </a:r>
          </a:p>
        </p:txBody>
      </p:sp>
      <p:sp>
        <p:nvSpPr>
          <p:cNvPr id="15" name="Content Placeholder 2">
            <a:extLst>
              <a:ext uri="{FF2B5EF4-FFF2-40B4-BE49-F238E27FC236}">
                <a16:creationId xmlns:a16="http://schemas.microsoft.com/office/drawing/2014/main" id="{EFD7972B-4121-4DEC-99D9-CACC0CAAE7FC}"/>
              </a:ext>
            </a:extLst>
          </p:cNvPr>
          <p:cNvSpPr txBox="1">
            <a:spLocks/>
          </p:cNvSpPr>
          <p:nvPr/>
        </p:nvSpPr>
        <p:spPr>
          <a:xfrm>
            <a:off x="1553271" y="940710"/>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1A188"/>
                </a:solidFill>
                <a:effectLst/>
                <a:uLnTx/>
                <a:uFillTx/>
                <a:latin typeface="Arial" panose="020B0604020202020204"/>
                <a:ea typeface="+mn-ea"/>
                <a:cs typeface="+mn-cs"/>
              </a:rPr>
              <a:t>]</a:t>
            </a:r>
          </a:p>
        </p:txBody>
      </p:sp>
      <p:sp>
        <p:nvSpPr>
          <p:cNvPr id="17" name="Content Placeholder 2">
            <a:extLst>
              <a:ext uri="{FF2B5EF4-FFF2-40B4-BE49-F238E27FC236}">
                <a16:creationId xmlns:a16="http://schemas.microsoft.com/office/drawing/2014/main" id="{474932DD-C5FB-4C51-ACB0-CCE9A7731368}"/>
              </a:ext>
            </a:extLst>
          </p:cNvPr>
          <p:cNvSpPr txBox="1">
            <a:spLocks/>
          </p:cNvSpPr>
          <p:nvPr/>
        </p:nvSpPr>
        <p:spPr>
          <a:xfrm>
            <a:off x="6488732" y="893789"/>
            <a:ext cx="4066552" cy="6592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1A188"/>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6096C3A6-7942-4229-9B71-F6FE3D43868B}"/>
              </a:ext>
            </a:extLst>
          </p:cNvPr>
          <p:cNvSpPr/>
          <p:nvPr/>
        </p:nvSpPr>
        <p:spPr>
          <a:xfrm>
            <a:off x="581593" y="871322"/>
            <a:ext cx="11002976" cy="5153206"/>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B1285F74-362B-44C3-A52E-E9958C8F0CDD}"/>
              </a:ext>
            </a:extLst>
          </p:cNvPr>
          <p:cNvSpPr txBox="1"/>
          <p:nvPr/>
        </p:nvSpPr>
        <p:spPr>
          <a:xfrm>
            <a:off x="594512" y="4516423"/>
            <a:ext cx="11002976" cy="56425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The areas of harm costed are: </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t>
            </a:r>
          </a:p>
        </p:txBody>
      </p:sp>
      <p:pic>
        <p:nvPicPr>
          <p:cNvPr id="2" name="Picture 1">
            <a:extLst>
              <a:ext uri="{FF2B5EF4-FFF2-40B4-BE49-F238E27FC236}">
                <a16:creationId xmlns:a16="http://schemas.microsoft.com/office/drawing/2014/main" id="{D5D54508-132C-4F0D-967C-0286FDAADFA1}"/>
              </a:ext>
            </a:extLst>
          </p:cNvPr>
          <p:cNvPicPr>
            <a:picLocks noChangeAspect="1"/>
          </p:cNvPicPr>
          <p:nvPr/>
        </p:nvPicPr>
        <p:blipFill>
          <a:blip r:embed="rId3"/>
          <a:stretch>
            <a:fillRect/>
          </a:stretch>
        </p:blipFill>
        <p:spPr>
          <a:xfrm>
            <a:off x="252663" y="833472"/>
            <a:ext cx="11357745" cy="5191056"/>
          </a:xfrm>
          <a:prstGeom prst="rect">
            <a:avLst/>
          </a:prstGeom>
        </p:spPr>
      </p:pic>
      <p:sp>
        <p:nvSpPr>
          <p:cNvPr id="5" name="Footer Placeholder 4">
            <a:extLst>
              <a:ext uri="{FF2B5EF4-FFF2-40B4-BE49-F238E27FC236}">
                <a16:creationId xmlns:a16="http://schemas.microsoft.com/office/drawing/2014/main" id="{069A2967-6008-4666-9277-A89768AD459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Gambling-related harms: evidence review - GOV.UK (www.gov.uk)</a:t>
            </a:r>
          </a:p>
        </p:txBody>
      </p:sp>
    </p:spTree>
    <p:extLst>
      <p:ext uri="{BB962C8B-B14F-4D97-AF65-F5344CB8AC3E}">
        <p14:creationId xmlns:p14="http://schemas.microsoft.com/office/powerpoint/2010/main" val="235091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1DA5-95A2-4915-9443-95B25F437703}"/>
              </a:ext>
            </a:extLst>
          </p:cNvPr>
          <p:cNvSpPr>
            <a:spLocks noGrp="1"/>
          </p:cNvSpPr>
          <p:nvPr>
            <p:ph type="title"/>
          </p:nvPr>
        </p:nvSpPr>
        <p:spPr/>
        <p:txBody>
          <a:bodyPr>
            <a:normAutofit/>
          </a:bodyPr>
          <a:lstStyle/>
          <a:p>
            <a:r>
              <a:rPr lang="en-GB" sz="2000" b="0" dirty="0">
                <a:solidFill>
                  <a:schemeClr val="accent1"/>
                </a:solidFill>
              </a:rPr>
              <a:t>Summary</a:t>
            </a:r>
          </a:p>
        </p:txBody>
      </p:sp>
      <p:sp>
        <p:nvSpPr>
          <p:cNvPr id="3" name="Content Placeholder 2">
            <a:extLst>
              <a:ext uri="{FF2B5EF4-FFF2-40B4-BE49-F238E27FC236}">
                <a16:creationId xmlns:a16="http://schemas.microsoft.com/office/drawing/2014/main" id="{F687BAEB-5C35-4EF6-B0A3-D09B5DC94438}"/>
              </a:ext>
            </a:extLst>
          </p:cNvPr>
          <p:cNvSpPr>
            <a:spLocks noGrp="1"/>
          </p:cNvSpPr>
          <p:nvPr>
            <p:ph idx="1"/>
          </p:nvPr>
        </p:nvSpPr>
        <p:spPr>
          <a:xfrm>
            <a:off x="-76733" y="1080404"/>
            <a:ext cx="5940534" cy="4351338"/>
          </a:xfrm>
        </p:spPr>
        <p:txBody>
          <a:bodyPr>
            <a:noAutofit/>
          </a:bodyPr>
          <a:lstStyle/>
          <a:p>
            <a:pPr algn="just"/>
            <a:endParaRPr lang="en-GB" sz="1200" b="0" i="0" dirty="0">
              <a:solidFill>
                <a:srgbClr val="171B1F"/>
              </a:solidFill>
              <a:effectLst/>
              <a:highlight>
                <a:srgbClr val="FFFF00"/>
              </a:highlight>
              <a:latin typeface="+mj-lt"/>
            </a:endParaRPr>
          </a:p>
          <a:p>
            <a:pPr lvl="0" algn="just"/>
            <a:endParaRPr lang="en-GB" sz="1200" dirty="0">
              <a:effectLst/>
              <a:highlight>
                <a:srgbClr val="FFFF00"/>
              </a:highlight>
              <a:latin typeface="+mj-lt"/>
              <a:ea typeface="Calibri" panose="020F0502020204030204" pitchFamily="34" charset="0"/>
            </a:endParaRPr>
          </a:p>
          <a:p>
            <a:pPr algn="just"/>
            <a:endParaRPr lang="en-GB" sz="1200" dirty="0">
              <a:highlight>
                <a:srgbClr val="FFFF00"/>
              </a:highlight>
              <a:latin typeface="+mj-lt"/>
            </a:endParaRPr>
          </a:p>
        </p:txBody>
      </p:sp>
      <p:sp>
        <p:nvSpPr>
          <p:cNvPr id="4" name="Slide Number Placeholder 3">
            <a:extLst>
              <a:ext uri="{FF2B5EF4-FFF2-40B4-BE49-F238E27FC236}">
                <a16:creationId xmlns:a16="http://schemas.microsoft.com/office/drawing/2014/main" id="{82D43252-08D7-495E-9E1C-F915D17D643D}"/>
              </a:ext>
            </a:extLst>
          </p:cNvPr>
          <p:cNvSpPr>
            <a:spLocks noGrp="1"/>
          </p:cNvSpPr>
          <p:nvPr>
            <p:ph type="sldNum" sz="quarter" idx="12"/>
          </p:nvPr>
        </p:nvSpPr>
        <p:spPr/>
        <p:txBody>
          <a:bodyPr/>
          <a:lstStyle/>
          <a:p>
            <a:fld id="{780A6C22-8610-4C1A-9CF9-28C3586869BA}" type="slidenum">
              <a:rPr lang="en-GB" smtClean="0"/>
              <a:t>17</a:t>
            </a:fld>
            <a:endParaRPr lang="en-GB"/>
          </a:p>
        </p:txBody>
      </p:sp>
      <p:sp>
        <p:nvSpPr>
          <p:cNvPr id="8" name="TextBox 7">
            <a:extLst>
              <a:ext uri="{FF2B5EF4-FFF2-40B4-BE49-F238E27FC236}">
                <a16:creationId xmlns:a16="http://schemas.microsoft.com/office/drawing/2014/main" id="{25B19BE7-8048-4A14-8B0F-7373C4AE265B}"/>
              </a:ext>
            </a:extLst>
          </p:cNvPr>
          <p:cNvSpPr txBox="1"/>
          <p:nvPr/>
        </p:nvSpPr>
        <p:spPr>
          <a:xfrm>
            <a:off x="6099830" y="2788659"/>
            <a:ext cx="5347269" cy="3046988"/>
          </a:xfrm>
          <a:prstGeom prst="rect">
            <a:avLst/>
          </a:prstGeom>
          <a:noFill/>
          <a:ln w="38100">
            <a:solidFill>
              <a:srgbClr val="01A188">
                <a:alpha val="12157"/>
              </a:srgbClr>
            </a:solidFill>
          </a:ln>
        </p:spPr>
        <p:txBody>
          <a:bodyPr wrap="square">
            <a:spAutoFit/>
          </a:bodyPr>
          <a:lstStyle/>
          <a:p>
            <a:r>
              <a:rPr lang="en-GB" sz="1200" b="1" dirty="0">
                <a:solidFill>
                  <a:schemeClr val="accent1"/>
                </a:solidFill>
                <a:latin typeface="+mj-lt"/>
              </a:rPr>
              <a:t>Recommendations:</a:t>
            </a:r>
          </a:p>
          <a:p>
            <a:pPr marL="342900" indent="-342900">
              <a:buFont typeface="Symbol" panose="05050102010706020507" pitchFamily="18" charset="2"/>
              <a:buChar char=""/>
            </a:pPr>
            <a:r>
              <a:rPr lang="en-GB" sz="1200" dirty="0">
                <a:effectLst/>
                <a:latin typeface="+mj-lt"/>
                <a:ea typeface="Times New Roman" panose="02020603050405020304" pitchFamily="18" charset="0"/>
              </a:rPr>
              <a:t>For Local Authorities and ICSs to produce a local area profile, as </a:t>
            </a:r>
            <a:r>
              <a:rPr lang="en-GB" sz="1200" dirty="0">
                <a:effectLst/>
                <a:latin typeface="+mj-lt"/>
                <a:ea typeface="Times New Roman" panose="02020603050405020304" pitchFamily="18" charset="0"/>
                <a:hlinkClick r:id="rId2"/>
              </a:rPr>
              <a:t>recommended by the Gambling Commission </a:t>
            </a:r>
            <a:endParaRPr lang="en-GB" sz="1200" dirty="0">
              <a:effectLst/>
              <a:latin typeface="+mj-lt"/>
              <a:ea typeface="Times New Roman" panose="02020603050405020304" pitchFamily="18" charset="0"/>
            </a:endParaRPr>
          </a:p>
          <a:p>
            <a:pPr marL="342900" indent="-342900">
              <a:buFont typeface="Symbol" panose="05050102010706020507" pitchFamily="18" charset="2"/>
              <a:buChar char=""/>
            </a:pPr>
            <a:endParaRPr lang="en-GB" sz="1200" dirty="0">
              <a:highlight>
                <a:srgbClr val="FFFF00"/>
              </a:highlight>
              <a:latin typeface="+mj-lt"/>
              <a:ea typeface="Times New Roman" panose="02020603050405020304" pitchFamily="18" charset="0"/>
            </a:endParaRPr>
          </a:p>
          <a:p>
            <a:pPr marL="342900" indent="-342900">
              <a:buFont typeface="Symbol" panose="05050102010706020507" pitchFamily="18" charset="2"/>
              <a:buChar char=""/>
            </a:pPr>
            <a:r>
              <a:rPr lang="en-GB" sz="1200" dirty="0">
                <a:effectLst/>
                <a:latin typeface="+mj-lt"/>
                <a:ea typeface="Calibri" panose="020F0502020204030204" pitchFamily="34" charset="0"/>
              </a:rPr>
              <a:t>To continue this conversation </a:t>
            </a:r>
            <a:r>
              <a:rPr lang="en-GB" sz="1200" dirty="0">
                <a:latin typeface="+mj-lt"/>
                <a:ea typeface="Calibri" panose="020F0502020204030204" pitchFamily="34" charset="0"/>
              </a:rPr>
              <a:t>in the coming months, to identify how best to move forward at a local and regional level.</a:t>
            </a:r>
            <a:endParaRPr lang="en-GB" sz="1200" dirty="0">
              <a:effectLst/>
              <a:latin typeface="+mj-lt"/>
              <a:ea typeface="Calibri" panose="020F0502020204030204" pitchFamily="34" charset="0"/>
            </a:endParaRPr>
          </a:p>
          <a:p>
            <a:pPr marL="342900" indent="-342900">
              <a:buFont typeface="Symbol" panose="05050102010706020507" pitchFamily="18" charset="2"/>
              <a:buChar char=""/>
            </a:pPr>
            <a:endParaRPr lang="en-GB" sz="1200" dirty="0">
              <a:effectLst/>
              <a:highlight>
                <a:srgbClr val="FFFF00"/>
              </a:highlight>
              <a:latin typeface="+mj-lt"/>
              <a:ea typeface="Calibri" panose="020F0502020204030204" pitchFamily="34" charset="0"/>
            </a:endParaRPr>
          </a:p>
          <a:p>
            <a:pPr marL="342900" lvl="0" indent="-342900">
              <a:buFont typeface="Symbol" panose="05050102010706020507" pitchFamily="18" charset="2"/>
              <a:buChar char=""/>
            </a:pPr>
            <a:r>
              <a:rPr lang="en-GB" sz="1200" dirty="0">
                <a:effectLst/>
                <a:latin typeface="+mj-lt"/>
                <a:ea typeface="Times New Roman" panose="02020603050405020304" pitchFamily="18" charset="0"/>
              </a:rPr>
              <a:t>To review the latest HSE data available </a:t>
            </a:r>
            <a:r>
              <a:rPr lang="en-GB" sz="1200" dirty="0">
                <a:latin typeface="+mj-lt"/>
                <a:ea typeface="Times New Roman" panose="02020603050405020304" pitchFamily="18" charset="0"/>
              </a:rPr>
              <a:t>in 2023</a:t>
            </a:r>
            <a:endParaRPr lang="en-GB" sz="1200" dirty="0">
              <a:effectLst/>
              <a:latin typeface="+mj-lt"/>
              <a:ea typeface="Times New Roman" panose="02020603050405020304" pitchFamily="18" charset="0"/>
            </a:endParaRPr>
          </a:p>
          <a:p>
            <a:pPr marL="342900" lvl="0" indent="-342900">
              <a:buFont typeface="Symbol" panose="05050102010706020507" pitchFamily="18" charset="2"/>
              <a:buChar char=""/>
            </a:pPr>
            <a:endParaRPr lang="en-GB" sz="1200" dirty="0">
              <a:effectLst/>
              <a:latin typeface="+mj-lt"/>
              <a:ea typeface="Times New Roman" panose="02020603050405020304" pitchFamily="18" charset="0"/>
            </a:endParaRPr>
          </a:p>
          <a:p>
            <a:pPr marL="342900" lvl="0" indent="-342900">
              <a:buFont typeface="Symbol" panose="05050102010706020507" pitchFamily="18" charset="2"/>
              <a:buChar char=""/>
            </a:pPr>
            <a:r>
              <a:rPr lang="en-GB" sz="1200" dirty="0">
                <a:effectLst/>
                <a:latin typeface="+mj-lt"/>
                <a:ea typeface="Times New Roman" panose="02020603050405020304" pitchFamily="18" charset="0"/>
              </a:rPr>
              <a:t>For improvement of gambling data and </a:t>
            </a:r>
            <a:r>
              <a:rPr lang="en-GB" sz="1200" dirty="0">
                <a:latin typeface="+mj-lt"/>
                <a:ea typeface="Times New Roman" panose="02020603050405020304" pitchFamily="18" charset="0"/>
              </a:rPr>
              <a:t>intelligence to be considered by pan-London partners, feeding into potential regional work. </a:t>
            </a:r>
            <a:endParaRPr lang="en-GB" sz="1200" dirty="0">
              <a:effectLst/>
              <a:latin typeface="+mj-lt"/>
              <a:ea typeface="Times New Roman" panose="02020603050405020304" pitchFamily="18" charset="0"/>
            </a:endParaRPr>
          </a:p>
          <a:p>
            <a:pPr marL="342900" lvl="0" indent="-342900">
              <a:buFont typeface="Symbol" panose="05050102010706020507" pitchFamily="18" charset="2"/>
              <a:buChar char=""/>
            </a:pPr>
            <a:endParaRPr lang="en-GB" sz="1200" dirty="0">
              <a:effectLst/>
              <a:latin typeface="+mj-lt"/>
              <a:ea typeface="Calibri" panose="020F0502020204030204" pitchFamily="34" charset="0"/>
            </a:endParaRPr>
          </a:p>
          <a:p>
            <a:pPr marL="342900" lvl="0" indent="-342900">
              <a:buFont typeface="Symbol" panose="05050102010706020507" pitchFamily="18" charset="2"/>
              <a:buChar char=""/>
            </a:pPr>
            <a:r>
              <a:rPr lang="en-GB" sz="1200" dirty="0">
                <a:effectLst/>
                <a:latin typeface="+mj-lt"/>
                <a:ea typeface="Times New Roman" panose="02020603050405020304" pitchFamily="18" charset="0"/>
              </a:rPr>
              <a:t>For further insights to be gathered through conversation with communities and those affected by gambling, to understand pathways to problematic gambling and barriers to treatment, care and recovery in London specifically.</a:t>
            </a:r>
            <a:endParaRPr lang="en-GB" sz="1200" dirty="0">
              <a:latin typeface="+mj-lt"/>
              <a:ea typeface="Calibri" panose="020F0502020204030204" pitchFamily="34" charset="0"/>
            </a:endParaRPr>
          </a:p>
        </p:txBody>
      </p:sp>
      <p:sp>
        <p:nvSpPr>
          <p:cNvPr id="9" name="TextBox 8">
            <a:extLst>
              <a:ext uri="{FF2B5EF4-FFF2-40B4-BE49-F238E27FC236}">
                <a16:creationId xmlns:a16="http://schemas.microsoft.com/office/drawing/2014/main" id="{137E63C8-CBD2-4C76-BCDF-1BBB563A5DEB}"/>
              </a:ext>
            </a:extLst>
          </p:cNvPr>
          <p:cNvSpPr txBox="1"/>
          <p:nvPr/>
        </p:nvSpPr>
        <p:spPr>
          <a:xfrm>
            <a:off x="6099830" y="1135644"/>
            <a:ext cx="5347269" cy="1384995"/>
          </a:xfrm>
          <a:prstGeom prst="rect">
            <a:avLst/>
          </a:prstGeom>
          <a:noFill/>
          <a:ln w="38100">
            <a:solidFill>
              <a:srgbClr val="01A188">
                <a:alpha val="12157"/>
              </a:srgbClr>
            </a:solidFill>
          </a:ln>
        </p:spPr>
        <p:txBody>
          <a:bodyPr wrap="square">
            <a:spAutoFit/>
          </a:bodyPr>
          <a:lstStyle/>
          <a:p>
            <a:r>
              <a:rPr lang="en-GB" sz="1200" b="1" dirty="0">
                <a:solidFill>
                  <a:schemeClr val="accent1"/>
                </a:solidFill>
              </a:rPr>
              <a:t>Gaps in our knowledge</a:t>
            </a:r>
          </a:p>
          <a:p>
            <a:pPr marL="171450" indent="-171450">
              <a:buFont typeface="Arial" panose="020B0604020202020204" pitchFamily="34" charset="0"/>
              <a:buChar char="•"/>
            </a:pPr>
            <a:r>
              <a:rPr lang="en-GB" sz="1200" dirty="0"/>
              <a:t>Online vs offline gambling activity in London</a:t>
            </a:r>
          </a:p>
          <a:p>
            <a:pPr marL="171450" indent="-171450">
              <a:buFont typeface="Arial" panose="020B0604020202020204" pitchFamily="34" charset="0"/>
              <a:buChar char="•"/>
            </a:pPr>
            <a:r>
              <a:rPr lang="en-GB" sz="1200" dirty="0"/>
              <a:t>Why do people in London gamble?</a:t>
            </a:r>
          </a:p>
          <a:p>
            <a:pPr marL="171450" indent="-171450">
              <a:buFont typeface="Arial" panose="020B0604020202020204" pitchFamily="34" charset="0"/>
              <a:buChar char="•"/>
            </a:pPr>
            <a:r>
              <a:rPr lang="en-GB" sz="1200" dirty="0"/>
              <a:t>How is gambling changing over time in London?</a:t>
            </a:r>
          </a:p>
          <a:p>
            <a:pPr marL="171450" indent="-171450">
              <a:buFont typeface="Arial" panose="020B0604020202020204" pitchFamily="34" charset="0"/>
              <a:buChar char="•"/>
            </a:pPr>
            <a:r>
              <a:rPr lang="en-GB" sz="1200" dirty="0"/>
              <a:t>What are the perceptions held of gambling in London?</a:t>
            </a:r>
          </a:p>
          <a:p>
            <a:pPr marL="171450" indent="-171450">
              <a:buFont typeface="Arial" panose="020B0604020202020204" pitchFamily="34" charset="0"/>
              <a:buChar char="•"/>
            </a:pPr>
            <a:r>
              <a:rPr lang="en-GB" sz="1200" dirty="0"/>
              <a:t>Impacts on affected others in London</a:t>
            </a:r>
          </a:p>
          <a:p>
            <a:pPr marL="171450" indent="-171450">
              <a:buFont typeface="Arial" panose="020B0604020202020204" pitchFamily="34" charset="0"/>
              <a:buChar char="•"/>
            </a:pPr>
            <a:r>
              <a:rPr lang="en-GB" sz="1200" dirty="0"/>
              <a:t>A regional view of Young people and gambling</a:t>
            </a:r>
          </a:p>
        </p:txBody>
      </p:sp>
      <p:sp>
        <p:nvSpPr>
          <p:cNvPr id="10" name="TextBox 9">
            <a:extLst>
              <a:ext uri="{FF2B5EF4-FFF2-40B4-BE49-F238E27FC236}">
                <a16:creationId xmlns:a16="http://schemas.microsoft.com/office/drawing/2014/main" id="{844CAC7B-AF81-4EC3-ABFE-72CEE5D5723F}"/>
              </a:ext>
            </a:extLst>
          </p:cNvPr>
          <p:cNvSpPr txBox="1"/>
          <p:nvPr/>
        </p:nvSpPr>
        <p:spPr>
          <a:xfrm>
            <a:off x="649053" y="1126666"/>
            <a:ext cx="5347269" cy="4708981"/>
          </a:xfrm>
          <a:prstGeom prst="rect">
            <a:avLst/>
          </a:prstGeom>
          <a:noFill/>
          <a:ln w="38100">
            <a:solidFill>
              <a:srgbClr val="01A188">
                <a:alpha val="12157"/>
              </a:srgbClr>
            </a:solidFill>
          </a:ln>
        </p:spPr>
        <p:txBody>
          <a:bodyPr wrap="square">
            <a:spAutoFit/>
          </a:bodyPr>
          <a:lstStyle/>
          <a:p>
            <a:pPr algn="just"/>
            <a:r>
              <a:rPr lang="en-GB" sz="1200" b="0" dirty="0">
                <a:latin typeface="+mj-lt"/>
              </a:rPr>
              <a:t>It is difficult to summarise the needs of London; each borough has a unique population profile, health profile, and services available. </a:t>
            </a:r>
          </a:p>
          <a:p>
            <a:pPr algn="just"/>
            <a:endParaRPr lang="en-GB" sz="1200" b="0" dirty="0">
              <a:latin typeface="+mj-lt"/>
            </a:endParaRPr>
          </a:p>
          <a:p>
            <a:pPr algn="just"/>
            <a:r>
              <a:rPr lang="en-GB" sz="1200" b="0" dirty="0">
                <a:latin typeface="+mj-lt"/>
              </a:rPr>
              <a:t>However, the data and evidence presented in this pack demonstrate that most, if not all, local authorities in London will have individuals and communities at higher risk of at-risk and problem gambling than others, and strategies to tackle gambling as a public health issue require thorough data and evidence and targeted action. What this information does not identify is specific areas with high levels of need, or specific risks where action must be taken.</a:t>
            </a:r>
          </a:p>
          <a:p>
            <a:pPr algn="just"/>
            <a:endParaRPr lang="en-GB" sz="1200" b="0" dirty="0">
              <a:latin typeface="+mj-lt"/>
            </a:endParaRPr>
          </a:p>
          <a:p>
            <a:pPr algn="just"/>
            <a:r>
              <a:rPr lang="en-GB" sz="1200" b="0" i="0" dirty="0">
                <a:solidFill>
                  <a:srgbClr val="171B1F"/>
                </a:solidFill>
                <a:effectLst/>
                <a:latin typeface="+mj-lt"/>
              </a:rPr>
              <a:t>An important element of preparing a local area profile is proactive engagement with responsible authorities as well as other organisations in the area that can input; the information presented here only scratches the surface of what London partners understand of gambling </a:t>
            </a:r>
            <a:r>
              <a:rPr lang="en-GB" sz="1200" b="0" dirty="0">
                <a:solidFill>
                  <a:srgbClr val="171B1F"/>
                </a:solidFill>
                <a:latin typeface="+mj-lt"/>
              </a:rPr>
              <a:t>as a public health issue across London, and should be further developed through conversation with partners.</a:t>
            </a:r>
          </a:p>
          <a:p>
            <a:pPr algn="just"/>
            <a:endParaRPr lang="en-GB" sz="1200" b="0" dirty="0">
              <a:solidFill>
                <a:srgbClr val="171B1F"/>
              </a:solidFill>
              <a:latin typeface="+mj-lt"/>
            </a:endParaRPr>
          </a:p>
          <a:p>
            <a:pPr algn="just"/>
            <a:r>
              <a:rPr lang="en-GB" sz="1200" b="0" dirty="0">
                <a:solidFill>
                  <a:srgbClr val="171B1F"/>
                </a:solidFill>
                <a:latin typeface="+mj-lt"/>
              </a:rPr>
              <a:t>It is intended that this information and the existing local area profiles of London local authorities (see annex) are used to increase awareness of regional and local risks, and improve information sharing across the region. These area profiles can facilitate constructive engagement with partners and a regional view sets the stage for a more coordinated response to risks across the city. However, there is no mandate for local areas to produce local area profiles. </a:t>
            </a:r>
          </a:p>
        </p:txBody>
      </p:sp>
    </p:spTree>
    <p:extLst>
      <p:ext uri="{BB962C8B-B14F-4D97-AF65-F5344CB8AC3E}">
        <p14:creationId xmlns:p14="http://schemas.microsoft.com/office/powerpoint/2010/main" val="280522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9556A-C789-48A4-918C-E054CD3B57BD}"/>
              </a:ext>
            </a:extLst>
          </p:cNvPr>
          <p:cNvSpPr>
            <a:spLocks noGrp="1"/>
          </p:cNvSpPr>
          <p:nvPr>
            <p:ph idx="1"/>
          </p:nvPr>
        </p:nvSpPr>
        <p:spPr>
          <a:xfrm>
            <a:off x="357909" y="858975"/>
            <a:ext cx="11446163" cy="4351338"/>
          </a:xfrm>
        </p:spPr>
        <p:txBody>
          <a:bodyPr>
            <a:normAutofit/>
          </a:bodyPr>
          <a:lstStyle/>
          <a:p>
            <a:r>
              <a:rPr lang="en-GB" sz="2000" dirty="0">
                <a:solidFill>
                  <a:schemeClr val="accent1"/>
                </a:solidFill>
              </a:rPr>
              <a:t>Acknowledgements:</a:t>
            </a:r>
          </a:p>
          <a:p>
            <a:r>
              <a:rPr lang="en-GB" sz="2000" b="0" dirty="0"/>
              <a:t>The information presented here is largely guided by work undertaken by the OHID Midlands regional team, and the Greater Manchester Combined Authority.</a:t>
            </a:r>
          </a:p>
          <a:p>
            <a:endParaRPr lang="en-GB" sz="2000" dirty="0">
              <a:highlight>
                <a:srgbClr val="FFFF00"/>
              </a:highlight>
            </a:endParaRPr>
          </a:p>
          <a:p>
            <a:pPr marL="342900" indent="-342900">
              <a:buFont typeface="Arial" panose="020B0604020202020204" pitchFamily="34" charset="0"/>
              <a:buChar char="•"/>
            </a:pPr>
            <a:endParaRPr lang="en-GB" sz="2000" dirty="0">
              <a:highlight>
                <a:srgbClr val="FFFF00"/>
              </a:highlight>
            </a:endParaRPr>
          </a:p>
        </p:txBody>
      </p:sp>
      <p:sp>
        <p:nvSpPr>
          <p:cNvPr id="4" name="Slide Number Placeholder 3">
            <a:extLst>
              <a:ext uri="{FF2B5EF4-FFF2-40B4-BE49-F238E27FC236}">
                <a16:creationId xmlns:a16="http://schemas.microsoft.com/office/drawing/2014/main" id="{90B4F839-091E-4C59-A937-C0972915D8E8}"/>
              </a:ext>
            </a:extLst>
          </p:cNvPr>
          <p:cNvSpPr>
            <a:spLocks noGrp="1"/>
          </p:cNvSpPr>
          <p:nvPr>
            <p:ph type="sldNum" sz="quarter" idx="12"/>
          </p:nvPr>
        </p:nvSpPr>
        <p:spPr/>
        <p:txBody>
          <a:bodyPr/>
          <a:lstStyle/>
          <a:p>
            <a:fld id="{780A6C22-8610-4C1A-9CF9-28C3586869BA}" type="slidenum">
              <a:rPr lang="en-GB" smtClean="0"/>
              <a:t>18</a:t>
            </a:fld>
            <a:endParaRPr lang="en-GB"/>
          </a:p>
        </p:txBody>
      </p:sp>
      <p:sp>
        <p:nvSpPr>
          <p:cNvPr id="6" name="TextBox 5">
            <a:extLst>
              <a:ext uri="{FF2B5EF4-FFF2-40B4-BE49-F238E27FC236}">
                <a16:creationId xmlns:a16="http://schemas.microsoft.com/office/drawing/2014/main" id="{2089646C-3B51-4C53-B77A-8095CB7E0053}"/>
              </a:ext>
            </a:extLst>
          </p:cNvPr>
          <p:cNvSpPr txBox="1"/>
          <p:nvPr/>
        </p:nvSpPr>
        <p:spPr>
          <a:xfrm>
            <a:off x="357908" y="2340043"/>
            <a:ext cx="11189049" cy="2651431"/>
          </a:xfrm>
          <a:prstGeom prst="rect">
            <a:avLst/>
          </a:prstGeom>
          <a:noFill/>
        </p:spPr>
        <p:txBody>
          <a:bodyPr wrap="square">
            <a:spAutoFit/>
          </a:bodyPr>
          <a:lstStyle/>
          <a:p>
            <a:r>
              <a:rPr lang="en-GB" sz="2000" b="1" dirty="0">
                <a:solidFill>
                  <a:schemeClr val="accent1"/>
                </a:solidFill>
              </a:rPr>
              <a:t>Key resources:</a:t>
            </a:r>
          </a:p>
          <a:p>
            <a:pPr marL="342900" indent="-342900">
              <a:lnSpc>
                <a:spcPct val="150000"/>
              </a:lnSpc>
              <a:buFont typeface="Arial" panose="020B0604020202020204" pitchFamily="34" charset="0"/>
              <a:buChar char="•"/>
            </a:pPr>
            <a:r>
              <a:rPr lang="en-GB" sz="2000" b="0" dirty="0">
                <a:hlinkClick r:id="rId2"/>
              </a:rPr>
              <a:t>Gambling Commission website - Gambling Commission</a:t>
            </a:r>
            <a:endParaRPr lang="en-GB" sz="2000" b="0" dirty="0">
              <a:hlinkClick r:id="rId3"/>
            </a:endParaRPr>
          </a:p>
          <a:p>
            <a:pPr marL="342900" indent="-342900">
              <a:lnSpc>
                <a:spcPct val="150000"/>
              </a:lnSpc>
              <a:buFont typeface="Arial" panose="020B0604020202020204" pitchFamily="34" charset="0"/>
              <a:buChar char="•"/>
            </a:pPr>
            <a:r>
              <a:rPr lang="en-GB" sz="2000" b="0" dirty="0" err="1">
                <a:hlinkClick r:id="rId3"/>
              </a:rPr>
              <a:t>GambleAware</a:t>
            </a:r>
            <a:r>
              <a:rPr lang="en-GB" sz="2000" b="0" dirty="0">
                <a:hlinkClick r:id="rId3"/>
              </a:rPr>
              <a:t> GB Maps | </a:t>
            </a:r>
            <a:r>
              <a:rPr lang="en-GB" sz="2000" b="0" dirty="0" err="1">
                <a:hlinkClick r:id="rId3"/>
              </a:rPr>
              <a:t>BeGambleAware</a:t>
            </a:r>
            <a:endParaRPr lang="en-GB" sz="2000" b="0" dirty="0"/>
          </a:p>
          <a:p>
            <a:pPr marL="342900" indent="-342900">
              <a:lnSpc>
                <a:spcPct val="150000"/>
              </a:lnSpc>
              <a:buFont typeface="Arial" panose="020B0604020202020204" pitchFamily="34" charset="0"/>
              <a:buChar char="•"/>
            </a:pPr>
            <a:r>
              <a:rPr lang="en-GB" sz="2000" b="0" dirty="0">
                <a:hlinkClick r:id="rId4"/>
              </a:rPr>
              <a:t>A 'Whole Council' Approach to Gambling | London Councils</a:t>
            </a:r>
            <a:endParaRPr lang="en-GB" sz="2000" b="0" dirty="0">
              <a:highlight>
                <a:srgbClr val="FFFF00"/>
              </a:highlight>
            </a:endParaRPr>
          </a:p>
          <a:p>
            <a:pPr marL="342900" indent="-342900">
              <a:lnSpc>
                <a:spcPct val="150000"/>
              </a:lnSpc>
              <a:buFont typeface="Arial" panose="020B0604020202020204" pitchFamily="34" charset="0"/>
              <a:buChar char="•"/>
            </a:pPr>
            <a:r>
              <a:rPr lang="en-GB" sz="2000" b="0" dirty="0">
                <a:hlinkClick r:id="rId5"/>
              </a:rPr>
              <a:t>Understanding gambling related harms - Greater Manchester Combined Authority (greatermanchester-ca.gov.uk)</a:t>
            </a:r>
            <a:endParaRPr lang="en-GB" sz="2000" b="0" dirty="0">
              <a:highlight>
                <a:srgbClr val="FFFF00"/>
              </a:highlight>
            </a:endParaRPr>
          </a:p>
        </p:txBody>
      </p:sp>
    </p:spTree>
    <p:extLst>
      <p:ext uri="{BB962C8B-B14F-4D97-AF65-F5344CB8AC3E}">
        <p14:creationId xmlns:p14="http://schemas.microsoft.com/office/powerpoint/2010/main" val="382239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5E52-3115-400D-BAD9-9572FE06290B}"/>
              </a:ext>
            </a:extLst>
          </p:cNvPr>
          <p:cNvSpPr>
            <a:spLocks noGrp="1"/>
          </p:cNvSpPr>
          <p:nvPr>
            <p:ph type="title"/>
          </p:nvPr>
        </p:nvSpPr>
        <p:spPr/>
        <p:txBody>
          <a:bodyPr/>
          <a:lstStyle/>
          <a:p>
            <a:r>
              <a:rPr lang="en-GB" b="0" dirty="0">
                <a:solidFill>
                  <a:schemeClr val="accent1"/>
                </a:solidFill>
              </a:rPr>
              <a:t>Aims</a:t>
            </a:r>
          </a:p>
        </p:txBody>
      </p:sp>
      <p:sp>
        <p:nvSpPr>
          <p:cNvPr id="4" name="Slide Number Placeholder 3">
            <a:extLst>
              <a:ext uri="{FF2B5EF4-FFF2-40B4-BE49-F238E27FC236}">
                <a16:creationId xmlns:a16="http://schemas.microsoft.com/office/drawing/2014/main" id="{44A214B9-38BB-4DC7-914F-9D8D760CA548}"/>
              </a:ext>
            </a:extLst>
          </p:cNvPr>
          <p:cNvSpPr>
            <a:spLocks noGrp="1"/>
          </p:cNvSpPr>
          <p:nvPr>
            <p:ph type="sldNum" sz="quarter" idx="12"/>
          </p:nvPr>
        </p:nvSpPr>
        <p:spPr/>
        <p:txBody>
          <a:bodyPr/>
          <a:lstStyle/>
          <a:p>
            <a:fld id="{780A6C22-8610-4C1A-9CF9-28C3586869BA}" type="slidenum">
              <a:rPr lang="en-GB" smtClean="0"/>
              <a:t>2</a:t>
            </a:fld>
            <a:endParaRPr lang="en-GB"/>
          </a:p>
        </p:txBody>
      </p:sp>
      <p:sp>
        <p:nvSpPr>
          <p:cNvPr id="7" name="Content Placeholder 2">
            <a:extLst>
              <a:ext uri="{FF2B5EF4-FFF2-40B4-BE49-F238E27FC236}">
                <a16:creationId xmlns:a16="http://schemas.microsoft.com/office/drawing/2014/main" id="{F1ABD8D5-5852-4805-B40E-A2D84CAA64A4}"/>
              </a:ext>
            </a:extLst>
          </p:cNvPr>
          <p:cNvSpPr txBox="1">
            <a:spLocks/>
          </p:cNvSpPr>
          <p:nvPr/>
        </p:nvSpPr>
        <p:spPr>
          <a:xfrm>
            <a:off x="387928" y="1287424"/>
            <a:ext cx="11416144" cy="4496688"/>
          </a:xfrm>
          <a:prstGeom prst="rect">
            <a:avLst/>
          </a:prstGeom>
          <a:ln w="38100">
            <a:solidFill>
              <a:schemeClr val="accent1">
                <a:alpha val="12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indent="0">
              <a:buNone/>
            </a:pPr>
            <a:r>
              <a:rPr lang="en-GB" sz="1800" dirty="0">
                <a:solidFill>
                  <a:schemeClr val="accent1"/>
                </a:solidFill>
              </a:rPr>
              <a:t>Outputs from this exercise aim to: </a:t>
            </a:r>
          </a:p>
          <a:p>
            <a:pPr lvl="3" indent="0">
              <a:buNone/>
            </a:pPr>
            <a:endParaRPr lang="en-GB" sz="1800" dirty="0">
              <a:solidFill>
                <a:schemeClr val="accent1"/>
              </a:solidFill>
            </a:endParaRPr>
          </a:p>
          <a:p>
            <a:pPr marL="803700" lvl="4" indent="-342900"/>
            <a:r>
              <a:rPr lang="en-GB" sz="1800" dirty="0">
                <a:solidFill>
                  <a:schemeClr val="accent1"/>
                </a:solidFill>
              </a:rPr>
              <a:t>Recognise</a:t>
            </a:r>
            <a:r>
              <a:rPr lang="en-GB" sz="1800" b="0" dirty="0"/>
              <a:t> that Gambling is a Public Health issue across London,</a:t>
            </a:r>
          </a:p>
          <a:p>
            <a:pPr marL="803700" lvl="4" indent="-342900"/>
            <a:endParaRPr lang="en-GB" sz="1800" b="0" dirty="0"/>
          </a:p>
          <a:p>
            <a:pPr marL="803700" lvl="4" indent="-342900"/>
            <a:r>
              <a:rPr lang="en-GB" sz="1800" dirty="0">
                <a:solidFill>
                  <a:schemeClr val="accent1"/>
                </a:solidFill>
              </a:rPr>
              <a:t>Estimate </a:t>
            </a:r>
            <a:r>
              <a:rPr lang="en-GB" sz="1800" b="0" dirty="0"/>
              <a:t>the scale of potential and actual risk and need </a:t>
            </a:r>
            <a:r>
              <a:rPr lang="en-GB" sz="1800" dirty="0"/>
              <a:t>against</a:t>
            </a:r>
            <a:r>
              <a:rPr lang="en-GB" sz="1800" b="0" dirty="0"/>
              <a:t> the backdrop of longstanding inequalities, COVID and Cost of living, </a:t>
            </a:r>
          </a:p>
          <a:p>
            <a:pPr marL="803700" lvl="4" indent="-342900"/>
            <a:endParaRPr lang="en-GB" sz="1800" b="0" dirty="0"/>
          </a:p>
          <a:p>
            <a:pPr marL="803700" lvl="4" indent="-342900"/>
            <a:r>
              <a:rPr lang="en-GB" sz="1800" dirty="0">
                <a:solidFill>
                  <a:schemeClr val="accent1"/>
                </a:solidFill>
              </a:rPr>
              <a:t>Inform</a:t>
            </a:r>
            <a:r>
              <a:rPr lang="en-GB" sz="1800" b="0" dirty="0"/>
              <a:t> a future, long-term assessment of need across the region,</a:t>
            </a:r>
          </a:p>
          <a:p>
            <a:pPr marL="803700" lvl="4" indent="-342900"/>
            <a:endParaRPr lang="en-GB" sz="1800" b="0" dirty="0"/>
          </a:p>
          <a:p>
            <a:pPr marL="803700" lvl="4" indent="-342900"/>
            <a:r>
              <a:rPr lang="en-GB" sz="1800" dirty="0">
                <a:solidFill>
                  <a:schemeClr val="accent1"/>
                </a:solidFill>
              </a:rPr>
              <a:t>Encourage</a:t>
            </a:r>
            <a:r>
              <a:rPr lang="en-GB" sz="1800" b="0" dirty="0"/>
              <a:t> further local profiling, and</a:t>
            </a:r>
          </a:p>
          <a:p>
            <a:pPr lvl="5" indent="0">
              <a:buNone/>
            </a:pPr>
            <a:endParaRPr lang="en-GB" sz="2000" b="0" dirty="0"/>
          </a:p>
          <a:p>
            <a:pPr marL="803700" lvl="4" indent="-342900"/>
            <a:r>
              <a:rPr lang="en-GB" sz="1800" dirty="0">
                <a:solidFill>
                  <a:schemeClr val="accent1"/>
                </a:solidFill>
              </a:rPr>
              <a:t>Identify </a:t>
            </a:r>
            <a:r>
              <a:rPr lang="en-GB" sz="1800" b="0" dirty="0"/>
              <a:t>gaps in our knowledge.</a:t>
            </a:r>
          </a:p>
          <a:p>
            <a:pPr algn="just"/>
            <a:endParaRPr lang="en-GB" sz="1800" b="0" dirty="0"/>
          </a:p>
          <a:p>
            <a:pPr algn="just"/>
            <a:r>
              <a:rPr lang="en-GB" sz="1800" b="0" dirty="0">
                <a:solidFill>
                  <a:schemeClr val="accent1"/>
                </a:solidFill>
              </a:rPr>
              <a:t>By considering: </a:t>
            </a:r>
            <a:r>
              <a:rPr lang="en-GB" sz="1800" b="0" dirty="0"/>
              <a:t>compositional/demographic and contextual factors, comorbidities and health services.</a:t>
            </a:r>
          </a:p>
        </p:txBody>
      </p:sp>
    </p:spTree>
    <p:extLst>
      <p:ext uri="{BB962C8B-B14F-4D97-AF65-F5344CB8AC3E}">
        <p14:creationId xmlns:p14="http://schemas.microsoft.com/office/powerpoint/2010/main" val="242441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5E791-8ADB-424D-8E55-11050FE712BF}"/>
              </a:ext>
            </a:extLst>
          </p:cNvPr>
          <p:cNvPicPr>
            <a:picLocks noChangeAspect="1"/>
          </p:cNvPicPr>
          <p:nvPr/>
        </p:nvPicPr>
        <p:blipFill>
          <a:blip r:embed="rId3"/>
          <a:stretch>
            <a:fillRect/>
          </a:stretch>
        </p:blipFill>
        <p:spPr>
          <a:xfrm>
            <a:off x="6650181" y="1204839"/>
            <a:ext cx="4900347" cy="4826506"/>
          </a:xfrm>
          <a:prstGeom prst="rect">
            <a:avLst/>
          </a:prstGeom>
        </p:spPr>
      </p:pic>
      <p:sp>
        <p:nvSpPr>
          <p:cNvPr id="3" name="Content Placeholder 2">
            <a:extLst>
              <a:ext uri="{FF2B5EF4-FFF2-40B4-BE49-F238E27FC236}">
                <a16:creationId xmlns:a16="http://schemas.microsoft.com/office/drawing/2014/main" id="{90DE72EF-7A9D-4090-BDE0-BDC90AFE4825}"/>
              </a:ext>
            </a:extLst>
          </p:cNvPr>
          <p:cNvSpPr>
            <a:spLocks noGrp="1"/>
          </p:cNvSpPr>
          <p:nvPr>
            <p:ph idx="1"/>
          </p:nvPr>
        </p:nvSpPr>
        <p:spPr>
          <a:xfrm>
            <a:off x="531628" y="911165"/>
            <a:ext cx="5551453" cy="3785558"/>
          </a:xfrm>
          <a:ln w="38100">
            <a:solidFill>
              <a:schemeClr val="accent1">
                <a:alpha val="12000"/>
              </a:schemeClr>
            </a:solidFill>
          </a:ln>
        </p:spPr>
        <p:txBody>
          <a:bodyPr>
            <a:noAutofit/>
          </a:bodyPr>
          <a:lstStyle/>
          <a:p>
            <a:pPr algn="just"/>
            <a:r>
              <a:rPr lang="en-GB" sz="1200" b="0" dirty="0">
                <a:solidFill>
                  <a:schemeClr val="accent1"/>
                </a:solidFill>
              </a:rPr>
              <a:t>In London, between 2012-18, Gambling participation prevalence in the last 12 months was approximately 50%</a:t>
            </a:r>
            <a:r>
              <a:rPr lang="en-GB" sz="1200" b="0" dirty="0"/>
              <a:t>, where 3.1-4.2% of the population were classified as at-risk gamblers, and 0.9-1.5% of the population were classified as problem gamblers, compared to 0.5% in England overall [1]. That means at least 6% of those participating in gambling in London are classified as ‘at-risk’.</a:t>
            </a:r>
          </a:p>
          <a:p>
            <a:pPr algn="just"/>
            <a:r>
              <a:rPr lang="en-GB" sz="1200" b="0" dirty="0"/>
              <a:t>Gambling, in its economic sense, can be briefly defined as behaviour involving the risk of money or valuables on the outcome of a game, contest or other event in the hope of winning additional money or material goods.3 It incorporates a wide range of activities in a variety of settings [2].</a:t>
            </a:r>
            <a:endParaRPr lang="en-GB" sz="1200" b="0" dirty="0">
              <a:solidFill>
                <a:schemeClr val="accent1"/>
              </a:solidFill>
            </a:endParaRPr>
          </a:p>
          <a:p>
            <a:pPr algn="just"/>
            <a:r>
              <a:rPr lang="en-GB" sz="1200" b="0" dirty="0">
                <a:solidFill>
                  <a:schemeClr val="accent1"/>
                </a:solidFill>
              </a:rPr>
              <a:t>Harmful gambling has a different activity profile to general gambling and has serious consequences for individuals, families and communities. </a:t>
            </a:r>
            <a:r>
              <a:rPr lang="en-GB" sz="1200" b="0" dirty="0"/>
              <a:t>These harms are inherently complex and individualised. For many, gambling related harms leave a lasting legacy beyond initial recovery from gambling disorder and may be experienced for many years after the event. </a:t>
            </a:r>
          </a:p>
          <a:p>
            <a:pPr algn="just"/>
            <a:r>
              <a:rPr lang="en-GB" sz="1200" b="0" dirty="0">
                <a:solidFill>
                  <a:schemeClr val="accent1"/>
                </a:solidFill>
              </a:rPr>
              <a:t>Evidence shows that people with higher levels of gambling involvement and more severe gambling disorder experience the greatest degree of harms </a:t>
            </a:r>
            <a:r>
              <a:rPr lang="en-GB" sz="1200" b="0" dirty="0"/>
              <a:t>[1]</a:t>
            </a:r>
            <a:r>
              <a:rPr lang="en-GB" sz="1200" b="0" dirty="0">
                <a:solidFill>
                  <a:schemeClr val="accent1"/>
                </a:solidFill>
              </a:rPr>
              <a:t>. </a:t>
            </a:r>
            <a:r>
              <a:rPr lang="en-GB" sz="1200" b="0" dirty="0"/>
              <a:t>All harms are felt equally by the person who gambles and people affected by someone else’s gambling (which can include but is not exclusive to): friends, parents, partners, children and siblings [3,4].</a:t>
            </a:r>
          </a:p>
        </p:txBody>
      </p:sp>
      <p:sp>
        <p:nvSpPr>
          <p:cNvPr id="2" name="Title 1">
            <a:extLst>
              <a:ext uri="{FF2B5EF4-FFF2-40B4-BE49-F238E27FC236}">
                <a16:creationId xmlns:a16="http://schemas.microsoft.com/office/drawing/2014/main" id="{6B7E29D9-4F3C-4E44-9974-90D5A92FB712}"/>
              </a:ext>
            </a:extLst>
          </p:cNvPr>
          <p:cNvSpPr>
            <a:spLocks noGrp="1"/>
          </p:cNvSpPr>
          <p:nvPr>
            <p:ph type="title"/>
          </p:nvPr>
        </p:nvSpPr>
        <p:spPr/>
        <p:txBody>
          <a:bodyPr>
            <a:normAutofit/>
          </a:bodyPr>
          <a:lstStyle/>
          <a:p>
            <a:r>
              <a:rPr lang="en-GB" sz="2000" b="0" dirty="0">
                <a:solidFill>
                  <a:schemeClr val="accent1"/>
                </a:solidFill>
              </a:rPr>
              <a:t>Gambling should be treated as a Public Health issue in London</a:t>
            </a:r>
          </a:p>
        </p:txBody>
      </p:sp>
      <p:sp>
        <p:nvSpPr>
          <p:cNvPr id="8" name="Slide Number Placeholder 7">
            <a:extLst>
              <a:ext uri="{FF2B5EF4-FFF2-40B4-BE49-F238E27FC236}">
                <a16:creationId xmlns:a16="http://schemas.microsoft.com/office/drawing/2014/main" id="{B2EAAFA1-FBAB-42D2-90A3-8B610CE95A13}"/>
              </a:ext>
            </a:extLst>
          </p:cNvPr>
          <p:cNvSpPr>
            <a:spLocks noGrp="1"/>
          </p:cNvSpPr>
          <p:nvPr>
            <p:ph type="sldNum" sz="quarter" idx="12"/>
          </p:nvPr>
        </p:nvSpPr>
        <p:spPr/>
        <p:txBody>
          <a:bodyPr/>
          <a:lstStyle/>
          <a:p>
            <a:fld id="{780A6C22-8610-4C1A-9CF9-28C3586869BA}" type="slidenum">
              <a:rPr lang="en-GB" smtClean="0"/>
              <a:t>3</a:t>
            </a:fld>
            <a:endParaRPr lang="en-GB"/>
          </a:p>
        </p:txBody>
      </p:sp>
      <p:sp>
        <p:nvSpPr>
          <p:cNvPr id="11" name="TextBox 10">
            <a:extLst>
              <a:ext uri="{FF2B5EF4-FFF2-40B4-BE49-F238E27FC236}">
                <a16:creationId xmlns:a16="http://schemas.microsoft.com/office/drawing/2014/main" id="{9DA5301C-1C4A-4B1C-BD32-E2A9D567B4D4}"/>
              </a:ext>
            </a:extLst>
          </p:cNvPr>
          <p:cNvSpPr txBox="1"/>
          <p:nvPr/>
        </p:nvSpPr>
        <p:spPr>
          <a:xfrm>
            <a:off x="6969654" y="877133"/>
            <a:ext cx="4261400" cy="276999"/>
          </a:xfrm>
          <a:prstGeom prst="rect">
            <a:avLst/>
          </a:prstGeom>
          <a:noFill/>
        </p:spPr>
        <p:txBody>
          <a:bodyPr wrap="square">
            <a:spAutoFit/>
          </a:bodyPr>
          <a:lstStyle/>
          <a:p>
            <a:r>
              <a:rPr lang="en-GB" sz="1200" b="1" i="0" dirty="0">
                <a:solidFill>
                  <a:schemeClr val="accent1"/>
                </a:solidFill>
                <a:effectLst/>
                <a:latin typeface="+mj-lt"/>
              </a:rPr>
              <a:t>Framework for the impact of gambling-related harms [3]</a:t>
            </a:r>
          </a:p>
        </p:txBody>
      </p:sp>
      <p:sp>
        <p:nvSpPr>
          <p:cNvPr id="7" name="Content Placeholder 2">
            <a:extLst>
              <a:ext uri="{FF2B5EF4-FFF2-40B4-BE49-F238E27FC236}">
                <a16:creationId xmlns:a16="http://schemas.microsoft.com/office/drawing/2014/main" id="{C84AD6C9-82D2-468D-B505-80345EB8CFAC}"/>
              </a:ext>
            </a:extLst>
          </p:cNvPr>
          <p:cNvSpPr txBox="1">
            <a:spLocks/>
          </p:cNvSpPr>
          <p:nvPr/>
        </p:nvSpPr>
        <p:spPr>
          <a:xfrm>
            <a:off x="544547" y="4895889"/>
            <a:ext cx="5551453" cy="934756"/>
          </a:xfrm>
          <a:prstGeom prst="rect">
            <a:avLst/>
          </a:prstGeom>
          <a:ln w="38100">
            <a:solidFill>
              <a:schemeClr val="accent1">
                <a:alpha val="12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b="0" dirty="0"/>
              <a:t>Against the backdrop the </a:t>
            </a:r>
            <a:r>
              <a:rPr lang="en-GB" sz="1200" b="0" dirty="0">
                <a:solidFill>
                  <a:schemeClr val="accent1"/>
                </a:solidFill>
              </a:rPr>
              <a:t>COVID-19 pandemic </a:t>
            </a:r>
            <a:r>
              <a:rPr lang="en-GB" sz="1200" b="0" dirty="0"/>
              <a:t>and the ongoing </a:t>
            </a:r>
            <a:r>
              <a:rPr lang="en-GB" sz="1200" b="0" dirty="0">
                <a:solidFill>
                  <a:schemeClr val="accent1"/>
                </a:solidFill>
              </a:rPr>
              <a:t>Cost of Living crisis, </a:t>
            </a:r>
            <a:r>
              <a:rPr lang="en-GB" sz="1200" b="0" dirty="0"/>
              <a:t>many of the known inequitable risk factors discussed throughout this document are likely to increase in prevalence, whilst simultaneously deepening in inequity. This is a moment in time where action must be taken to prevent and manage problem gambling as a public health issue.</a:t>
            </a:r>
          </a:p>
        </p:txBody>
      </p:sp>
    </p:spTree>
    <p:extLst>
      <p:ext uri="{BB962C8B-B14F-4D97-AF65-F5344CB8AC3E}">
        <p14:creationId xmlns:p14="http://schemas.microsoft.com/office/powerpoint/2010/main" val="175694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E875A-F8A6-45B2-901C-08B5CFAD951E}"/>
              </a:ext>
            </a:extLst>
          </p:cNvPr>
          <p:cNvSpPr>
            <a:spLocks noGrp="1"/>
          </p:cNvSpPr>
          <p:nvPr>
            <p:ph type="sldNum" sz="quarter" idx="12"/>
          </p:nvPr>
        </p:nvSpPr>
        <p:spPr/>
        <p:txBody>
          <a:bodyPr/>
          <a:lstStyle/>
          <a:p>
            <a:fld id="{780A6C22-8610-4C1A-9CF9-28C3586869BA}" type="slidenum">
              <a:rPr lang="en-GB" smtClean="0"/>
              <a:t>4</a:t>
            </a:fld>
            <a:endParaRPr lang="en-GB"/>
          </a:p>
        </p:txBody>
      </p:sp>
      <p:sp>
        <p:nvSpPr>
          <p:cNvPr id="5" name="Title 1">
            <a:extLst>
              <a:ext uri="{FF2B5EF4-FFF2-40B4-BE49-F238E27FC236}">
                <a16:creationId xmlns:a16="http://schemas.microsoft.com/office/drawing/2014/main" id="{59260BA8-5A94-4CFB-BD71-5F1362DBEA30}"/>
              </a:ext>
            </a:extLst>
          </p:cNvPr>
          <p:cNvSpPr>
            <a:spLocks noGrp="1"/>
          </p:cNvSpPr>
          <p:nvPr>
            <p:ph type="title"/>
          </p:nvPr>
        </p:nvSpPr>
        <p:spPr>
          <a:xfrm>
            <a:off x="360000" y="360000"/>
            <a:ext cx="11446163" cy="844839"/>
          </a:xfrm>
        </p:spPr>
        <p:txBody>
          <a:bodyPr>
            <a:normAutofit/>
          </a:bodyPr>
          <a:lstStyle/>
          <a:p>
            <a:r>
              <a:rPr lang="en-GB" sz="2000" b="0" dirty="0">
                <a:solidFill>
                  <a:schemeClr val="accent1"/>
                </a:solidFill>
              </a:rPr>
              <a:t>A note on language</a:t>
            </a:r>
          </a:p>
        </p:txBody>
      </p:sp>
      <p:sp>
        <p:nvSpPr>
          <p:cNvPr id="6" name="Content Placeholder 2">
            <a:extLst>
              <a:ext uri="{FF2B5EF4-FFF2-40B4-BE49-F238E27FC236}">
                <a16:creationId xmlns:a16="http://schemas.microsoft.com/office/drawing/2014/main" id="{16140C0B-92A1-48C0-8CBC-163C800FCB2F}"/>
              </a:ext>
            </a:extLst>
          </p:cNvPr>
          <p:cNvSpPr txBox="1">
            <a:spLocks/>
          </p:cNvSpPr>
          <p:nvPr/>
        </p:nvSpPr>
        <p:spPr>
          <a:xfrm>
            <a:off x="498223" y="1746796"/>
            <a:ext cx="5887371" cy="3364408"/>
          </a:xfrm>
          <a:prstGeom prst="rect">
            <a:avLst/>
          </a:prstGeom>
          <a:ln w="38100">
            <a:solidFill>
              <a:schemeClr val="accent1">
                <a:alpha val="12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b="0" dirty="0">
                <a:solidFill>
                  <a:schemeClr val="accent1"/>
                </a:solidFill>
              </a:rPr>
              <a:t>Gambling-related harm</a:t>
            </a:r>
            <a:r>
              <a:rPr lang="en-GB" sz="1200" b="0" dirty="0"/>
              <a:t> encompasses the “adverse impacts from gambling on the health and wellbeing of individuals, families, communities and society”, whereas </a:t>
            </a:r>
            <a:r>
              <a:rPr lang="en-GB" sz="1200" b="0" dirty="0">
                <a:solidFill>
                  <a:schemeClr val="accent1"/>
                </a:solidFill>
              </a:rPr>
              <a:t>problem gambling </a:t>
            </a:r>
            <a:r>
              <a:rPr lang="en-GB" sz="1200" b="0" dirty="0"/>
              <a:t>is “gambling that disrupts or damages personal, family or recreational pursuits.” </a:t>
            </a:r>
          </a:p>
          <a:p>
            <a:pPr algn="just"/>
            <a:r>
              <a:rPr lang="en-GB" sz="1200" b="0" dirty="0"/>
              <a:t>The term “problem gambler” can imply that an individual is solely responsible for their gambling. This underplays the risky and harmful nature of gambling products.</a:t>
            </a:r>
          </a:p>
          <a:p>
            <a:pPr algn="just"/>
            <a:r>
              <a:rPr lang="en-GB" sz="1200" b="0" dirty="0"/>
              <a:t>However, “problem gambler” is widely used in diagnostic screening and prevalence studies. To maintain consistency with established tools and diagnostic criteria the terms “at risk” and “experiencing problem gambling” are replicated throughout this document.</a:t>
            </a:r>
          </a:p>
          <a:p>
            <a:pPr algn="just"/>
            <a:r>
              <a:rPr lang="en-GB" sz="1200" b="0" dirty="0">
                <a:solidFill>
                  <a:schemeClr val="accent1"/>
                </a:solidFill>
              </a:rPr>
              <a:t>In London we will promote the use of terms that encourage support for the whole person, and not just their ‘condition’, whilst also addressing the negative impact of stigma. </a:t>
            </a:r>
          </a:p>
          <a:p>
            <a:pPr algn="just"/>
            <a:r>
              <a:rPr lang="en-GB" sz="1200" b="0" dirty="0"/>
              <a:t>The term “affected other” is used to describe anyone who may be affected by someone who is experiencing gambling harms and may be applied to friends, parents, dependents, housemates, partners, colleagues or siblings.</a:t>
            </a:r>
          </a:p>
        </p:txBody>
      </p:sp>
      <p:pic>
        <p:nvPicPr>
          <p:cNvPr id="7" name="Picture 2" descr="Blured slot machines in Casino stock photo">
            <a:extLst>
              <a:ext uri="{FF2B5EF4-FFF2-40B4-BE49-F238E27FC236}">
                <a16:creationId xmlns:a16="http://schemas.microsoft.com/office/drawing/2014/main" id="{01992016-E0A6-4C61-8D90-75FF31089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342" y="1746796"/>
            <a:ext cx="5046615" cy="33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0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50ED27C-6B20-430C-ADF8-5FF92ABB8177}"/>
              </a:ext>
            </a:extLst>
          </p:cNvPr>
          <p:cNvPicPr>
            <a:picLocks noChangeAspect="1"/>
          </p:cNvPicPr>
          <p:nvPr/>
        </p:nvPicPr>
        <p:blipFill>
          <a:blip r:embed="rId3"/>
          <a:stretch>
            <a:fillRect/>
          </a:stretch>
        </p:blipFill>
        <p:spPr>
          <a:xfrm>
            <a:off x="7292502" y="1059418"/>
            <a:ext cx="3625905" cy="2796742"/>
          </a:xfrm>
          <a:prstGeom prst="rect">
            <a:avLst/>
          </a:prstGeom>
        </p:spPr>
      </p:pic>
      <p:sp>
        <p:nvSpPr>
          <p:cNvPr id="2" name="Title 1">
            <a:extLst>
              <a:ext uri="{FF2B5EF4-FFF2-40B4-BE49-F238E27FC236}">
                <a16:creationId xmlns:a16="http://schemas.microsoft.com/office/drawing/2014/main" id="{4B7EA241-044F-4798-90BE-C84BF7024BA2}"/>
              </a:ext>
            </a:extLst>
          </p:cNvPr>
          <p:cNvSpPr>
            <a:spLocks noGrp="1"/>
          </p:cNvSpPr>
          <p:nvPr>
            <p:ph type="title"/>
          </p:nvPr>
        </p:nvSpPr>
        <p:spPr>
          <a:xfrm>
            <a:off x="360000" y="360000"/>
            <a:ext cx="11622893" cy="844839"/>
          </a:xfrm>
        </p:spPr>
        <p:txBody>
          <a:bodyPr>
            <a:normAutofit/>
          </a:bodyPr>
          <a:lstStyle/>
          <a:p>
            <a:r>
              <a:rPr lang="en-GB" sz="2000" b="0" dirty="0">
                <a:solidFill>
                  <a:schemeClr val="accent1"/>
                </a:solidFill>
              </a:rPr>
              <a:t>London is a large and diverse city, and so gambling risk profiles will differ across and within boroughs</a:t>
            </a:r>
          </a:p>
        </p:txBody>
      </p:sp>
      <p:sp>
        <p:nvSpPr>
          <p:cNvPr id="14" name="Slide Number Placeholder 13">
            <a:extLst>
              <a:ext uri="{FF2B5EF4-FFF2-40B4-BE49-F238E27FC236}">
                <a16:creationId xmlns:a16="http://schemas.microsoft.com/office/drawing/2014/main" id="{879B8CC1-A628-4422-A888-5DD7BD8185B1}"/>
              </a:ext>
            </a:extLst>
          </p:cNvPr>
          <p:cNvSpPr>
            <a:spLocks noGrp="1"/>
          </p:cNvSpPr>
          <p:nvPr>
            <p:ph type="sldNum" sz="quarter" idx="12"/>
          </p:nvPr>
        </p:nvSpPr>
        <p:spPr/>
        <p:txBody>
          <a:bodyPr/>
          <a:lstStyle/>
          <a:p>
            <a:fld id="{780A6C22-8610-4C1A-9CF9-28C3586869BA}" type="slidenum">
              <a:rPr lang="en-GB" smtClean="0"/>
              <a:t>5</a:t>
            </a:fld>
            <a:endParaRPr lang="en-GB"/>
          </a:p>
        </p:txBody>
      </p:sp>
      <p:sp>
        <p:nvSpPr>
          <p:cNvPr id="44" name="TextBox 43">
            <a:extLst>
              <a:ext uri="{FF2B5EF4-FFF2-40B4-BE49-F238E27FC236}">
                <a16:creationId xmlns:a16="http://schemas.microsoft.com/office/drawing/2014/main" id="{68477611-1A8B-454E-92B5-59A21E140B0B}"/>
              </a:ext>
            </a:extLst>
          </p:cNvPr>
          <p:cNvSpPr txBox="1"/>
          <p:nvPr/>
        </p:nvSpPr>
        <p:spPr>
          <a:xfrm>
            <a:off x="412909" y="915632"/>
            <a:ext cx="6126113" cy="2246769"/>
          </a:xfrm>
          <a:prstGeom prst="rect">
            <a:avLst/>
          </a:prstGeom>
          <a:noFill/>
          <a:ln w="38100">
            <a:solidFill>
              <a:srgbClr val="01A188">
                <a:alpha val="12157"/>
              </a:srgbClr>
            </a:solidFill>
          </a:ln>
        </p:spPr>
        <p:txBody>
          <a:bodyPr wrap="square">
            <a:spAutoFit/>
          </a:bodyPr>
          <a:lstStyle/>
          <a:p>
            <a:pPr>
              <a:spcAft>
                <a:spcPts val="800"/>
              </a:spcAft>
            </a:pPr>
            <a:r>
              <a:rPr lang="en-GB" sz="1200" dirty="0">
                <a:solidFill>
                  <a:srgbClr val="000000"/>
                </a:solidFill>
                <a:effectLst/>
                <a:latin typeface="+mj-lt"/>
                <a:ea typeface="Calibri" panose="020F0502020204030204" pitchFamily="34" charset="0"/>
              </a:rPr>
              <a:t>London has an estimated </a:t>
            </a:r>
            <a:r>
              <a:rPr lang="en-GB" sz="1200" dirty="0">
                <a:solidFill>
                  <a:schemeClr val="accent1"/>
                </a:solidFill>
                <a:effectLst/>
                <a:latin typeface="+mj-lt"/>
                <a:ea typeface="Calibri" panose="020F0502020204030204" pitchFamily="34" charset="0"/>
              </a:rPr>
              <a:t>population of 8.8million in 2021</a:t>
            </a:r>
            <a:r>
              <a:rPr lang="en-GB" sz="1200" dirty="0">
                <a:solidFill>
                  <a:srgbClr val="000000"/>
                </a:solidFill>
                <a:effectLst/>
                <a:latin typeface="+mj-lt"/>
                <a:ea typeface="Calibri" panose="020F0502020204030204" pitchFamily="34" charset="0"/>
              </a:rPr>
              <a:t>, making it the largest city in Western Europe[1]. </a:t>
            </a:r>
          </a:p>
          <a:p>
            <a:pPr>
              <a:spcAft>
                <a:spcPts val="800"/>
              </a:spcAft>
            </a:pPr>
            <a:r>
              <a:rPr lang="en-GB" sz="1200" dirty="0">
                <a:solidFill>
                  <a:srgbClr val="000000"/>
                </a:solidFill>
                <a:effectLst/>
                <a:latin typeface="+mj-lt"/>
                <a:ea typeface="Calibri" panose="020F0502020204030204" pitchFamily="34" charset="0"/>
              </a:rPr>
              <a:t>The capital has seen an increase of 7.7% since 2011, with Tower Hamlets experiencing the largest increase 22.1% of any London borough and of any local authority in England and Wales. Other Local Authorities reporting the biggest percentage increases were Barking and Dagenham, the </a:t>
            </a:r>
            <a:r>
              <a:rPr lang="en-GB" sz="1200" dirty="0">
                <a:solidFill>
                  <a:srgbClr val="000000"/>
                </a:solidFill>
                <a:latin typeface="+mj-lt"/>
                <a:ea typeface="Calibri" panose="020F0502020204030204" pitchFamily="34" charset="0"/>
              </a:rPr>
              <a:t>City of London, Newham and Greenwich, all of which recorded population growth of more than 10 per cent from 2011 to 2021. </a:t>
            </a:r>
          </a:p>
          <a:p>
            <a:pPr>
              <a:spcAft>
                <a:spcPts val="800"/>
              </a:spcAft>
            </a:pPr>
            <a:r>
              <a:rPr lang="en-GB" sz="1200" dirty="0">
                <a:solidFill>
                  <a:srgbClr val="000000"/>
                </a:solidFill>
                <a:effectLst/>
                <a:latin typeface="+mj-lt"/>
                <a:ea typeface="Calibri" panose="020F0502020204030204" pitchFamily="34" charset="0"/>
              </a:rPr>
              <a:t>There were three recorded falls in London: Camden (-4.6%, Westminster (-6.9%) and Kensington &amp; Chelsea (9.6%) [1,2]. </a:t>
            </a:r>
            <a:endParaRPr lang="en-GB" sz="1200" dirty="0">
              <a:solidFill>
                <a:srgbClr val="0B0C0C"/>
              </a:solidFill>
              <a:latin typeface="+mj-lt"/>
              <a:ea typeface="Calibri" panose="020F0502020204030204" pitchFamily="34" charset="0"/>
            </a:endParaRPr>
          </a:p>
          <a:p>
            <a:pPr>
              <a:spcAft>
                <a:spcPts val="800"/>
              </a:spcAft>
            </a:pPr>
            <a:r>
              <a:rPr lang="en-GB" sz="1200" dirty="0">
                <a:solidFill>
                  <a:srgbClr val="000000"/>
                </a:solidFill>
                <a:latin typeface="+mj-lt"/>
                <a:ea typeface="Calibri" panose="020F0502020204030204" pitchFamily="34" charset="0"/>
              </a:rPr>
              <a:t>It is estimated that the London population will rise to around </a:t>
            </a:r>
            <a:r>
              <a:rPr lang="en-GB" sz="1200" dirty="0">
                <a:solidFill>
                  <a:schemeClr val="accent1"/>
                </a:solidFill>
                <a:latin typeface="+mj-lt"/>
                <a:ea typeface="Calibri" panose="020F0502020204030204" pitchFamily="34" charset="0"/>
              </a:rPr>
              <a:t>9.7-10.4 million by 2041 </a:t>
            </a:r>
            <a:r>
              <a:rPr lang="en-GB" sz="1200" dirty="0">
                <a:solidFill>
                  <a:srgbClr val="000000"/>
                </a:solidFill>
                <a:latin typeface="+mj-lt"/>
                <a:ea typeface="Calibri" panose="020F0502020204030204" pitchFamily="34" charset="0"/>
              </a:rPr>
              <a:t>[3].</a:t>
            </a:r>
            <a:endParaRPr lang="en-GB" sz="1200" dirty="0">
              <a:solidFill>
                <a:srgbClr val="000000"/>
              </a:solidFill>
              <a:effectLst/>
              <a:latin typeface="+mj-lt"/>
              <a:ea typeface="Calibri" panose="020F0502020204030204" pitchFamily="34" charset="0"/>
            </a:endParaRPr>
          </a:p>
        </p:txBody>
      </p:sp>
      <p:sp>
        <p:nvSpPr>
          <p:cNvPr id="45" name="TextBox 44">
            <a:extLst>
              <a:ext uri="{FF2B5EF4-FFF2-40B4-BE49-F238E27FC236}">
                <a16:creationId xmlns:a16="http://schemas.microsoft.com/office/drawing/2014/main" id="{92E31516-AF42-4067-B622-1297DE239F3E}"/>
              </a:ext>
            </a:extLst>
          </p:cNvPr>
          <p:cNvSpPr txBox="1"/>
          <p:nvPr/>
        </p:nvSpPr>
        <p:spPr>
          <a:xfrm>
            <a:off x="4986670" y="3936364"/>
            <a:ext cx="6705342" cy="2267287"/>
          </a:xfrm>
          <a:prstGeom prst="rect">
            <a:avLst/>
          </a:prstGeom>
          <a:noFill/>
          <a:ln w="38100">
            <a:solidFill>
              <a:srgbClr val="01A188">
                <a:alpha val="12157"/>
              </a:srgbClr>
            </a:solidFill>
          </a:ln>
        </p:spPr>
        <p:txBody>
          <a:bodyPr wrap="square">
            <a:spAutoFit/>
          </a:bodyPr>
          <a:lstStyle/>
          <a:p>
            <a:pPr>
              <a:spcAft>
                <a:spcPts val="800"/>
              </a:spcAft>
            </a:pPr>
            <a:r>
              <a:rPr lang="en-GB" sz="1200" b="1" dirty="0">
                <a:solidFill>
                  <a:schemeClr val="accent1"/>
                </a:solidFill>
                <a:effectLst/>
                <a:latin typeface="+mj-lt"/>
                <a:ea typeface="Calibri" panose="020F0502020204030204" pitchFamily="34" charset="0"/>
              </a:rPr>
              <a:t>London is one of the most diverse cities in the world: </a:t>
            </a:r>
          </a:p>
          <a:p>
            <a:pPr marL="171450" indent="-171450">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M</a:t>
            </a:r>
            <a:r>
              <a:rPr lang="en-GB" sz="1200" dirty="0">
                <a:solidFill>
                  <a:srgbClr val="000000"/>
                </a:solidFill>
                <a:effectLst/>
                <a:latin typeface="+mj-lt"/>
                <a:ea typeface="Calibri" panose="020F0502020204030204" pitchFamily="34" charset="0"/>
              </a:rPr>
              <a:t>ore than </a:t>
            </a:r>
            <a:r>
              <a:rPr lang="en-GB" sz="1200" dirty="0">
                <a:solidFill>
                  <a:schemeClr val="accent1"/>
                </a:solidFill>
                <a:effectLst/>
                <a:latin typeface="+mj-lt"/>
                <a:ea typeface="Calibri" panose="020F0502020204030204" pitchFamily="34" charset="0"/>
              </a:rPr>
              <a:t>300 languages </a:t>
            </a:r>
            <a:r>
              <a:rPr lang="en-GB" sz="1200" dirty="0">
                <a:solidFill>
                  <a:srgbClr val="000000"/>
                </a:solidFill>
                <a:effectLst/>
                <a:latin typeface="+mj-lt"/>
                <a:ea typeface="Calibri" panose="020F0502020204030204" pitchFamily="34" charset="0"/>
              </a:rPr>
              <a:t>are spoken every day in London [4], </a:t>
            </a:r>
          </a:p>
          <a:p>
            <a:pPr marL="171450" indent="-171450">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In 2019, </a:t>
            </a:r>
            <a:r>
              <a:rPr lang="en-GB" sz="1200" dirty="0">
                <a:solidFill>
                  <a:schemeClr val="accent1"/>
                </a:solidFill>
                <a:latin typeface="+mj-lt"/>
                <a:ea typeface="Calibri" panose="020F0502020204030204" pitchFamily="34" charset="0"/>
              </a:rPr>
              <a:t>London had the largest non-white population in England and Wales</a:t>
            </a:r>
            <a:r>
              <a:rPr lang="en-GB" sz="1200" dirty="0">
                <a:solidFill>
                  <a:srgbClr val="000000"/>
                </a:solidFill>
                <a:latin typeface="+mj-lt"/>
                <a:ea typeface="Calibri" panose="020F0502020204030204" pitchFamily="34" charset="0"/>
              </a:rPr>
              <a:t>, with </a:t>
            </a:r>
            <a:r>
              <a:rPr lang="en-GB" sz="1200" dirty="0">
                <a:solidFill>
                  <a:srgbClr val="000000"/>
                </a:solidFill>
                <a:effectLst/>
                <a:latin typeface="+mj-lt"/>
                <a:ea typeface="Calibri" panose="020F0502020204030204" pitchFamily="34" charset="0"/>
              </a:rPr>
              <a:t>a White British population of 43.3% compared to 78.4% across England and Wales overall [5], </a:t>
            </a:r>
          </a:p>
          <a:p>
            <a:pPr marL="171450" indent="-171450">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2020 estimates suggest </a:t>
            </a:r>
            <a:r>
              <a:rPr lang="en-GB" sz="1200" dirty="0">
                <a:solidFill>
                  <a:schemeClr val="accent1"/>
                </a:solidFill>
                <a:latin typeface="+mj-lt"/>
                <a:ea typeface="Calibri" panose="020F0502020204030204" pitchFamily="34" charset="0"/>
              </a:rPr>
              <a:t>62% of Londoners identify as religious </a:t>
            </a:r>
            <a:r>
              <a:rPr lang="en-GB" sz="1200" dirty="0">
                <a:solidFill>
                  <a:srgbClr val="000000"/>
                </a:solidFill>
                <a:latin typeface="+mj-lt"/>
                <a:ea typeface="Calibri" panose="020F0502020204030204" pitchFamily="34" charset="0"/>
              </a:rPr>
              <a:t>compared to 53% across the rest of Britain excluding London [6], </a:t>
            </a:r>
          </a:p>
          <a:p>
            <a:pPr marL="171450" indent="-171450">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In May 2021, 3.3% of working-age Londoners claimed ESA or another incapacity benefit [7],</a:t>
            </a:r>
          </a:p>
          <a:p>
            <a:pPr marL="171450" indent="-171450">
              <a:spcAft>
                <a:spcPts val="800"/>
              </a:spcAft>
              <a:buFont typeface="Arial" panose="020B0604020202020204" pitchFamily="34" charset="0"/>
              <a:buChar char="•"/>
            </a:pPr>
            <a:r>
              <a:rPr lang="en-GB" sz="1200" dirty="0">
                <a:solidFill>
                  <a:srgbClr val="000000"/>
                </a:solidFill>
                <a:latin typeface="+mj-lt"/>
                <a:ea typeface="Calibri" panose="020F0502020204030204" pitchFamily="34" charset="0"/>
              </a:rPr>
              <a:t>And London has consistently been named the most unequal region in Britain, in terms of wealth inequality [8].</a:t>
            </a:r>
            <a:endParaRPr lang="en-GB" sz="1050" dirty="0">
              <a:solidFill>
                <a:srgbClr val="000000"/>
              </a:solidFill>
              <a:latin typeface="+mj-lt"/>
              <a:ea typeface="Calibri" panose="020F0502020204030204" pitchFamily="34" charset="0"/>
            </a:endParaRPr>
          </a:p>
        </p:txBody>
      </p:sp>
      <p:pic>
        <p:nvPicPr>
          <p:cNvPr id="1026" name="Picture 2" descr="Free photos of London">
            <a:extLst>
              <a:ext uri="{FF2B5EF4-FFF2-40B4-BE49-F238E27FC236}">
                <a16:creationId xmlns:a16="http://schemas.microsoft.com/office/drawing/2014/main" id="{C553E9EA-34EF-487E-BC74-4BE294EA0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10" y="3237338"/>
            <a:ext cx="4449471" cy="29663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55963F-AF1A-4F70-8EDA-A76ADDFF562D}"/>
              </a:ext>
            </a:extLst>
          </p:cNvPr>
          <p:cNvSpPr txBox="1"/>
          <p:nvPr/>
        </p:nvSpPr>
        <p:spPr>
          <a:xfrm>
            <a:off x="6974755" y="782419"/>
            <a:ext cx="4261400" cy="276999"/>
          </a:xfrm>
          <a:prstGeom prst="rect">
            <a:avLst/>
          </a:prstGeom>
          <a:noFill/>
        </p:spPr>
        <p:txBody>
          <a:bodyPr wrap="square">
            <a:spAutoFit/>
          </a:bodyPr>
          <a:lstStyle/>
          <a:p>
            <a:r>
              <a:rPr lang="en-GB" sz="1200" b="1" i="0" dirty="0">
                <a:solidFill>
                  <a:schemeClr val="accent1"/>
                </a:solidFill>
                <a:effectLst/>
                <a:latin typeface="+mj-lt"/>
              </a:rPr>
              <a:t>Local Authorities in London</a:t>
            </a:r>
          </a:p>
        </p:txBody>
      </p:sp>
    </p:spTree>
    <p:extLst>
      <p:ext uri="{BB962C8B-B14F-4D97-AF65-F5344CB8AC3E}">
        <p14:creationId xmlns:p14="http://schemas.microsoft.com/office/powerpoint/2010/main" val="109921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3946BCA-2598-42FA-8643-038AB7149D55}"/>
              </a:ext>
            </a:extLst>
          </p:cNvPr>
          <p:cNvSpPr/>
          <p:nvPr/>
        </p:nvSpPr>
        <p:spPr>
          <a:xfrm>
            <a:off x="8835747" y="894050"/>
            <a:ext cx="2927885" cy="2088200"/>
          </a:xfrm>
          <a:prstGeom prst="rect">
            <a:avLst/>
          </a:prstGeom>
          <a:solidFill>
            <a:schemeClr val="accent1">
              <a:alpha val="12000"/>
            </a:schemeClr>
          </a:solid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3696A02-0438-4C9A-AA90-978AE78376BB}"/>
              </a:ext>
            </a:extLst>
          </p:cNvPr>
          <p:cNvSpPr>
            <a:spLocks noGrp="1"/>
          </p:cNvSpPr>
          <p:nvPr>
            <p:ph type="title"/>
          </p:nvPr>
        </p:nvSpPr>
        <p:spPr>
          <a:xfrm>
            <a:off x="357909" y="359999"/>
            <a:ext cx="11446163" cy="844839"/>
          </a:xfrm>
        </p:spPr>
        <p:txBody>
          <a:bodyPr>
            <a:noAutofit/>
          </a:bodyPr>
          <a:lstStyle/>
          <a:p>
            <a:r>
              <a:rPr lang="en-GB" sz="2000" b="0" dirty="0">
                <a:solidFill>
                  <a:schemeClr val="accent1"/>
                </a:solidFill>
              </a:rPr>
              <a:t>London’s younger population puts the region at particular risk of problematic gambling behaviours</a:t>
            </a:r>
          </a:p>
        </p:txBody>
      </p:sp>
      <p:sp>
        <p:nvSpPr>
          <p:cNvPr id="4" name="Slide Number Placeholder 3">
            <a:extLst>
              <a:ext uri="{FF2B5EF4-FFF2-40B4-BE49-F238E27FC236}">
                <a16:creationId xmlns:a16="http://schemas.microsoft.com/office/drawing/2014/main" id="{7EA5633D-161F-4277-85B0-6B10E63C2EA4}"/>
              </a:ext>
            </a:extLst>
          </p:cNvPr>
          <p:cNvSpPr>
            <a:spLocks noGrp="1"/>
          </p:cNvSpPr>
          <p:nvPr>
            <p:ph type="sldNum" sz="quarter" idx="12"/>
          </p:nvPr>
        </p:nvSpPr>
        <p:spPr/>
        <p:txBody>
          <a:bodyPr/>
          <a:lstStyle/>
          <a:p>
            <a:fld id="{780A6C22-8610-4C1A-9CF9-28C3586869BA}" type="slidenum">
              <a:rPr lang="en-GB" smtClean="0"/>
              <a:t>6</a:t>
            </a:fld>
            <a:endParaRPr lang="en-GB"/>
          </a:p>
        </p:txBody>
      </p:sp>
      <p:sp>
        <p:nvSpPr>
          <p:cNvPr id="34" name="TextBox 33">
            <a:extLst>
              <a:ext uri="{FF2B5EF4-FFF2-40B4-BE49-F238E27FC236}">
                <a16:creationId xmlns:a16="http://schemas.microsoft.com/office/drawing/2014/main" id="{6C30C000-4117-49AC-9B7B-CA57E3A56306}"/>
              </a:ext>
            </a:extLst>
          </p:cNvPr>
          <p:cNvSpPr txBox="1"/>
          <p:nvPr/>
        </p:nvSpPr>
        <p:spPr>
          <a:xfrm>
            <a:off x="-2359106" y="12135198"/>
            <a:ext cx="5053138" cy="276999"/>
          </a:xfrm>
          <a:prstGeom prst="rect">
            <a:avLst/>
          </a:prstGeom>
          <a:noFill/>
        </p:spPr>
        <p:txBody>
          <a:bodyPr wrap="square">
            <a:spAutoFit/>
          </a:bodyPr>
          <a:lstStyle/>
          <a:p>
            <a:r>
              <a:rPr lang="en-GB" sz="1200" dirty="0"/>
              <a:t>Perpetuates existing inequalities</a:t>
            </a:r>
          </a:p>
        </p:txBody>
      </p:sp>
      <p:sp>
        <p:nvSpPr>
          <p:cNvPr id="56" name="TextBox 55">
            <a:extLst>
              <a:ext uri="{FF2B5EF4-FFF2-40B4-BE49-F238E27FC236}">
                <a16:creationId xmlns:a16="http://schemas.microsoft.com/office/drawing/2014/main" id="{7B027E02-2977-4796-9F82-B8F005806015}"/>
              </a:ext>
            </a:extLst>
          </p:cNvPr>
          <p:cNvSpPr txBox="1"/>
          <p:nvPr/>
        </p:nvSpPr>
        <p:spPr>
          <a:xfrm>
            <a:off x="8835747" y="894049"/>
            <a:ext cx="2908385" cy="2088200"/>
          </a:xfrm>
          <a:prstGeom prst="rect">
            <a:avLst/>
          </a:prstGeom>
          <a:noFill/>
        </p:spPr>
        <p:txBody>
          <a:bodyPr wrap="square">
            <a:spAutoFit/>
          </a:bodyPr>
          <a:lstStyle/>
          <a:p>
            <a:pPr algn="just">
              <a:lnSpc>
                <a:spcPct val="115000"/>
              </a:lnSpc>
              <a:spcAft>
                <a:spcPts val="800"/>
              </a:spcAft>
            </a:pPr>
            <a:r>
              <a:rPr lang="en-GB" sz="1200" b="1" dirty="0">
                <a:solidFill>
                  <a:schemeClr val="accent1"/>
                </a:solidFill>
                <a:effectLst/>
                <a:latin typeface="Arial" panose="020B0604020202020204" pitchFamily="34" charset="0"/>
                <a:ea typeface="Calibri" panose="020F0502020204030204" pitchFamily="34" charset="0"/>
              </a:rPr>
              <a:t>Impact of COVID-19</a:t>
            </a:r>
          </a:p>
          <a:p>
            <a:pPr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There is limited research to conclude the impacts of COVID-19 on gambling behaviours in the UK. However, a rapid review conducted by Public Health England suggests that younger males were the most likely to increase gambling activities during COVID-19 lockdowns [5].</a:t>
            </a:r>
          </a:p>
        </p:txBody>
      </p:sp>
      <p:sp>
        <p:nvSpPr>
          <p:cNvPr id="59" name="TextBox 58">
            <a:extLst>
              <a:ext uri="{FF2B5EF4-FFF2-40B4-BE49-F238E27FC236}">
                <a16:creationId xmlns:a16="http://schemas.microsoft.com/office/drawing/2014/main" id="{B9BD5114-FF17-47C3-960A-2BDF42D35072}"/>
              </a:ext>
            </a:extLst>
          </p:cNvPr>
          <p:cNvSpPr txBox="1"/>
          <p:nvPr/>
        </p:nvSpPr>
        <p:spPr>
          <a:xfrm>
            <a:off x="8835747" y="3078199"/>
            <a:ext cx="2908385" cy="3252622"/>
          </a:xfrm>
          <a:prstGeom prst="rect">
            <a:avLst/>
          </a:prstGeom>
          <a:noFill/>
        </p:spPr>
        <p:txBody>
          <a:bodyPr wrap="square">
            <a:spAutoFit/>
          </a:bodyPr>
          <a:lstStyle/>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There are other population groups that warrant attention due to the harms that gambling can cause, in particular, </a:t>
            </a:r>
            <a:r>
              <a:rPr lang="en-GB" sz="1200" dirty="0">
                <a:solidFill>
                  <a:schemeClr val="accent1"/>
                </a:solidFill>
                <a:effectLst/>
                <a:latin typeface="Arial" panose="020B0604020202020204" pitchFamily="34" charset="0"/>
                <a:ea typeface="Calibri" panose="020F0502020204030204" pitchFamily="34" charset="0"/>
              </a:rPr>
              <a:t>women</a:t>
            </a:r>
            <a:r>
              <a:rPr lang="en-GB" sz="1200" dirty="0">
                <a:solidFill>
                  <a:srgbClr val="000000"/>
                </a:solidFill>
                <a:effectLst/>
                <a:latin typeface="Arial" panose="020B0604020202020204" pitchFamily="34" charset="0"/>
                <a:ea typeface="Calibri" panose="020F0502020204030204" pitchFamily="34" charset="0"/>
              </a:rPr>
              <a:t>, </a:t>
            </a:r>
            <a:r>
              <a:rPr lang="en-GB" sz="1200" dirty="0">
                <a:solidFill>
                  <a:schemeClr val="accent1"/>
                </a:solidFill>
                <a:effectLst/>
                <a:latin typeface="Arial" panose="020B0604020202020204" pitchFamily="34" charset="0"/>
                <a:ea typeface="Calibri" panose="020F0502020204030204" pitchFamily="34" charset="0"/>
              </a:rPr>
              <a:t>children and young people [6] </a:t>
            </a:r>
            <a:r>
              <a:rPr lang="en-GB" sz="1200" dirty="0">
                <a:solidFill>
                  <a:srgbClr val="000000"/>
                </a:solidFill>
                <a:effectLst/>
                <a:latin typeface="Arial" panose="020B0604020202020204" pitchFamily="34" charset="0"/>
                <a:ea typeface="Calibri" panose="020F0502020204030204" pitchFamily="34" charset="0"/>
              </a:rPr>
              <a:t>and the </a:t>
            </a:r>
            <a:r>
              <a:rPr lang="en-GB" sz="1200" dirty="0">
                <a:solidFill>
                  <a:schemeClr val="accent1"/>
                </a:solidFill>
                <a:effectLst/>
                <a:latin typeface="Arial" panose="020B0604020202020204" pitchFamily="34" charset="0"/>
                <a:ea typeface="Calibri" panose="020F0502020204030204" pitchFamily="34" charset="0"/>
              </a:rPr>
              <a:t>homeless population</a:t>
            </a:r>
            <a:r>
              <a:rPr lang="en-GB" sz="1200" dirty="0">
                <a:solidFill>
                  <a:srgbClr val="000000"/>
                </a:solidFill>
                <a:effectLst/>
                <a:latin typeface="Arial" panose="020B0604020202020204" pitchFamily="34" charset="0"/>
                <a:ea typeface="Calibri" panose="020F0502020204030204" pitchFamily="34" charset="0"/>
              </a:rPr>
              <a:t>.</a:t>
            </a:r>
            <a:endParaRPr lang="en-GB" sz="1200" dirty="0">
              <a:solidFill>
                <a:srgbClr val="000000"/>
              </a:solidFill>
              <a:latin typeface="Arial" panose="020B0604020202020204" pitchFamily="34" charset="0"/>
              <a:ea typeface="Calibri" panose="020F0502020204030204" pitchFamily="34" charset="0"/>
            </a:endParaRPr>
          </a:p>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There were over 8,000 rough sleepers in London between April 2021 and March 2022 [7], and in 2021, there were 59,492 households in temporary accommodation [8]. </a:t>
            </a:r>
            <a:r>
              <a:rPr lang="en-GB" sz="1200" dirty="0">
                <a:solidFill>
                  <a:srgbClr val="000000"/>
                </a:solidFill>
                <a:latin typeface="Arial" panose="020B0604020202020204" pitchFamily="34" charset="0"/>
                <a:ea typeface="Calibri" panose="020F0502020204030204" pitchFamily="34" charset="0"/>
              </a:rPr>
              <a:t>The current </a:t>
            </a:r>
            <a:r>
              <a:rPr lang="en-GB" sz="1200" dirty="0">
                <a:solidFill>
                  <a:schemeClr val="accent1"/>
                </a:solidFill>
                <a:latin typeface="Arial" panose="020B0604020202020204" pitchFamily="34" charset="0"/>
                <a:ea typeface="Calibri" panose="020F0502020204030204" pitchFamily="34" charset="0"/>
              </a:rPr>
              <a:t>cost-of-living crisis</a:t>
            </a:r>
            <a:r>
              <a:rPr lang="en-GB" sz="1200" dirty="0">
                <a:solidFill>
                  <a:srgbClr val="000000"/>
                </a:solidFill>
                <a:latin typeface="Arial" panose="020B0604020202020204" pitchFamily="34" charset="0"/>
                <a:ea typeface="Calibri" panose="020F0502020204030204" pitchFamily="34" charset="0"/>
              </a:rPr>
              <a:t> is likely to increase homelessness in London, and may therefore increase problematic gambling in the city.</a:t>
            </a:r>
            <a:endParaRPr lang="en-GB" sz="1200" dirty="0">
              <a:solidFill>
                <a:srgbClr val="000000"/>
              </a:solidFill>
              <a:effectLst/>
              <a:latin typeface="Arial" panose="020B060402020202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77E10769-5B3C-426B-997A-AFDA8B382470}"/>
              </a:ext>
            </a:extLst>
          </p:cNvPr>
          <p:cNvSpPr/>
          <p:nvPr/>
        </p:nvSpPr>
        <p:spPr>
          <a:xfrm>
            <a:off x="8835747" y="3078198"/>
            <a:ext cx="2927885" cy="3063211"/>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00031768-2486-4851-835E-E5F38FD5F942}"/>
              </a:ext>
            </a:extLst>
          </p:cNvPr>
          <p:cNvGrpSpPr/>
          <p:nvPr/>
        </p:nvGrpSpPr>
        <p:grpSpPr>
          <a:xfrm>
            <a:off x="428366" y="894049"/>
            <a:ext cx="8302376" cy="5258018"/>
            <a:chOff x="428366" y="894049"/>
            <a:chExt cx="8302376" cy="5258018"/>
          </a:xfrm>
        </p:grpSpPr>
        <p:grpSp>
          <p:nvGrpSpPr>
            <p:cNvPr id="54" name="Group 53">
              <a:extLst>
                <a:ext uri="{FF2B5EF4-FFF2-40B4-BE49-F238E27FC236}">
                  <a16:creationId xmlns:a16="http://schemas.microsoft.com/office/drawing/2014/main" id="{E1167CB2-CFEC-4F46-9FC2-782CDD3D3587}"/>
                </a:ext>
              </a:extLst>
            </p:cNvPr>
            <p:cNvGrpSpPr/>
            <p:nvPr/>
          </p:nvGrpSpPr>
          <p:grpSpPr>
            <a:xfrm>
              <a:off x="428366" y="894049"/>
              <a:ext cx="8302376" cy="5258018"/>
              <a:chOff x="167462" y="892799"/>
              <a:chExt cx="8302376" cy="5258018"/>
            </a:xfrm>
          </p:grpSpPr>
          <p:sp>
            <p:nvSpPr>
              <p:cNvPr id="36" name="TextBox 35">
                <a:extLst>
                  <a:ext uri="{FF2B5EF4-FFF2-40B4-BE49-F238E27FC236}">
                    <a16:creationId xmlns:a16="http://schemas.microsoft.com/office/drawing/2014/main" id="{D0CBF142-CBED-464C-B964-0BB445BAAC92}"/>
                  </a:ext>
                </a:extLst>
              </p:cNvPr>
              <p:cNvSpPr txBox="1"/>
              <p:nvPr/>
            </p:nvSpPr>
            <p:spPr>
              <a:xfrm>
                <a:off x="3701302" y="1203589"/>
                <a:ext cx="4686014" cy="4937185"/>
              </a:xfrm>
              <a:prstGeom prst="rect">
                <a:avLst/>
              </a:prstGeom>
              <a:noFill/>
            </p:spPr>
            <p:txBody>
              <a:bodyPr wrap="square">
                <a:spAutoFit/>
              </a:bodyPr>
              <a:lstStyle/>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London’s population profile differs to the rest of England: </a:t>
                </a:r>
              </a:p>
              <a:p>
                <a:pPr marL="171450" indent="-171450" algn="just">
                  <a:lnSpc>
                    <a:spcPct val="115000"/>
                  </a:lnSpc>
                  <a:spcAft>
                    <a:spcPts val="800"/>
                  </a:spcAf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rPr>
                  <a:t>The top 20 </a:t>
                </a:r>
                <a:r>
                  <a:rPr lang="en-GB" sz="1200" dirty="0">
                    <a:solidFill>
                      <a:schemeClr val="accent1"/>
                    </a:solidFill>
                    <a:latin typeface="Arial" panose="020B0604020202020204" pitchFamily="34" charset="0"/>
                    <a:ea typeface="Calibri" panose="020F0502020204030204" pitchFamily="34" charset="0"/>
                  </a:rPr>
                  <a:t>most densely populated </a:t>
                </a:r>
                <a:r>
                  <a:rPr lang="en-GB" sz="1200" dirty="0">
                    <a:solidFill>
                      <a:srgbClr val="000000"/>
                    </a:solidFill>
                    <a:latin typeface="Arial" panose="020B0604020202020204" pitchFamily="34" charset="0"/>
                    <a:ea typeface="Calibri" panose="020F0502020204030204" pitchFamily="34" charset="0"/>
                  </a:rPr>
                  <a:t>local authorities in the country are in London,</a:t>
                </a:r>
              </a:p>
              <a:p>
                <a:pPr marL="171450" indent="-171450" algn="just">
                  <a:lnSpc>
                    <a:spcPct val="115000"/>
                  </a:lnSpc>
                  <a:spcAft>
                    <a:spcPts val="800"/>
                  </a:spcAf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rPr>
                  <a:t>Londoners are much </a:t>
                </a:r>
                <a:r>
                  <a:rPr lang="en-GB" sz="1200" dirty="0">
                    <a:solidFill>
                      <a:schemeClr val="accent1"/>
                    </a:solidFill>
                    <a:latin typeface="Arial" panose="020B0604020202020204" pitchFamily="34" charset="0"/>
                    <a:ea typeface="Calibri" panose="020F0502020204030204" pitchFamily="34" charset="0"/>
                  </a:rPr>
                  <a:t>younger</a:t>
                </a:r>
                <a:r>
                  <a:rPr lang="en-GB" sz="1200" dirty="0">
                    <a:solidFill>
                      <a:srgbClr val="000000"/>
                    </a:solidFill>
                    <a:latin typeface="Arial" panose="020B0604020202020204" pitchFamily="34" charset="0"/>
                    <a:ea typeface="Calibri" panose="020F0502020204030204" pitchFamily="34" charset="0"/>
                  </a:rPr>
                  <a:t> than the rest of the country, generally due to economic migration both nationally and internationally, of people in their 20s and 30s,</a:t>
                </a:r>
              </a:p>
              <a:p>
                <a:pPr marL="171450" indent="-171450" algn="just">
                  <a:lnSpc>
                    <a:spcPct val="115000"/>
                  </a:lnSpc>
                  <a:spcAft>
                    <a:spcPts val="800"/>
                  </a:spcAf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rPr>
                  <a:t>The older population in London is relatively small, as people migrate away throughout the life course – particularly when starting a family and at retirement age, and</a:t>
                </a:r>
              </a:p>
              <a:p>
                <a:pPr marL="171450" indent="-171450" algn="just">
                  <a:lnSpc>
                    <a:spcPct val="115000"/>
                  </a:lnSpc>
                  <a:spcAft>
                    <a:spcPts val="800"/>
                  </a:spcAft>
                  <a:buFont typeface="Arial" panose="020B0604020202020204" pitchFamily="34" charset="0"/>
                  <a:buChar char="•"/>
                </a:pPr>
                <a:r>
                  <a:rPr lang="en-GB" sz="1200" dirty="0">
                    <a:solidFill>
                      <a:schemeClr val="accent1"/>
                    </a:solidFill>
                    <a:latin typeface="Arial" panose="020B0604020202020204" pitchFamily="34" charset="0"/>
                    <a:ea typeface="Calibri" panose="020F0502020204030204" pitchFamily="34" charset="0"/>
                  </a:rPr>
                  <a:t>Population profiles vary between local authorities </a:t>
                </a:r>
                <a:r>
                  <a:rPr lang="en-GB" sz="1200" dirty="0">
                    <a:solidFill>
                      <a:srgbClr val="000000"/>
                    </a:solidFill>
                    <a:latin typeface="Arial" panose="020B0604020202020204" pitchFamily="34" charset="0"/>
                    <a:ea typeface="Calibri" panose="020F0502020204030204" pitchFamily="34" charset="0"/>
                  </a:rPr>
                  <a:t>[2].</a:t>
                </a:r>
              </a:p>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In 2018, the Health Survey for England </a:t>
                </a:r>
                <a:r>
                  <a:rPr lang="en-GB" sz="1200" dirty="0">
                    <a:solidFill>
                      <a:srgbClr val="000000"/>
                    </a:solidFill>
                    <a:latin typeface="Arial" panose="020B0604020202020204" pitchFamily="34" charset="0"/>
                    <a:ea typeface="Calibri" panose="020F0502020204030204" pitchFamily="34" charset="0"/>
                  </a:rPr>
                  <a:t>indicated that </a:t>
                </a:r>
                <a:r>
                  <a:rPr lang="en-GB" sz="1200" dirty="0">
                    <a:solidFill>
                      <a:schemeClr val="accent1"/>
                    </a:solidFill>
                    <a:latin typeface="Arial" panose="020B0604020202020204" pitchFamily="34" charset="0"/>
                    <a:ea typeface="Calibri" panose="020F0502020204030204" pitchFamily="34" charset="0"/>
                  </a:rPr>
                  <a:t>men</a:t>
                </a:r>
                <a:r>
                  <a:rPr lang="en-GB" sz="1200" dirty="0">
                    <a:solidFill>
                      <a:srgbClr val="000000"/>
                    </a:solidFill>
                    <a:latin typeface="Arial" panose="020B0604020202020204" pitchFamily="34" charset="0"/>
                    <a:ea typeface="Calibri" panose="020F0502020204030204" pitchFamily="34" charset="0"/>
                  </a:rPr>
                  <a:t> are more likely to participate in gambling than women, and those most likely to participate in gambling are between </a:t>
                </a:r>
                <a:r>
                  <a:rPr lang="en-GB" sz="1200" dirty="0">
                    <a:solidFill>
                      <a:schemeClr val="accent1"/>
                    </a:solidFill>
                    <a:latin typeface="Arial" panose="020B0604020202020204" pitchFamily="34" charset="0"/>
                    <a:ea typeface="Calibri" panose="020F0502020204030204" pitchFamily="34" charset="0"/>
                  </a:rPr>
                  <a:t>25-34 year olds </a:t>
                </a:r>
                <a:r>
                  <a:rPr lang="en-GB" sz="1200" dirty="0">
                    <a:solidFill>
                      <a:srgbClr val="000000"/>
                    </a:solidFill>
                    <a:latin typeface="Arial" panose="020B0604020202020204" pitchFamily="34" charset="0"/>
                    <a:ea typeface="Calibri" panose="020F0502020204030204" pitchFamily="34" charset="0"/>
                  </a:rPr>
                  <a:t>[3]. In particular, </a:t>
                </a:r>
                <a:r>
                  <a:rPr lang="en-GB" sz="1200" dirty="0">
                    <a:solidFill>
                      <a:schemeClr val="accent1"/>
                    </a:solidFill>
                    <a:latin typeface="Arial" panose="020B0604020202020204" pitchFamily="34" charset="0"/>
                    <a:ea typeface="Calibri" panose="020F0502020204030204" pitchFamily="34" charset="0"/>
                  </a:rPr>
                  <a:t>younger males </a:t>
                </a:r>
                <a:r>
                  <a:rPr lang="en-GB" sz="1200" dirty="0">
                    <a:latin typeface="Arial" panose="020B0604020202020204" pitchFamily="34" charset="0"/>
                    <a:ea typeface="Calibri" panose="020F0502020204030204" pitchFamily="34" charset="0"/>
                  </a:rPr>
                  <a:t>are more likely to be classed as at-risk or problem gamblers </a:t>
                </a:r>
                <a:r>
                  <a:rPr lang="en-GB" sz="1200" dirty="0">
                    <a:solidFill>
                      <a:srgbClr val="000000"/>
                    </a:solidFill>
                    <a:latin typeface="Arial" panose="020B0604020202020204" pitchFamily="34" charset="0"/>
                    <a:ea typeface="Calibri" panose="020F0502020204030204" pitchFamily="34" charset="0"/>
                  </a:rPr>
                  <a:t>[4], and being male is a more significant predictor of problematic gambling behaviours than economic factors including income, employment and relative deprivation. </a:t>
                </a:r>
              </a:p>
              <a:p>
                <a:pPr algn="just">
                  <a:lnSpc>
                    <a:spcPct val="115000"/>
                  </a:lnSpc>
                  <a:spcAft>
                    <a:spcPts val="800"/>
                  </a:spcAft>
                </a:pPr>
                <a:r>
                  <a:rPr lang="en-GB" sz="1200" dirty="0">
                    <a:solidFill>
                      <a:srgbClr val="000000"/>
                    </a:solidFill>
                    <a:latin typeface="Arial" panose="020B0604020202020204" pitchFamily="34" charset="0"/>
                    <a:ea typeface="Calibri" panose="020F0502020204030204" pitchFamily="34" charset="0"/>
                  </a:rPr>
                  <a:t>This is of particular concern to the London gambling risk profile given the relatively large proportion of 25-34 year old males compared to other regions.</a:t>
                </a:r>
              </a:p>
            </p:txBody>
          </p:sp>
          <p:grpSp>
            <p:nvGrpSpPr>
              <p:cNvPr id="51" name="Group 50">
                <a:extLst>
                  <a:ext uri="{FF2B5EF4-FFF2-40B4-BE49-F238E27FC236}">
                    <a16:creationId xmlns:a16="http://schemas.microsoft.com/office/drawing/2014/main" id="{6AA147CB-1305-43D0-B2B8-14D4AC1A5CE0}"/>
                  </a:ext>
                </a:extLst>
              </p:cNvPr>
              <p:cNvGrpSpPr/>
              <p:nvPr/>
            </p:nvGrpSpPr>
            <p:grpSpPr>
              <a:xfrm>
                <a:off x="167462" y="892799"/>
                <a:ext cx="8302376" cy="5258018"/>
                <a:chOff x="233476" y="846764"/>
                <a:chExt cx="8302376" cy="5258018"/>
              </a:xfrm>
            </p:grpSpPr>
            <p:pic>
              <p:nvPicPr>
                <p:cNvPr id="43" name="Picture 42">
                  <a:extLst>
                    <a:ext uri="{FF2B5EF4-FFF2-40B4-BE49-F238E27FC236}">
                      <a16:creationId xmlns:a16="http://schemas.microsoft.com/office/drawing/2014/main" id="{613CBF18-DBF2-4AB2-AD3F-7AED005E700E}"/>
                    </a:ext>
                  </a:extLst>
                </p:cNvPr>
                <p:cNvPicPr>
                  <a:picLocks noChangeAspect="1"/>
                </p:cNvPicPr>
                <p:nvPr/>
              </p:nvPicPr>
              <p:blipFill>
                <a:blip r:embed="rId3"/>
                <a:stretch>
                  <a:fillRect/>
                </a:stretch>
              </p:blipFill>
              <p:spPr>
                <a:xfrm rot="16200000">
                  <a:off x="-371297" y="1848008"/>
                  <a:ext cx="4606371" cy="3186814"/>
                </a:xfrm>
                <a:prstGeom prst="rect">
                  <a:avLst/>
                </a:prstGeom>
              </p:spPr>
            </p:pic>
            <p:pic>
              <p:nvPicPr>
                <p:cNvPr id="44" name="Picture 43">
                  <a:extLst>
                    <a:ext uri="{FF2B5EF4-FFF2-40B4-BE49-F238E27FC236}">
                      <a16:creationId xmlns:a16="http://schemas.microsoft.com/office/drawing/2014/main" id="{4271E5B7-3855-4403-888C-3E1A710623BF}"/>
                    </a:ext>
                  </a:extLst>
                </p:cNvPr>
                <p:cNvPicPr>
                  <a:picLocks noChangeAspect="1"/>
                </p:cNvPicPr>
                <p:nvPr/>
              </p:nvPicPr>
              <p:blipFill rotWithShape="1">
                <a:blip r:embed="rId4"/>
                <a:srcRect l="32006" t="94302" r="50963" b="60"/>
                <a:stretch/>
              </p:blipFill>
              <p:spPr>
                <a:xfrm>
                  <a:off x="812636" y="5672631"/>
                  <a:ext cx="1034769" cy="236784"/>
                </a:xfrm>
                <a:prstGeom prst="rect">
                  <a:avLst/>
                </a:prstGeom>
              </p:spPr>
            </p:pic>
            <p:pic>
              <p:nvPicPr>
                <p:cNvPr id="45" name="Picture 44">
                  <a:extLst>
                    <a:ext uri="{FF2B5EF4-FFF2-40B4-BE49-F238E27FC236}">
                      <a16:creationId xmlns:a16="http://schemas.microsoft.com/office/drawing/2014/main" id="{7193F39E-97FF-4BAA-B4A5-79AD1AF73EF5}"/>
                    </a:ext>
                  </a:extLst>
                </p:cNvPr>
                <p:cNvPicPr>
                  <a:picLocks noChangeAspect="1"/>
                </p:cNvPicPr>
                <p:nvPr/>
              </p:nvPicPr>
              <p:blipFill rotWithShape="1">
                <a:blip r:embed="rId4"/>
                <a:srcRect l="50219" t="94529" r="29776" b="60"/>
                <a:stretch/>
              </p:blipFill>
              <p:spPr>
                <a:xfrm>
                  <a:off x="2210483" y="5877516"/>
                  <a:ext cx="1215506" cy="227265"/>
                </a:xfrm>
                <a:prstGeom prst="rect">
                  <a:avLst/>
                </a:prstGeom>
              </p:spPr>
            </p:pic>
            <p:pic>
              <p:nvPicPr>
                <p:cNvPr id="46" name="Picture 45">
                  <a:extLst>
                    <a:ext uri="{FF2B5EF4-FFF2-40B4-BE49-F238E27FC236}">
                      <a16:creationId xmlns:a16="http://schemas.microsoft.com/office/drawing/2014/main" id="{0D5F9B63-A0C8-4D99-A32A-A1DDF2222434}"/>
                    </a:ext>
                  </a:extLst>
                </p:cNvPr>
                <p:cNvPicPr>
                  <a:picLocks noChangeAspect="1"/>
                </p:cNvPicPr>
                <p:nvPr/>
              </p:nvPicPr>
              <p:blipFill rotWithShape="1">
                <a:blip r:embed="rId4"/>
                <a:srcRect l="70364" t="93733" r="11240" b="60"/>
                <a:stretch/>
              </p:blipFill>
              <p:spPr>
                <a:xfrm>
                  <a:off x="816968" y="5833432"/>
                  <a:ext cx="1117742" cy="260693"/>
                </a:xfrm>
                <a:prstGeom prst="rect">
                  <a:avLst/>
                </a:prstGeom>
              </p:spPr>
            </p:pic>
            <p:pic>
              <p:nvPicPr>
                <p:cNvPr id="47" name="Picture 46">
                  <a:extLst>
                    <a:ext uri="{FF2B5EF4-FFF2-40B4-BE49-F238E27FC236}">
                      <a16:creationId xmlns:a16="http://schemas.microsoft.com/office/drawing/2014/main" id="{A1D1D618-C9FB-4405-89C8-C7B0D099FF75}"/>
                    </a:ext>
                  </a:extLst>
                </p:cNvPr>
                <p:cNvPicPr>
                  <a:picLocks noChangeAspect="1"/>
                </p:cNvPicPr>
                <p:nvPr/>
              </p:nvPicPr>
              <p:blipFill rotWithShape="1">
                <a:blip r:embed="rId4"/>
                <a:srcRect l="11678" t="93733" r="68317" b="137"/>
                <a:stretch/>
              </p:blipFill>
              <p:spPr>
                <a:xfrm>
                  <a:off x="2171947" y="5652038"/>
                  <a:ext cx="1215506" cy="257466"/>
                </a:xfrm>
                <a:prstGeom prst="rect">
                  <a:avLst/>
                </a:prstGeom>
              </p:spPr>
            </p:pic>
            <p:sp>
              <p:nvSpPr>
                <p:cNvPr id="49" name="TextBox 48">
                  <a:extLst>
                    <a:ext uri="{FF2B5EF4-FFF2-40B4-BE49-F238E27FC236}">
                      <a16:creationId xmlns:a16="http://schemas.microsoft.com/office/drawing/2014/main" id="{0E93A238-01D0-41D3-97B3-05A1463B92BF}"/>
                    </a:ext>
                  </a:extLst>
                </p:cNvPr>
                <p:cNvSpPr txBox="1"/>
                <p:nvPr/>
              </p:nvSpPr>
              <p:spPr>
                <a:xfrm>
                  <a:off x="233477" y="846764"/>
                  <a:ext cx="4547670" cy="276999"/>
                </a:xfrm>
                <a:prstGeom prst="rect">
                  <a:avLst/>
                </a:prstGeom>
                <a:noFill/>
              </p:spPr>
              <p:txBody>
                <a:bodyPr wrap="square">
                  <a:spAutoFit/>
                </a:bodyPr>
                <a:lstStyle/>
                <a:p>
                  <a:r>
                    <a:rPr lang="en-GB" sz="1200" b="1" i="0" dirty="0">
                      <a:solidFill>
                        <a:schemeClr val="accent1"/>
                      </a:solidFill>
                      <a:effectLst/>
                      <a:latin typeface="+mj-lt"/>
                    </a:rPr>
                    <a:t>Population age profile, Usual Resident population 2021 [1]</a:t>
                  </a:r>
                </a:p>
              </p:txBody>
            </p:sp>
            <p:sp>
              <p:nvSpPr>
                <p:cNvPr id="50" name="Rectangle 49">
                  <a:extLst>
                    <a:ext uri="{FF2B5EF4-FFF2-40B4-BE49-F238E27FC236}">
                      <a16:creationId xmlns:a16="http://schemas.microsoft.com/office/drawing/2014/main" id="{B19D7558-AB5E-4925-AB79-822FD09489E7}"/>
                    </a:ext>
                  </a:extLst>
                </p:cNvPr>
                <p:cNvSpPr/>
                <p:nvPr/>
              </p:nvSpPr>
              <p:spPr>
                <a:xfrm>
                  <a:off x="233476" y="846764"/>
                  <a:ext cx="8302376" cy="5258018"/>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extBox 2">
              <a:extLst>
                <a:ext uri="{FF2B5EF4-FFF2-40B4-BE49-F238E27FC236}">
                  <a16:creationId xmlns:a16="http://schemas.microsoft.com/office/drawing/2014/main" id="{CAD8FE7D-158D-423B-95BA-65A43DDEBDED}"/>
                </a:ext>
              </a:extLst>
            </p:cNvPr>
            <p:cNvSpPr txBox="1"/>
            <p:nvPr/>
          </p:nvSpPr>
          <p:spPr>
            <a:xfrm>
              <a:off x="3348185" y="5460000"/>
              <a:ext cx="659335" cy="276999"/>
            </a:xfrm>
            <a:prstGeom prst="rect">
              <a:avLst/>
            </a:prstGeom>
            <a:solidFill>
              <a:schemeClr val="bg1"/>
            </a:solidFill>
          </p:spPr>
          <p:txBody>
            <a:bodyPr wrap="square" rtlCol="0">
              <a:spAutoFit/>
            </a:bodyPr>
            <a:lstStyle/>
            <a:p>
              <a:r>
                <a:rPr lang="en-GB" sz="1200" dirty="0">
                  <a:solidFill>
                    <a:schemeClr val="bg1">
                      <a:lumMod val="65000"/>
                    </a:schemeClr>
                  </a:solidFill>
                </a:rPr>
                <a:t>10%</a:t>
              </a:r>
            </a:p>
          </p:txBody>
        </p:sp>
        <p:sp>
          <p:nvSpPr>
            <p:cNvPr id="20" name="TextBox 19">
              <a:extLst>
                <a:ext uri="{FF2B5EF4-FFF2-40B4-BE49-F238E27FC236}">
                  <a16:creationId xmlns:a16="http://schemas.microsoft.com/office/drawing/2014/main" id="{64F5D930-020B-4D9C-BECC-9BB780B09422}"/>
                </a:ext>
              </a:extLst>
            </p:cNvPr>
            <p:cNvSpPr txBox="1"/>
            <p:nvPr/>
          </p:nvSpPr>
          <p:spPr>
            <a:xfrm>
              <a:off x="2731990" y="5462172"/>
              <a:ext cx="659335" cy="276999"/>
            </a:xfrm>
            <a:prstGeom prst="rect">
              <a:avLst/>
            </a:prstGeom>
            <a:solidFill>
              <a:schemeClr val="bg1"/>
            </a:solidFill>
          </p:spPr>
          <p:txBody>
            <a:bodyPr wrap="square" rtlCol="0">
              <a:spAutoFit/>
            </a:bodyPr>
            <a:lstStyle/>
            <a:p>
              <a:r>
                <a:rPr lang="en-GB" sz="1200" dirty="0">
                  <a:solidFill>
                    <a:schemeClr val="bg1">
                      <a:lumMod val="65000"/>
                    </a:schemeClr>
                  </a:solidFill>
                </a:rPr>
                <a:t>5%</a:t>
              </a:r>
            </a:p>
          </p:txBody>
        </p:sp>
        <p:sp>
          <p:nvSpPr>
            <p:cNvPr id="21" name="TextBox 20">
              <a:extLst>
                <a:ext uri="{FF2B5EF4-FFF2-40B4-BE49-F238E27FC236}">
                  <a16:creationId xmlns:a16="http://schemas.microsoft.com/office/drawing/2014/main" id="{EA6C1E54-D8AA-4163-B75E-BAA8A3F6D6F2}"/>
                </a:ext>
              </a:extLst>
            </p:cNvPr>
            <p:cNvSpPr txBox="1"/>
            <p:nvPr/>
          </p:nvSpPr>
          <p:spPr>
            <a:xfrm>
              <a:off x="2092490" y="5459999"/>
              <a:ext cx="659335" cy="276999"/>
            </a:xfrm>
            <a:prstGeom prst="rect">
              <a:avLst/>
            </a:prstGeom>
            <a:solidFill>
              <a:schemeClr val="bg1"/>
            </a:solidFill>
          </p:spPr>
          <p:txBody>
            <a:bodyPr wrap="square" rtlCol="0">
              <a:spAutoFit/>
            </a:bodyPr>
            <a:lstStyle/>
            <a:p>
              <a:r>
                <a:rPr lang="en-GB" sz="1200" dirty="0">
                  <a:solidFill>
                    <a:schemeClr val="bg1">
                      <a:lumMod val="65000"/>
                    </a:schemeClr>
                  </a:solidFill>
                </a:rPr>
                <a:t>0%</a:t>
              </a:r>
            </a:p>
          </p:txBody>
        </p:sp>
        <p:sp>
          <p:nvSpPr>
            <p:cNvPr id="22" name="TextBox 21">
              <a:extLst>
                <a:ext uri="{FF2B5EF4-FFF2-40B4-BE49-F238E27FC236}">
                  <a16:creationId xmlns:a16="http://schemas.microsoft.com/office/drawing/2014/main" id="{9CB748B6-8474-414C-93B7-5658DBB6B7F7}"/>
                </a:ext>
              </a:extLst>
            </p:cNvPr>
            <p:cNvSpPr txBox="1"/>
            <p:nvPr/>
          </p:nvSpPr>
          <p:spPr>
            <a:xfrm>
              <a:off x="749592" y="5455270"/>
              <a:ext cx="659335" cy="276999"/>
            </a:xfrm>
            <a:prstGeom prst="rect">
              <a:avLst/>
            </a:prstGeom>
            <a:solidFill>
              <a:schemeClr val="bg1"/>
            </a:solidFill>
          </p:spPr>
          <p:txBody>
            <a:bodyPr wrap="square" rtlCol="0">
              <a:spAutoFit/>
            </a:bodyPr>
            <a:lstStyle/>
            <a:p>
              <a:r>
                <a:rPr lang="en-GB" sz="1200" dirty="0">
                  <a:solidFill>
                    <a:schemeClr val="bg1">
                      <a:lumMod val="65000"/>
                    </a:schemeClr>
                  </a:solidFill>
                </a:rPr>
                <a:t>10%</a:t>
              </a:r>
            </a:p>
          </p:txBody>
        </p:sp>
        <p:sp>
          <p:nvSpPr>
            <p:cNvPr id="23" name="TextBox 22">
              <a:extLst>
                <a:ext uri="{FF2B5EF4-FFF2-40B4-BE49-F238E27FC236}">
                  <a16:creationId xmlns:a16="http://schemas.microsoft.com/office/drawing/2014/main" id="{70623D2A-8324-4E4C-90A7-099F8E3B3518}"/>
                </a:ext>
              </a:extLst>
            </p:cNvPr>
            <p:cNvSpPr txBox="1"/>
            <p:nvPr/>
          </p:nvSpPr>
          <p:spPr>
            <a:xfrm>
              <a:off x="1368839" y="5456783"/>
              <a:ext cx="659335" cy="276999"/>
            </a:xfrm>
            <a:prstGeom prst="rect">
              <a:avLst/>
            </a:prstGeom>
            <a:solidFill>
              <a:schemeClr val="bg1"/>
            </a:solidFill>
          </p:spPr>
          <p:txBody>
            <a:bodyPr wrap="square" rtlCol="0">
              <a:spAutoFit/>
            </a:bodyPr>
            <a:lstStyle/>
            <a:p>
              <a:r>
                <a:rPr lang="en-GB" sz="1200" dirty="0">
                  <a:solidFill>
                    <a:schemeClr val="bg1">
                      <a:lumMod val="65000"/>
                    </a:schemeClr>
                  </a:solidFill>
                </a:rPr>
                <a:t>5%</a:t>
              </a:r>
            </a:p>
          </p:txBody>
        </p:sp>
      </p:grpSp>
    </p:spTree>
    <p:extLst>
      <p:ext uri="{BB962C8B-B14F-4D97-AF65-F5344CB8AC3E}">
        <p14:creationId xmlns:p14="http://schemas.microsoft.com/office/powerpoint/2010/main" val="238014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0DA4CAD-FE1A-4B07-8163-ED5153F01827}"/>
              </a:ext>
            </a:extLst>
          </p:cNvPr>
          <p:cNvGrpSpPr/>
          <p:nvPr/>
        </p:nvGrpSpPr>
        <p:grpSpPr>
          <a:xfrm>
            <a:off x="7644820" y="1165479"/>
            <a:ext cx="4390810" cy="3135051"/>
            <a:chOff x="3927978" y="1111398"/>
            <a:chExt cx="4390810" cy="3135051"/>
          </a:xfrm>
        </p:grpSpPr>
        <p:grpSp>
          <p:nvGrpSpPr>
            <p:cNvPr id="36" name="Group 35">
              <a:extLst>
                <a:ext uri="{FF2B5EF4-FFF2-40B4-BE49-F238E27FC236}">
                  <a16:creationId xmlns:a16="http://schemas.microsoft.com/office/drawing/2014/main" id="{A6EEA4A0-6C04-4A8A-B9C5-4B01AB17A3FF}"/>
                </a:ext>
              </a:extLst>
            </p:cNvPr>
            <p:cNvGrpSpPr/>
            <p:nvPr/>
          </p:nvGrpSpPr>
          <p:grpSpPr>
            <a:xfrm>
              <a:off x="4152194" y="1111398"/>
              <a:ext cx="4166594" cy="3135051"/>
              <a:chOff x="4152194" y="1111398"/>
              <a:chExt cx="4166594" cy="3135051"/>
            </a:xfrm>
          </p:grpSpPr>
          <p:pic>
            <p:nvPicPr>
              <p:cNvPr id="30" name="Picture 29">
                <a:extLst>
                  <a:ext uri="{FF2B5EF4-FFF2-40B4-BE49-F238E27FC236}">
                    <a16:creationId xmlns:a16="http://schemas.microsoft.com/office/drawing/2014/main" id="{70201407-72A7-42C9-9F33-79228DED2F13}"/>
                  </a:ext>
                </a:extLst>
              </p:cNvPr>
              <p:cNvPicPr>
                <a:picLocks noChangeAspect="1"/>
              </p:cNvPicPr>
              <p:nvPr/>
            </p:nvPicPr>
            <p:blipFill>
              <a:blip r:embed="rId3"/>
              <a:stretch>
                <a:fillRect/>
              </a:stretch>
            </p:blipFill>
            <p:spPr>
              <a:xfrm>
                <a:off x="4152194" y="3969450"/>
                <a:ext cx="4154978" cy="276999"/>
              </a:xfrm>
              <a:prstGeom prst="rect">
                <a:avLst/>
              </a:prstGeom>
            </p:spPr>
          </p:pic>
          <p:pic>
            <p:nvPicPr>
              <p:cNvPr id="28" name="Picture 27">
                <a:extLst>
                  <a:ext uri="{FF2B5EF4-FFF2-40B4-BE49-F238E27FC236}">
                    <a16:creationId xmlns:a16="http://schemas.microsoft.com/office/drawing/2014/main" id="{410758D9-C471-4EDC-8F8A-B73418486948}"/>
                  </a:ext>
                </a:extLst>
              </p:cNvPr>
              <p:cNvPicPr>
                <a:picLocks noChangeAspect="1"/>
              </p:cNvPicPr>
              <p:nvPr/>
            </p:nvPicPr>
            <p:blipFill rotWithShape="1">
              <a:blip r:embed="rId4"/>
              <a:srcRect l="7612" r="1552" b="15240"/>
              <a:stretch/>
            </p:blipFill>
            <p:spPr>
              <a:xfrm>
                <a:off x="4454711" y="1373682"/>
                <a:ext cx="3625084" cy="2394202"/>
              </a:xfrm>
              <a:prstGeom prst="rect">
                <a:avLst/>
              </a:prstGeom>
            </p:spPr>
          </p:pic>
          <p:sp>
            <p:nvSpPr>
              <p:cNvPr id="31" name="TextBox 30">
                <a:extLst>
                  <a:ext uri="{FF2B5EF4-FFF2-40B4-BE49-F238E27FC236}">
                    <a16:creationId xmlns:a16="http://schemas.microsoft.com/office/drawing/2014/main" id="{F2E5E42B-1980-421C-A188-14AFF9F0AD08}"/>
                  </a:ext>
                </a:extLst>
              </p:cNvPr>
              <p:cNvSpPr txBox="1"/>
              <p:nvPr/>
            </p:nvSpPr>
            <p:spPr>
              <a:xfrm>
                <a:off x="4311166" y="3782902"/>
                <a:ext cx="847979" cy="276999"/>
              </a:xfrm>
              <a:prstGeom prst="rect">
                <a:avLst/>
              </a:prstGeom>
              <a:noFill/>
            </p:spPr>
            <p:txBody>
              <a:bodyPr wrap="square" rtlCol="0">
                <a:spAutoFit/>
              </a:bodyPr>
              <a:lstStyle/>
              <a:p>
                <a:r>
                  <a:rPr lang="en-GB" sz="1200" dirty="0">
                    <a:solidFill>
                      <a:schemeClr val="bg1">
                        <a:lumMod val="50000"/>
                      </a:schemeClr>
                    </a:solidFill>
                  </a:rPr>
                  <a:t>2004/5</a:t>
                </a:r>
              </a:p>
            </p:txBody>
          </p:sp>
          <p:sp>
            <p:nvSpPr>
              <p:cNvPr id="32" name="TextBox 31">
                <a:extLst>
                  <a:ext uri="{FF2B5EF4-FFF2-40B4-BE49-F238E27FC236}">
                    <a16:creationId xmlns:a16="http://schemas.microsoft.com/office/drawing/2014/main" id="{5102345D-67BB-404D-A6F3-FFD2B3FA397B}"/>
                  </a:ext>
                </a:extLst>
              </p:cNvPr>
              <p:cNvSpPr txBox="1"/>
              <p:nvPr/>
            </p:nvSpPr>
            <p:spPr>
              <a:xfrm>
                <a:off x="7470809" y="3778011"/>
                <a:ext cx="847979" cy="276999"/>
              </a:xfrm>
              <a:prstGeom prst="rect">
                <a:avLst/>
              </a:prstGeom>
              <a:noFill/>
            </p:spPr>
            <p:txBody>
              <a:bodyPr wrap="square" rtlCol="0">
                <a:spAutoFit/>
              </a:bodyPr>
              <a:lstStyle/>
              <a:p>
                <a:r>
                  <a:rPr lang="en-GB" sz="1200" dirty="0">
                    <a:solidFill>
                      <a:schemeClr val="bg1">
                        <a:lumMod val="50000"/>
                      </a:schemeClr>
                    </a:solidFill>
                  </a:rPr>
                  <a:t>2021/22</a:t>
                </a:r>
              </a:p>
            </p:txBody>
          </p:sp>
          <p:cxnSp>
            <p:nvCxnSpPr>
              <p:cNvPr id="34" name="Straight Connector 33">
                <a:extLst>
                  <a:ext uri="{FF2B5EF4-FFF2-40B4-BE49-F238E27FC236}">
                    <a16:creationId xmlns:a16="http://schemas.microsoft.com/office/drawing/2014/main" id="{ABF3244E-4ACA-461E-AF47-29F8AD8ED93C}"/>
                  </a:ext>
                </a:extLst>
              </p:cNvPr>
              <p:cNvCxnSpPr/>
              <p:nvPr/>
            </p:nvCxnSpPr>
            <p:spPr>
              <a:xfrm>
                <a:off x="7608665" y="1451690"/>
                <a:ext cx="0" cy="2275786"/>
              </a:xfrm>
              <a:prstGeom prst="line">
                <a:avLst/>
              </a:prstGeom>
              <a:ln w="19050">
                <a:solidFill>
                  <a:srgbClr val="E6E6E6"/>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7A3FEAE-8A24-4BB8-A6C6-DB0F30F72459}"/>
                  </a:ext>
                </a:extLst>
              </p:cNvPr>
              <p:cNvSpPr txBox="1"/>
              <p:nvPr/>
            </p:nvSpPr>
            <p:spPr>
              <a:xfrm rot="16200000">
                <a:off x="6763090" y="1713810"/>
                <a:ext cx="1666489" cy="461665"/>
              </a:xfrm>
              <a:prstGeom prst="rect">
                <a:avLst/>
              </a:prstGeom>
              <a:noFill/>
            </p:spPr>
            <p:txBody>
              <a:bodyPr wrap="square" rtlCol="0">
                <a:spAutoFit/>
              </a:bodyPr>
              <a:lstStyle/>
              <a:p>
                <a:r>
                  <a:rPr lang="en-GB" sz="1200" dirty="0">
                    <a:solidFill>
                      <a:schemeClr val="bg1">
                        <a:lumMod val="65000"/>
                      </a:schemeClr>
                    </a:solidFill>
                  </a:rPr>
                  <a:t>Start of COVID-19 pandemic</a:t>
                </a:r>
              </a:p>
            </p:txBody>
          </p:sp>
        </p:grpSp>
        <p:sp>
          <p:nvSpPr>
            <p:cNvPr id="38" name="TextBox 37">
              <a:extLst>
                <a:ext uri="{FF2B5EF4-FFF2-40B4-BE49-F238E27FC236}">
                  <a16:creationId xmlns:a16="http://schemas.microsoft.com/office/drawing/2014/main" id="{D106568D-DF71-4A4C-A238-1F4D6CF18192}"/>
                </a:ext>
              </a:extLst>
            </p:cNvPr>
            <p:cNvSpPr txBox="1"/>
            <p:nvPr/>
          </p:nvSpPr>
          <p:spPr>
            <a:xfrm rot="16200000">
              <a:off x="2881509" y="2378850"/>
              <a:ext cx="2554604" cy="461665"/>
            </a:xfrm>
            <a:prstGeom prst="rect">
              <a:avLst/>
            </a:prstGeom>
            <a:noFill/>
          </p:spPr>
          <p:txBody>
            <a:bodyPr wrap="square" rtlCol="0">
              <a:spAutoFit/>
            </a:bodyPr>
            <a:lstStyle/>
            <a:p>
              <a:r>
                <a:rPr lang="en-GB" sz="1200" dirty="0">
                  <a:solidFill>
                    <a:schemeClr val="bg1">
                      <a:lumMod val="65000"/>
                    </a:schemeClr>
                  </a:solidFill>
                </a:rPr>
                <a:t>Unemployment rate for those aged 16 or over (%)</a:t>
              </a:r>
            </a:p>
          </p:txBody>
        </p:sp>
        <p:sp>
          <p:nvSpPr>
            <p:cNvPr id="39" name="TextBox 38">
              <a:extLst>
                <a:ext uri="{FF2B5EF4-FFF2-40B4-BE49-F238E27FC236}">
                  <a16:creationId xmlns:a16="http://schemas.microsoft.com/office/drawing/2014/main" id="{7CB23129-2F91-4C88-BC08-A4A5D081D691}"/>
                </a:ext>
              </a:extLst>
            </p:cNvPr>
            <p:cNvSpPr txBox="1"/>
            <p:nvPr/>
          </p:nvSpPr>
          <p:spPr>
            <a:xfrm>
              <a:off x="4230274" y="1327916"/>
              <a:ext cx="402138" cy="276999"/>
            </a:xfrm>
            <a:prstGeom prst="rect">
              <a:avLst/>
            </a:prstGeom>
            <a:noFill/>
          </p:spPr>
          <p:txBody>
            <a:bodyPr wrap="square" rtlCol="0">
              <a:spAutoFit/>
            </a:bodyPr>
            <a:lstStyle/>
            <a:p>
              <a:r>
                <a:rPr lang="en-GB" sz="1200" dirty="0">
                  <a:solidFill>
                    <a:schemeClr val="bg1">
                      <a:lumMod val="50000"/>
                    </a:schemeClr>
                  </a:solidFill>
                </a:rPr>
                <a:t>12</a:t>
              </a:r>
            </a:p>
          </p:txBody>
        </p:sp>
        <p:sp>
          <p:nvSpPr>
            <p:cNvPr id="40" name="TextBox 39">
              <a:extLst>
                <a:ext uri="{FF2B5EF4-FFF2-40B4-BE49-F238E27FC236}">
                  <a16:creationId xmlns:a16="http://schemas.microsoft.com/office/drawing/2014/main" id="{2B9B9474-374E-4A1D-B147-97F1FAC2D7E7}"/>
                </a:ext>
              </a:extLst>
            </p:cNvPr>
            <p:cNvSpPr txBox="1"/>
            <p:nvPr/>
          </p:nvSpPr>
          <p:spPr>
            <a:xfrm>
              <a:off x="4230274" y="1832014"/>
              <a:ext cx="402138" cy="276999"/>
            </a:xfrm>
            <a:prstGeom prst="rect">
              <a:avLst/>
            </a:prstGeom>
            <a:noFill/>
          </p:spPr>
          <p:txBody>
            <a:bodyPr wrap="square" rtlCol="0">
              <a:spAutoFit/>
            </a:bodyPr>
            <a:lstStyle/>
            <a:p>
              <a:r>
                <a:rPr lang="en-GB" sz="1200" dirty="0">
                  <a:solidFill>
                    <a:schemeClr val="bg1">
                      <a:lumMod val="50000"/>
                    </a:schemeClr>
                  </a:solidFill>
                </a:rPr>
                <a:t>10</a:t>
              </a:r>
            </a:p>
          </p:txBody>
        </p:sp>
        <p:sp>
          <p:nvSpPr>
            <p:cNvPr id="41" name="TextBox 40">
              <a:extLst>
                <a:ext uri="{FF2B5EF4-FFF2-40B4-BE49-F238E27FC236}">
                  <a16:creationId xmlns:a16="http://schemas.microsoft.com/office/drawing/2014/main" id="{320FBD53-BD0B-4BA3-A53E-4ADCDF86D153}"/>
                </a:ext>
              </a:extLst>
            </p:cNvPr>
            <p:cNvSpPr txBox="1"/>
            <p:nvPr/>
          </p:nvSpPr>
          <p:spPr>
            <a:xfrm>
              <a:off x="4230274" y="2336112"/>
              <a:ext cx="402138" cy="276999"/>
            </a:xfrm>
            <a:prstGeom prst="rect">
              <a:avLst/>
            </a:prstGeom>
            <a:noFill/>
          </p:spPr>
          <p:txBody>
            <a:bodyPr wrap="square" rtlCol="0">
              <a:spAutoFit/>
            </a:bodyPr>
            <a:lstStyle/>
            <a:p>
              <a:r>
                <a:rPr lang="en-GB" sz="1200" dirty="0">
                  <a:solidFill>
                    <a:schemeClr val="bg1">
                      <a:lumMod val="50000"/>
                    </a:schemeClr>
                  </a:solidFill>
                </a:rPr>
                <a:t> 8</a:t>
              </a:r>
            </a:p>
          </p:txBody>
        </p:sp>
        <p:sp>
          <p:nvSpPr>
            <p:cNvPr id="42" name="TextBox 41">
              <a:extLst>
                <a:ext uri="{FF2B5EF4-FFF2-40B4-BE49-F238E27FC236}">
                  <a16:creationId xmlns:a16="http://schemas.microsoft.com/office/drawing/2014/main" id="{D641DCD1-6DAE-4014-9A58-8D2BC969387F}"/>
                </a:ext>
              </a:extLst>
            </p:cNvPr>
            <p:cNvSpPr txBox="1"/>
            <p:nvPr/>
          </p:nvSpPr>
          <p:spPr>
            <a:xfrm>
              <a:off x="4230274" y="2840210"/>
              <a:ext cx="402138" cy="276999"/>
            </a:xfrm>
            <a:prstGeom prst="rect">
              <a:avLst/>
            </a:prstGeom>
            <a:noFill/>
          </p:spPr>
          <p:txBody>
            <a:bodyPr wrap="square" rtlCol="0">
              <a:spAutoFit/>
            </a:bodyPr>
            <a:lstStyle/>
            <a:p>
              <a:r>
                <a:rPr lang="en-GB" sz="1200" dirty="0">
                  <a:solidFill>
                    <a:schemeClr val="bg1">
                      <a:lumMod val="50000"/>
                    </a:schemeClr>
                  </a:solidFill>
                </a:rPr>
                <a:t> 6</a:t>
              </a:r>
            </a:p>
          </p:txBody>
        </p:sp>
        <p:sp>
          <p:nvSpPr>
            <p:cNvPr id="43" name="TextBox 42">
              <a:extLst>
                <a:ext uri="{FF2B5EF4-FFF2-40B4-BE49-F238E27FC236}">
                  <a16:creationId xmlns:a16="http://schemas.microsoft.com/office/drawing/2014/main" id="{E2B0BCCC-3C06-4179-91BB-E9F8AE6C1CB7}"/>
                </a:ext>
              </a:extLst>
            </p:cNvPr>
            <p:cNvSpPr txBox="1"/>
            <p:nvPr/>
          </p:nvSpPr>
          <p:spPr>
            <a:xfrm>
              <a:off x="4230274" y="3344308"/>
              <a:ext cx="402138" cy="276999"/>
            </a:xfrm>
            <a:prstGeom prst="rect">
              <a:avLst/>
            </a:prstGeom>
            <a:noFill/>
          </p:spPr>
          <p:txBody>
            <a:bodyPr wrap="square" rtlCol="0">
              <a:spAutoFit/>
            </a:bodyPr>
            <a:lstStyle/>
            <a:p>
              <a:r>
                <a:rPr lang="en-GB" sz="1200" dirty="0">
                  <a:solidFill>
                    <a:schemeClr val="bg1">
                      <a:lumMod val="50000"/>
                    </a:schemeClr>
                  </a:solidFill>
                </a:rPr>
                <a:t> 4</a:t>
              </a:r>
            </a:p>
          </p:txBody>
        </p:sp>
        <p:sp>
          <p:nvSpPr>
            <p:cNvPr id="44" name="TextBox 43">
              <a:extLst>
                <a:ext uri="{FF2B5EF4-FFF2-40B4-BE49-F238E27FC236}">
                  <a16:creationId xmlns:a16="http://schemas.microsoft.com/office/drawing/2014/main" id="{C0ECE0BE-FCA8-48F6-9AFA-13C86759EA55}"/>
                </a:ext>
              </a:extLst>
            </p:cNvPr>
            <p:cNvSpPr txBox="1"/>
            <p:nvPr/>
          </p:nvSpPr>
          <p:spPr>
            <a:xfrm>
              <a:off x="4230274" y="3596354"/>
              <a:ext cx="402138" cy="276999"/>
            </a:xfrm>
            <a:prstGeom prst="rect">
              <a:avLst/>
            </a:prstGeom>
            <a:noFill/>
          </p:spPr>
          <p:txBody>
            <a:bodyPr wrap="square" rtlCol="0">
              <a:spAutoFit/>
            </a:bodyPr>
            <a:lstStyle/>
            <a:p>
              <a:r>
                <a:rPr lang="en-GB" sz="1200" dirty="0">
                  <a:solidFill>
                    <a:schemeClr val="bg1">
                      <a:lumMod val="50000"/>
                    </a:schemeClr>
                  </a:solidFill>
                </a:rPr>
                <a:t> 3</a:t>
              </a:r>
            </a:p>
          </p:txBody>
        </p:sp>
        <p:sp>
          <p:nvSpPr>
            <p:cNvPr id="45" name="TextBox 44">
              <a:extLst>
                <a:ext uri="{FF2B5EF4-FFF2-40B4-BE49-F238E27FC236}">
                  <a16:creationId xmlns:a16="http://schemas.microsoft.com/office/drawing/2014/main" id="{B77FDCFF-6E12-4DB5-B9C8-EF874C31AC31}"/>
                </a:ext>
              </a:extLst>
            </p:cNvPr>
            <p:cNvSpPr txBox="1"/>
            <p:nvPr/>
          </p:nvSpPr>
          <p:spPr>
            <a:xfrm>
              <a:off x="4230274" y="3092259"/>
              <a:ext cx="402138" cy="276999"/>
            </a:xfrm>
            <a:prstGeom prst="rect">
              <a:avLst/>
            </a:prstGeom>
            <a:noFill/>
          </p:spPr>
          <p:txBody>
            <a:bodyPr wrap="square" rtlCol="0">
              <a:spAutoFit/>
            </a:bodyPr>
            <a:lstStyle/>
            <a:p>
              <a:r>
                <a:rPr lang="en-GB" sz="1200" dirty="0">
                  <a:solidFill>
                    <a:schemeClr val="bg1">
                      <a:lumMod val="50000"/>
                    </a:schemeClr>
                  </a:solidFill>
                </a:rPr>
                <a:t> 5</a:t>
              </a:r>
            </a:p>
          </p:txBody>
        </p:sp>
        <p:sp>
          <p:nvSpPr>
            <p:cNvPr id="46" name="TextBox 45">
              <a:extLst>
                <a:ext uri="{FF2B5EF4-FFF2-40B4-BE49-F238E27FC236}">
                  <a16:creationId xmlns:a16="http://schemas.microsoft.com/office/drawing/2014/main" id="{A96EDA83-9E81-433D-A268-6AEEA25CBD91}"/>
                </a:ext>
              </a:extLst>
            </p:cNvPr>
            <p:cNvSpPr txBox="1"/>
            <p:nvPr/>
          </p:nvSpPr>
          <p:spPr>
            <a:xfrm>
              <a:off x="4230274" y="2588161"/>
              <a:ext cx="402138" cy="276999"/>
            </a:xfrm>
            <a:prstGeom prst="rect">
              <a:avLst/>
            </a:prstGeom>
            <a:noFill/>
          </p:spPr>
          <p:txBody>
            <a:bodyPr wrap="square" rtlCol="0">
              <a:spAutoFit/>
            </a:bodyPr>
            <a:lstStyle/>
            <a:p>
              <a:r>
                <a:rPr lang="en-GB" sz="1200" dirty="0">
                  <a:solidFill>
                    <a:schemeClr val="bg1">
                      <a:lumMod val="50000"/>
                    </a:schemeClr>
                  </a:solidFill>
                </a:rPr>
                <a:t> 7</a:t>
              </a:r>
            </a:p>
          </p:txBody>
        </p:sp>
        <p:sp>
          <p:nvSpPr>
            <p:cNvPr id="47" name="TextBox 46">
              <a:extLst>
                <a:ext uri="{FF2B5EF4-FFF2-40B4-BE49-F238E27FC236}">
                  <a16:creationId xmlns:a16="http://schemas.microsoft.com/office/drawing/2014/main" id="{5C00A18C-0D5A-4CDC-9CCA-EEC3844D9586}"/>
                </a:ext>
              </a:extLst>
            </p:cNvPr>
            <p:cNvSpPr txBox="1"/>
            <p:nvPr/>
          </p:nvSpPr>
          <p:spPr>
            <a:xfrm>
              <a:off x="4230274" y="2084063"/>
              <a:ext cx="402138" cy="276999"/>
            </a:xfrm>
            <a:prstGeom prst="rect">
              <a:avLst/>
            </a:prstGeom>
            <a:noFill/>
          </p:spPr>
          <p:txBody>
            <a:bodyPr wrap="square" rtlCol="0">
              <a:spAutoFit/>
            </a:bodyPr>
            <a:lstStyle/>
            <a:p>
              <a:r>
                <a:rPr lang="en-GB" sz="1200" dirty="0">
                  <a:solidFill>
                    <a:schemeClr val="bg1">
                      <a:lumMod val="50000"/>
                    </a:schemeClr>
                  </a:solidFill>
                </a:rPr>
                <a:t> 9</a:t>
              </a:r>
            </a:p>
          </p:txBody>
        </p:sp>
        <p:sp>
          <p:nvSpPr>
            <p:cNvPr id="48" name="TextBox 47">
              <a:extLst>
                <a:ext uri="{FF2B5EF4-FFF2-40B4-BE49-F238E27FC236}">
                  <a16:creationId xmlns:a16="http://schemas.microsoft.com/office/drawing/2014/main" id="{A868D8FF-E8F9-4FE0-9B01-C5E0608E462D}"/>
                </a:ext>
              </a:extLst>
            </p:cNvPr>
            <p:cNvSpPr txBox="1"/>
            <p:nvPr/>
          </p:nvSpPr>
          <p:spPr>
            <a:xfrm>
              <a:off x="4230274" y="1579965"/>
              <a:ext cx="402138" cy="276999"/>
            </a:xfrm>
            <a:prstGeom prst="rect">
              <a:avLst/>
            </a:prstGeom>
            <a:noFill/>
          </p:spPr>
          <p:txBody>
            <a:bodyPr wrap="square" rtlCol="0">
              <a:spAutoFit/>
            </a:bodyPr>
            <a:lstStyle/>
            <a:p>
              <a:r>
                <a:rPr lang="en-GB" sz="1200" dirty="0">
                  <a:solidFill>
                    <a:schemeClr val="bg1">
                      <a:lumMod val="50000"/>
                    </a:schemeClr>
                  </a:solidFill>
                </a:rPr>
                <a:t>11</a:t>
              </a:r>
            </a:p>
          </p:txBody>
        </p:sp>
      </p:grpSp>
      <p:sp>
        <p:nvSpPr>
          <p:cNvPr id="2" name="Title 1">
            <a:extLst>
              <a:ext uri="{FF2B5EF4-FFF2-40B4-BE49-F238E27FC236}">
                <a16:creationId xmlns:a16="http://schemas.microsoft.com/office/drawing/2014/main" id="{2CD10CAE-E9D2-4E7D-9E31-938438B0F6DB}"/>
              </a:ext>
            </a:extLst>
          </p:cNvPr>
          <p:cNvSpPr>
            <a:spLocks noGrp="1"/>
          </p:cNvSpPr>
          <p:nvPr>
            <p:ph type="title"/>
          </p:nvPr>
        </p:nvSpPr>
        <p:spPr>
          <a:xfrm>
            <a:off x="350474" y="369231"/>
            <a:ext cx="11446163" cy="875301"/>
          </a:xfrm>
        </p:spPr>
        <p:txBody>
          <a:bodyPr>
            <a:normAutofit/>
          </a:bodyPr>
          <a:lstStyle/>
          <a:p>
            <a:r>
              <a:rPr lang="en-GB" sz="2000" b="0" dirty="0">
                <a:solidFill>
                  <a:schemeClr val="accent1"/>
                </a:solidFill>
              </a:rPr>
              <a:t>Socioeconomic factors increase the risk of problematic gambling for some Londoners</a:t>
            </a:r>
          </a:p>
        </p:txBody>
      </p:sp>
      <p:sp>
        <p:nvSpPr>
          <p:cNvPr id="16" name="Rectangle 15">
            <a:extLst>
              <a:ext uri="{FF2B5EF4-FFF2-40B4-BE49-F238E27FC236}">
                <a16:creationId xmlns:a16="http://schemas.microsoft.com/office/drawing/2014/main" id="{C2409164-4C91-4610-B7EA-62E0F39EC19D}"/>
              </a:ext>
            </a:extLst>
          </p:cNvPr>
          <p:cNvSpPr/>
          <p:nvPr/>
        </p:nvSpPr>
        <p:spPr>
          <a:xfrm>
            <a:off x="321425" y="873224"/>
            <a:ext cx="7193704" cy="5297900"/>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943E409D-2A60-4083-A2AE-96E4C42196B8}"/>
              </a:ext>
            </a:extLst>
          </p:cNvPr>
          <p:cNvSpPr txBox="1"/>
          <p:nvPr/>
        </p:nvSpPr>
        <p:spPr>
          <a:xfrm>
            <a:off x="329518" y="895399"/>
            <a:ext cx="3674401" cy="461665"/>
          </a:xfrm>
          <a:prstGeom prst="rect">
            <a:avLst/>
          </a:prstGeom>
          <a:noFill/>
        </p:spPr>
        <p:txBody>
          <a:bodyPr wrap="square">
            <a:spAutoFit/>
          </a:bodyPr>
          <a:lstStyle/>
          <a:p>
            <a:r>
              <a:rPr lang="en-GB" sz="1200" b="1" i="0" dirty="0">
                <a:solidFill>
                  <a:schemeClr val="accent1"/>
                </a:solidFill>
                <a:effectLst/>
                <a:latin typeface="+mj-lt"/>
              </a:rPr>
              <a:t>Distribution of the Index of Multiple Deprivation (IMD) 2019 by LSOA in London [1]</a:t>
            </a:r>
          </a:p>
        </p:txBody>
      </p:sp>
      <p:sp>
        <p:nvSpPr>
          <p:cNvPr id="26" name="TextBox 25">
            <a:extLst>
              <a:ext uri="{FF2B5EF4-FFF2-40B4-BE49-F238E27FC236}">
                <a16:creationId xmlns:a16="http://schemas.microsoft.com/office/drawing/2014/main" id="{181D83AB-CF91-4524-9413-CB5DB56EE758}"/>
              </a:ext>
            </a:extLst>
          </p:cNvPr>
          <p:cNvSpPr txBox="1"/>
          <p:nvPr/>
        </p:nvSpPr>
        <p:spPr>
          <a:xfrm>
            <a:off x="7633083" y="907432"/>
            <a:ext cx="4264004" cy="461665"/>
          </a:xfrm>
          <a:prstGeom prst="rect">
            <a:avLst/>
          </a:prstGeom>
          <a:noFill/>
        </p:spPr>
        <p:txBody>
          <a:bodyPr wrap="square">
            <a:spAutoFit/>
          </a:bodyPr>
          <a:lstStyle/>
          <a:p>
            <a:r>
              <a:rPr lang="en-GB" sz="1200" b="1" i="0" dirty="0">
                <a:solidFill>
                  <a:schemeClr val="accent1"/>
                </a:solidFill>
                <a:effectLst/>
                <a:latin typeface="+mj-lt"/>
              </a:rPr>
              <a:t>Unemployment rate over time (2004/05 Q1 – 2021/22 Q1) [2]</a:t>
            </a:r>
          </a:p>
        </p:txBody>
      </p:sp>
      <p:sp>
        <p:nvSpPr>
          <p:cNvPr id="51" name="TextBox 50">
            <a:extLst>
              <a:ext uri="{FF2B5EF4-FFF2-40B4-BE49-F238E27FC236}">
                <a16:creationId xmlns:a16="http://schemas.microsoft.com/office/drawing/2014/main" id="{B1A58CE9-AE8F-4DC0-B994-4547C080B6D5}"/>
              </a:ext>
            </a:extLst>
          </p:cNvPr>
          <p:cNvSpPr txBox="1"/>
          <p:nvPr/>
        </p:nvSpPr>
        <p:spPr>
          <a:xfrm>
            <a:off x="4012354" y="1294682"/>
            <a:ext cx="3375070" cy="5632311"/>
          </a:xfrm>
          <a:prstGeom prst="rect">
            <a:avLst/>
          </a:prstGeom>
          <a:noFill/>
        </p:spPr>
        <p:txBody>
          <a:bodyPr wrap="square">
            <a:spAutoFit/>
          </a:bodyPr>
          <a:lstStyle/>
          <a:p>
            <a:pPr algn="just"/>
            <a:r>
              <a:rPr lang="en-GB" sz="1200" dirty="0">
                <a:latin typeface="+mj-lt"/>
              </a:rPr>
              <a:t>Problematic gambling is more prevalent in areas of greater </a:t>
            </a:r>
            <a:r>
              <a:rPr lang="en-GB" sz="1200" dirty="0">
                <a:solidFill>
                  <a:schemeClr val="accent1"/>
                </a:solidFill>
                <a:latin typeface="+mj-lt"/>
              </a:rPr>
              <a:t>deprivation</a:t>
            </a:r>
            <a:r>
              <a:rPr lang="en-GB" sz="1200" dirty="0">
                <a:latin typeface="+mj-lt"/>
              </a:rPr>
              <a:t> [2]. </a:t>
            </a:r>
          </a:p>
          <a:p>
            <a:pPr algn="just"/>
            <a:endParaRPr lang="en-GB" sz="1200" dirty="0">
              <a:latin typeface="+mj-lt"/>
            </a:endParaRPr>
          </a:p>
          <a:p>
            <a:pPr algn="just"/>
            <a:r>
              <a:rPr lang="en-GB" sz="1200" dirty="0">
                <a:latin typeface="+mj-lt"/>
              </a:rPr>
              <a:t>According to the IMD2019, only three London Boroughs are ranked in the most deprived three deciles (Hackney, Haringey Kensington and Chelsea). However, pocket-deprivation exists; 107 LSOAs, or neighbourhoods, in London are in the most deprived decile nationally [1]. </a:t>
            </a:r>
          </a:p>
          <a:p>
            <a:pPr algn="just"/>
            <a:endParaRPr lang="en-GB" sz="1200" dirty="0">
              <a:latin typeface="+mj-lt"/>
            </a:endParaRPr>
          </a:p>
          <a:p>
            <a:pPr algn="just"/>
            <a:r>
              <a:rPr lang="en-GB" sz="1200" b="0" i="0" dirty="0">
                <a:effectLst/>
                <a:latin typeface="+mj-lt"/>
              </a:rPr>
              <a:t>There are several areas with clusters of neighbourhoods that are highly deprived. These include parts of inner London, particularly around </a:t>
            </a:r>
            <a:r>
              <a:rPr lang="en-GB" sz="1200" b="1" i="0" dirty="0">
                <a:effectLst/>
                <a:latin typeface="+mj-lt"/>
              </a:rPr>
              <a:t>Tower Hamlets</a:t>
            </a:r>
            <a:r>
              <a:rPr lang="en-GB" sz="1200" b="0" i="0" dirty="0">
                <a:effectLst/>
                <a:latin typeface="+mj-lt"/>
              </a:rPr>
              <a:t>, </a:t>
            </a:r>
            <a:r>
              <a:rPr lang="en-GB" sz="1200" b="1" i="0" dirty="0">
                <a:effectLst/>
                <a:latin typeface="+mj-lt"/>
              </a:rPr>
              <a:t>Hackney</a:t>
            </a:r>
            <a:r>
              <a:rPr lang="en-GB" sz="1200" b="0" i="0" dirty="0">
                <a:effectLst/>
                <a:latin typeface="+mj-lt"/>
              </a:rPr>
              <a:t> and </a:t>
            </a:r>
            <a:r>
              <a:rPr lang="en-GB" sz="1200" b="1" i="0" dirty="0">
                <a:effectLst/>
                <a:latin typeface="+mj-lt"/>
              </a:rPr>
              <a:t>Islington</a:t>
            </a:r>
            <a:r>
              <a:rPr lang="en-GB" sz="1200" b="0" i="0" dirty="0">
                <a:effectLst/>
                <a:latin typeface="+mj-lt"/>
              </a:rPr>
              <a:t>, </a:t>
            </a:r>
            <a:r>
              <a:rPr lang="en-GB" sz="1200" b="1" i="0" dirty="0">
                <a:effectLst/>
                <a:latin typeface="+mj-lt"/>
              </a:rPr>
              <a:t>parts of East London </a:t>
            </a:r>
            <a:r>
              <a:rPr lang="en-GB" sz="1200" b="0" i="0" dirty="0">
                <a:effectLst/>
                <a:latin typeface="+mj-lt"/>
              </a:rPr>
              <a:t>and </a:t>
            </a:r>
            <a:r>
              <a:rPr lang="en-GB" sz="1200" b="1" i="0" dirty="0">
                <a:effectLst/>
                <a:latin typeface="+mj-lt"/>
              </a:rPr>
              <a:t>the western side of the Lea Valley up into Enfield</a:t>
            </a:r>
            <a:r>
              <a:rPr lang="en-GB" sz="1200" b="0" i="0" dirty="0">
                <a:effectLst/>
                <a:latin typeface="+mj-lt"/>
              </a:rPr>
              <a:t>.</a:t>
            </a:r>
            <a:endParaRPr lang="en-GB" sz="1200" dirty="0">
              <a:latin typeface="+mj-lt"/>
            </a:endParaRPr>
          </a:p>
          <a:p>
            <a:pPr algn="just"/>
            <a:endParaRPr lang="en-GB" sz="1200" dirty="0">
              <a:latin typeface="+mj-lt"/>
            </a:endParaRPr>
          </a:p>
          <a:p>
            <a:pPr algn="just"/>
            <a:r>
              <a:rPr lang="en-GB" sz="1200" dirty="0">
                <a:latin typeface="+mj-lt"/>
              </a:rPr>
              <a:t>The view of deprivation at different levels of geography can tell different stories. However, it is clear that there are pockets of deprivation throughout London, where communities and individuals may be at a higher risk of problematic gambling due to socioeconomic factors.</a:t>
            </a:r>
          </a:p>
          <a:p>
            <a:pPr algn="just"/>
            <a:endParaRPr lang="en-GB" sz="1200" dirty="0">
              <a:latin typeface="+mj-lt"/>
            </a:endParaRPr>
          </a:p>
          <a:p>
            <a:pPr algn="just"/>
            <a:endParaRPr lang="en-GB" sz="1200" dirty="0">
              <a:latin typeface="+mj-lt"/>
            </a:endParaRPr>
          </a:p>
          <a:p>
            <a:pPr algn="just"/>
            <a:endParaRPr lang="en-GB" sz="1200" dirty="0">
              <a:latin typeface="+mj-lt"/>
            </a:endParaRPr>
          </a:p>
        </p:txBody>
      </p:sp>
      <p:sp>
        <p:nvSpPr>
          <p:cNvPr id="53" name="TextBox 52">
            <a:extLst>
              <a:ext uri="{FF2B5EF4-FFF2-40B4-BE49-F238E27FC236}">
                <a16:creationId xmlns:a16="http://schemas.microsoft.com/office/drawing/2014/main" id="{B5EE2D52-5A08-4278-B356-37943E8D7085}"/>
              </a:ext>
            </a:extLst>
          </p:cNvPr>
          <p:cNvSpPr txBox="1"/>
          <p:nvPr/>
        </p:nvSpPr>
        <p:spPr>
          <a:xfrm>
            <a:off x="7644820" y="4379619"/>
            <a:ext cx="4254670" cy="1754326"/>
          </a:xfrm>
          <a:prstGeom prst="rect">
            <a:avLst/>
          </a:prstGeom>
          <a:noFill/>
        </p:spPr>
        <p:txBody>
          <a:bodyPr wrap="square">
            <a:spAutoFit/>
          </a:bodyPr>
          <a:lstStyle/>
          <a:p>
            <a:pPr algn="just"/>
            <a:r>
              <a:rPr lang="en-GB" sz="1200" dirty="0">
                <a:solidFill>
                  <a:srgbClr val="0B0C0C"/>
                </a:solidFill>
                <a:effectLst/>
                <a:latin typeface="+mj-lt"/>
                <a:ea typeface="Calibri" panose="020F0502020204030204" pitchFamily="34" charset="0"/>
              </a:rPr>
              <a:t>A paradox of harm exists in relation to </a:t>
            </a:r>
            <a:r>
              <a:rPr lang="en-GB" sz="1200" dirty="0">
                <a:solidFill>
                  <a:schemeClr val="accent1"/>
                </a:solidFill>
                <a:effectLst/>
                <a:latin typeface="+mj-lt"/>
                <a:ea typeface="Calibri" panose="020F0502020204030204" pitchFamily="34" charset="0"/>
              </a:rPr>
              <a:t>unemployment</a:t>
            </a:r>
            <a:r>
              <a:rPr lang="en-GB" sz="1200" dirty="0">
                <a:solidFill>
                  <a:srgbClr val="0B0C0C"/>
                </a:solidFill>
                <a:effectLst/>
                <a:latin typeface="+mj-lt"/>
                <a:ea typeface="Calibri" panose="020F0502020204030204" pitchFamily="34" charset="0"/>
              </a:rPr>
              <a:t>, in that those who are unemployed are less likely to participate in gambling, but more likely to experience at-risk or problematic gambling compared to those in employment or training [3]. </a:t>
            </a:r>
          </a:p>
          <a:p>
            <a:pPr algn="just"/>
            <a:endParaRPr lang="en-GB" sz="1200" dirty="0">
              <a:solidFill>
                <a:srgbClr val="0B0C0C"/>
              </a:solidFill>
              <a:latin typeface="+mj-lt"/>
              <a:ea typeface="Calibri" panose="020F0502020204030204" pitchFamily="34" charset="0"/>
            </a:endParaRPr>
          </a:p>
          <a:p>
            <a:pPr algn="just"/>
            <a:r>
              <a:rPr lang="en-GB" sz="1200" dirty="0">
                <a:solidFill>
                  <a:srgbClr val="0B0C0C"/>
                </a:solidFill>
                <a:effectLst/>
                <a:latin typeface="+mj-lt"/>
                <a:ea typeface="Calibri" panose="020F0502020204030204" pitchFamily="34" charset="0"/>
              </a:rPr>
              <a:t>The unemployment rate in London has been consistently higher than the national average since 2004/5 [4], and so problematic gambling is a particular risk for this population.</a:t>
            </a:r>
          </a:p>
        </p:txBody>
      </p:sp>
      <p:grpSp>
        <p:nvGrpSpPr>
          <p:cNvPr id="57" name="Group 56">
            <a:extLst>
              <a:ext uri="{FF2B5EF4-FFF2-40B4-BE49-F238E27FC236}">
                <a16:creationId xmlns:a16="http://schemas.microsoft.com/office/drawing/2014/main" id="{00709635-AEEF-432C-82DB-3CFC43B57A48}"/>
              </a:ext>
            </a:extLst>
          </p:cNvPr>
          <p:cNvGrpSpPr/>
          <p:nvPr/>
        </p:nvGrpSpPr>
        <p:grpSpPr>
          <a:xfrm>
            <a:off x="414752" y="1356372"/>
            <a:ext cx="3476816" cy="4655942"/>
            <a:chOff x="618687" y="1275142"/>
            <a:chExt cx="3476816" cy="4655942"/>
          </a:xfrm>
        </p:grpSpPr>
        <p:pic>
          <p:nvPicPr>
            <p:cNvPr id="55" name="Picture 54">
              <a:extLst>
                <a:ext uri="{FF2B5EF4-FFF2-40B4-BE49-F238E27FC236}">
                  <a16:creationId xmlns:a16="http://schemas.microsoft.com/office/drawing/2014/main" id="{56D73600-157F-45BB-A5D1-4ABD96AAE4E7}"/>
                </a:ext>
              </a:extLst>
            </p:cNvPr>
            <p:cNvPicPr>
              <a:picLocks noChangeAspect="1"/>
            </p:cNvPicPr>
            <p:nvPr/>
          </p:nvPicPr>
          <p:blipFill>
            <a:blip r:embed="rId5"/>
            <a:stretch>
              <a:fillRect/>
            </a:stretch>
          </p:blipFill>
          <p:spPr>
            <a:xfrm>
              <a:off x="870579" y="1275142"/>
              <a:ext cx="3165874" cy="2241088"/>
            </a:xfrm>
            <a:prstGeom prst="rect">
              <a:avLst/>
            </a:prstGeom>
          </p:spPr>
        </p:pic>
        <p:pic>
          <p:nvPicPr>
            <p:cNvPr id="9" name="Picture 8">
              <a:extLst>
                <a:ext uri="{FF2B5EF4-FFF2-40B4-BE49-F238E27FC236}">
                  <a16:creationId xmlns:a16="http://schemas.microsoft.com/office/drawing/2014/main" id="{051045A9-1442-4D87-97E2-E125AA795395}"/>
                </a:ext>
              </a:extLst>
            </p:cNvPr>
            <p:cNvPicPr>
              <a:picLocks noChangeAspect="1"/>
            </p:cNvPicPr>
            <p:nvPr/>
          </p:nvPicPr>
          <p:blipFill rotWithShape="1">
            <a:blip r:embed="rId6"/>
            <a:srcRect l="3325" t="894" r="1132"/>
            <a:stretch/>
          </p:blipFill>
          <p:spPr>
            <a:xfrm>
              <a:off x="979699" y="3894682"/>
              <a:ext cx="2754791" cy="2036402"/>
            </a:xfrm>
            <a:prstGeom prst="rect">
              <a:avLst/>
            </a:prstGeom>
          </p:spPr>
        </p:pic>
        <p:pic>
          <p:nvPicPr>
            <p:cNvPr id="14" name="Picture 13">
              <a:extLst>
                <a:ext uri="{FF2B5EF4-FFF2-40B4-BE49-F238E27FC236}">
                  <a16:creationId xmlns:a16="http://schemas.microsoft.com/office/drawing/2014/main" id="{DA8D572D-638E-49B2-9E93-A2A42A80670E}"/>
                </a:ext>
              </a:extLst>
            </p:cNvPr>
            <p:cNvPicPr>
              <a:picLocks noChangeAspect="1"/>
            </p:cNvPicPr>
            <p:nvPr/>
          </p:nvPicPr>
          <p:blipFill rotWithShape="1">
            <a:blip r:embed="rId7"/>
            <a:srcRect r="75622"/>
            <a:stretch/>
          </p:blipFill>
          <p:spPr>
            <a:xfrm rot="5400000">
              <a:off x="2228433" y="2758805"/>
              <a:ext cx="257324" cy="1813831"/>
            </a:xfrm>
            <a:prstGeom prst="rect">
              <a:avLst/>
            </a:prstGeom>
          </p:spPr>
        </p:pic>
        <p:sp>
          <p:nvSpPr>
            <p:cNvPr id="17" name="TextBox 16">
              <a:extLst>
                <a:ext uri="{FF2B5EF4-FFF2-40B4-BE49-F238E27FC236}">
                  <a16:creationId xmlns:a16="http://schemas.microsoft.com/office/drawing/2014/main" id="{036FF169-D9BF-4597-A9EA-991FC6C9B856}"/>
                </a:ext>
              </a:extLst>
            </p:cNvPr>
            <p:cNvSpPr txBox="1"/>
            <p:nvPr/>
          </p:nvSpPr>
          <p:spPr>
            <a:xfrm>
              <a:off x="618687" y="3390961"/>
              <a:ext cx="847979" cy="461665"/>
            </a:xfrm>
            <a:prstGeom prst="rect">
              <a:avLst/>
            </a:prstGeom>
            <a:noFill/>
          </p:spPr>
          <p:txBody>
            <a:bodyPr wrap="square" rtlCol="0">
              <a:spAutoFit/>
            </a:bodyPr>
            <a:lstStyle/>
            <a:p>
              <a:pPr algn="r"/>
              <a:r>
                <a:rPr lang="en-GB" sz="1200" dirty="0">
                  <a:solidFill>
                    <a:schemeClr val="bg1">
                      <a:lumMod val="50000"/>
                    </a:schemeClr>
                  </a:solidFill>
                </a:rPr>
                <a:t>Least Deprived</a:t>
              </a:r>
            </a:p>
          </p:txBody>
        </p:sp>
        <p:sp>
          <p:nvSpPr>
            <p:cNvPr id="18" name="TextBox 17">
              <a:extLst>
                <a:ext uri="{FF2B5EF4-FFF2-40B4-BE49-F238E27FC236}">
                  <a16:creationId xmlns:a16="http://schemas.microsoft.com/office/drawing/2014/main" id="{67B4EC02-61B1-4BD2-B6FE-83D23958ED80}"/>
                </a:ext>
              </a:extLst>
            </p:cNvPr>
            <p:cNvSpPr txBox="1"/>
            <p:nvPr/>
          </p:nvSpPr>
          <p:spPr>
            <a:xfrm>
              <a:off x="3247524" y="3390961"/>
              <a:ext cx="847979" cy="461665"/>
            </a:xfrm>
            <a:prstGeom prst="rect">
              <a:avLst/>
            </a:prstGeom>
            <a:noFill/>
          </p:spPr>
          <p:txBody>
            <a:bodyPr wrap="square" rtlCol="0">
              <a:spAutoFit/>
            </a:bodyPr>
            <a:lstStyle/>
            <a:p>
              <a:r>
                <a:rPr lang="en-GB" sz="1200" dirty="0">
                  <a:solidFill>
                    <a:schemeClr val="bg1">
                      <a:lumMod val="50000"/>
                    </a:schemeClr>
                  </a:solidFill>
                </a:rPr>
                <a:t>Most Deprived</a:t>
              </a:r>
            </a:p>
          </p:txBody>
        </p:sp>
        <p:sp>
          <p:nvSpPr>
            <p:cNvPr id="56" name="Rectangle 55">
              <a:extLst>
                <a:ext uri="{FF2B5EF4-FFF2-40B4-BE49-F238E27FC236}">
                  <a16:creationId xmlns:a16="http://schemas.microsoft.com/office/drawing/2014/main" id="{032701C3-FFE4-4DAD-9CF8-DD23231BACE5}"/>
                </a:ext>
              </a:extLst>
            </p:cNvPr>
            <p:cNvSpPr/>
            <p:nvPr/>
          </p:nvSpPr>
          <p:spPr>
            <a:xfrm>
              <a:off x="870579" y="1275142"/>
              <a:ext cx="539192" cy="343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Rectangle 57">
            <a:extLst>
              <a:ext uri="{FF2B5EF4-FFF2-40B4-BE49-F238E27FC236}">
                <a16:creationId xmlns:a16="http://schemas.microsoft.com/office/drawing/2014/main" id="{37A5CAF5-D7DE-41DC-9A6F-BD7A5D796CE9}"/>
              </a:ext>
            </a:extLst>
          </p:cNvPr>
          <p:cNvSpPr/>
          <p:nvPr/>
        </p:nvSpPr>
        <p:spPr>
          <a:xfrm>
            <a:off x="7635486" y="895399"/>
            <a:ext cx="4264004" cy="5297900"/>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58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15E8A2-FC84-42E0-84EC-5FAF5CEA7A81}"/>
              </a:ext>
            </a:extLst>
          </p:cNvPr>
          <p:cNvSpPr>
            <a:spLocks noGrp="1"/>
          </p:cNvSpPr>
          <p:nvPr>
            <p:ph type="sldNum" sz="quarter" idx="12"/>
          </p:nvPr>
        </p:nvSpPr>
        <p:spPr/>
        <p:txBody>
          <a:bodyPr/>
          <a:lstStyle/>
          <a:p>
            <a:fld id="{780A6C22-8610-4C1A-9CF9-28C3586869BA}" type="slidenum">
              <a:rPr lang="en-GB" smtClean="0"/>
              <a:t>8</a:t>
            </a:fld>
            <a:endParaRPr lang="en-GB"/>
          </a:p>
        </p:txBody>
      </p:sp>
      <p:sp>
        <p:nvSpPr>
          <p:cNvPr id="5" name="Slide Number Placeholder 3">
            <a:extLst>
              <a:ext uri="{FF2B5EF4-FFF2-40B4-BE49-F238E27FC236}">
                <a16:creationId xmlns:a16="http://schemas.microsoft.com/office/drawing/2014/main" id="{9B1320DB-3915-4F26-9BBB-673348788BE4}"/>
              </a:ext>
            </a:extLst>
          </p:cNvPr>
          <p:cNvSpPr txBox="1">
            <a:spLocks/>
          </p:cNvSpPr>
          <p:nvPr/>
        </p:nvSpPr>
        <p:spPr>
          <a:xfrm>
            <a:off x="11044381" y="6356350"/>
            <a:ext cx="759691" cy="365125"/>
          </a:xfrm>
          <a:prstGeom prst="rect">
            <a:avLst/>
          </a:prstGeom>
        </p:spPr>
        <p:txBody>
          <a:bodyPr vert="horz" lIns="91440" tIns="36000" rIns="91440" bIns="3600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A6C22-8610-4C1A-9CF9-28C3586869BA}" type="slidenum">
              <a:rPr lang="en-GB" smtClean="0"/>
              <a:pPr/>
              <a:t>8</a:t>
            </a:fld>
            <a:endParaRPr lang="en-GB"/>
          </a:p>
        </p:txBody>
      </p:sp>
      <p:pic>
        <p:nvPicPr>
          <p:cNvPr id="6" name="Picture 5">
            <a:extLst>
              <a:ext uri="{FF2B5EF4-FFF2-40B4-BE49-F238E27FC236}">
                <a16:creationId xmlns:a16="http://schemas.microsoft.com/office/drawing/2014/main" id="{8AAF99E7-51EF-49B1-BE12-68BDC0A6A6A4}"/>
              </a:ext>
            </a:extLst>
          </p:cNvPr>
          <p:cNvPicPr>
            <a:picLocks noChangeAspect="1"/>
          </p:cNvPicPr>
          <p:nvPr/>
        </p:nvPicPr>
        <p:blipFill>
          <a:blip r:embed="rId3"/>
          <a:stretch>
            <a:fillRect/>
          </a:stretch>
        </p:blipFill>
        <p:spPr>
          <a:xfrm>
            <a:off x="1313144" y="1005054"/>
            <a:ext cx="4133644" cy="3100233"/>
          </a:xfrm>
          <a:prstGeom prst="rect">
            <a:avLst/>
          </a:prstGeom>
        </p:spPr>
      </p:pic>
      <p:sp>
        <p:nvSpPr>
          <p:cNvPr id="7" name="TextBox 6">
            <a:extLst>
              <a:ext uri="{FF2B5EF4-FFF2-40B4-BE49-F238E27FC236}">
                <a16:creationId xmlns:a16="http://schemas.microsoft.com/office/drawing/2014/main" id="{FF4172DA-4684-4241-A0EE-0F773DFC4923}"/>
              </a:ext>
            </a:extLst>
          </p:cNvPr>
          <p:cNvSpPr txBox="1"/>
          <p:nvPr/>
        </p:nvSpPr>
        <p:spPr>
          <a:xfrm>
            <a:off x="583436" y="4304055"/>
            <a:ext cx="11002976" cy="1839927"/>
          </a:xfrm>
          <a:prstGeom prst="rect">
            <a:avLst/>
          </a:prstGeom>
          <a:noFill/>
        </p:spPr>
        <p:txBody>
          <a:bodyPr wrap="square">
            <a:spAutoFit/>
          </a:bodyPr>
          <a:lstStyle/>
          <a:p>
            <a:pPr algn="just">
              <a:spcAft>
                <a:spcPts val="800"/>
              </a:spcAft>
            </a:pPr>
            <a:r>
              <a:rPr lang="en-GB" sz="1200" dirty="0">
                <a:solidFill>
                  <a:srgbClr val="000000"/>
                </a:solidFill>
                <a:effectLst/>
                <a:latin typeface="+mj-lt"/>
                <a:ea typeface="Calibri" panose="020F0502020204030204" pitchFamily="34" charset="0"/>
              </a:rPr>
              <a:t>Participation in any gambling activity is most common in White and White British ethnic groups and least common in Asian and Asian British ethnic groups, however there is a paradox of harm regarding the Asian and Asian British group, as they are more likely to experience problematic gambling than the White and White British group [</a:t>
            </a:r>
            <a:r>
              <a:rPr lang="en-GB" sz="1200" dirty="0">
                <a:solidFill>
                  <a:srgbClr val="000000"/>
                </a:solidFill>
                <a:latin typeface="+mj-lt"/>
                <a:ea typeface="Calibri" panose="020F0502020204030204" pitchFamily="34" charset="0"/>
              </a:rPr>
              <a:t>2</a:t>
            </a:r>
            <a:r>
              <a:rPr lang="en-GB" sz="1200" dirty="0">
                <a:solidFill>
                  <a:srgbClr val="000000"/>
                </a:solidFill>
                <a:effectLst/>
                <a:latin typeface="+mj-lt"/>
                <a:ea typeface="Calibri" panose="020F0502020204030204" pitchFamily="34" charset="0"/>
              </a:rPr>
              <a:t>]. </a:t>
            </a:r>
            <a:endParaRPr lang="en-GB" sz="1200" dirty="0">
              <a:solidFill>
                <a:srgbClr val="000000"/>
              </a:solidFill>
              <a:latin typeface="+mj-lt"/>
              <a:ea typeface="Calibri" panose="020F0502020204030204" pitchFamily="34" charset="0"/>
            </a:endParaRPr>
          </a:p>
          <a:p>
            <a:pPr algn="just">
              <a:spcAft>
                <a:spcPts val="800"/>
              </a:spcAft>
            </a:pPr>
            <a:r>
              <a:rPr lang="en-GB" sz="1200" dirty="0">
                <a:solidFill>
                  <a:srgbClr val="000000"/>
                </a:solidFill>
                <a:latin typeface="+mj-lt"/>
                <a:ea typeface="Calibri" panose="020F0502020204030204" pitchFamily="34" charset="0"/>
              </a:rPr>
              <a:t>In 2019, </a:t>
            </a:r>
            <a:r>
              <a:rPr lang="en-GB" sz="1200" dirty="0">
                <a:solidFill>
                  <a:schemeClr val="accent1"/>
                </a:solidFill>
                <a:latin typeface="+mj-lt"/>
                <a:ea typeface="Calibri" panose="020F0502020204030204" pitchFamily="34" charset="0"/>
              </a:rPr>
              <a:t>London had the largest non-white population in England and Wales</a:t>
            </a:r>
            <a:r>
              <a:rPr lang="en-GB" sz="1200" dirty="0">
                <a:solidFill>
                  <a:srgbClr val="000000"/>
                </a:solidFill>
                <a:latin typeface="+mj-lt"/>
                <a:ea typeface="Calibri" panose="020F0502020204030204" pitchFamily="34" charset="0"/>
              </a:rPr>
              <a:t>, with </a:t>
            </a:r>
            <a:r>
              <a:rPr lang="en-GB" sz="1200" dirty="0">
                <a:solidFill>
                  <a:srgbClr val="000000"/>
                </a:solidFill>
                <a:effectLst/>
                <a:latin typeface="+mj-lt"/>
                <a:ea typeface="Calibri" panose="020F0502020204030204" pitchFamily="34" charset="0"/>
              </a:rPr>
              <a:t>an estimated White British population of 43.3% compared to 78.4% across England and Wales overall [3]. </a:t>
            </a:r>
            <a:endParaRPr lang="en-GB" sz="1200" dirty="0">
              <a:solidFill>
                <a:srgbClr val="000000"/>
              </a:solidFill>
              <a:latin typeface="+mj-lt"/>
              <a:ea typeface="Calibri" panose="020F0502020204030204" pitchFamily="34" charset="0"/>
            </a:endParaRPr>
          </a:p>
          <a:p>
            <a:pPr algn="just">
              <a:lnSpc>
                <a:spcPct val="115000"/>
              </a:lnSpc>
              <a:spcAft>
                <a:spcPts val="800"/>
              </a:spcAft>
            </a:pPr>
            <a:r>
              <a:rPr lang="en-GB" sz="1200" dirty="0">
                <a:solidFill>
                  <a:srgbClr val="000000"/>
                </a:solidFill>
                <a:effectLst/>
                <a:latin typeface="Arial" panose="020B0604020202020204" pitchFamily="34" charset="0"/>
                <a:ea typeface="Calibri" panose="020F0502020204030204" pitchFamily="34" charset="0"/>
              </a:rPr>
              <a:t>There are approximately 3.6m adults from ethnic minorities in the London, including 1.7m adults from the Asian and Asian British ethnic group [4]. In addition, there are higher proportions of ethnic minority populations in areas of higher deprivation, meaning multiple</a:t>
            </a:r>
            <a:r>
              <a:rPr lang="en-GB" sz="1200" dirty="0">
                <a:solidFill>
                  <a:srgbClr val="000000"/>
                </a:solidFill>
                <a:latin typeface="Arial" panose="020B0604020202020204" pitchFamily="34" charset="0"/>
                <a:ea typeface="Calibri" panose="020F0502020204030204" pitchFamily="34" charset="0"/>
              </a:rPr>
              <a:t> and/or</a:t>
            </a:r>
            <a:r>
              <a:rPr lang="en-GB" sz="1200" dirty="0">
                <a:solidFill>
                  <a:srgbClr val="000000"/>
                </a:solidFill>
                <a:effectLst/>
                <a:latin typeface="Arial" panose="020B0604020202020204" pitchFamily="34" charset="0"/>
                <a:ea typeface="Calibri" panose="020F0502020204030204" pitchFamily="34" charset="0"/>
              </a:rPr>
              <a:t> intersecting disadvantage may put some individuals and communities at a higher risk of problematic gambling [5].</a:t>
            </a:r>
          </a:p>
        </p:txBody>
      </p:sp>
      <p:sp>
        <p:nvSpPr>
          <p:cNvPr id="8" name="Rectangle 7">
            <a:extLst>
              <a:ext uri="{FF2B5EF4-FFF2-40B4-BE49-F238E27FC236}">
                <a16:creationId xmlns:a16="http://schemas.microsoft.com/office/drawing/2014/main" id="{B5B28F0C-DB31-4C89-9995-24BF06FE8B45}"/>
              </a:ext>
            </a:extLst>
          </p:cNvPr>
          <p:cNvSpPr/>
          <p:nvPr/>
        </p:nvSpPr>
        <p:spPr>
          <a:xfrm>
            <a:off x="583436" y="716809"/>
            <a:ext cx="11002976" cy="5491486"/>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893930-5AF2-4F95-822B-DE6750262F92}"/>
              </a:ext>
            </a:extLst>
          </p:cNvPr>
          <p:cNvSpPr txBox="1"/>
          <p:nvPr/>
        </p:nvSpPr>
        <p:spPr>
          <a:xfrm>
            <a:off x="1548340" y="728055"/>
            <a:ext cx="3674401" cy="276999"/>
          </a:xfrm>
          <a:prstGeom prst="rect">
            <a:avLst/>
          </a:prstGeom>
          <a:noFill/>
        </p:spPr>
        <p:txBody>
          <a:bodyPr wrap="square">
            <a:spAutoFit/>
          </a:bodyPr>
          <a:lstStyle/>
          <a:p>
            <a:r>
              <a:rPr lang="en-GB" sz="1200" b="1" dirty="0">
                <a:solidFill>
                  <a:schemeClr val="accent1"/>
                </a:solidFill>
                <a:latin typeface="+mj-lt"/>
              </a:rPr>
              <a:t>White ethnic group (%) </a:t>
            </a:r>
            <a:r>
              <a:rPr lang="en-GB" sz="1200" b="1" i="0" dirty="0">
                <a:solidFill>
                  <a:schemeClr val="accent1"/>
                </a:solidFill>
                <a:effectLst/>
                <a:latin typeface="+mj-lt"/>
              </a:rPr>
              <a:t>by LSOA in London [1]</a:t>
            </a:r>
          </a:p>
        </p:txBody>
      </p:sp>
      <p:pic>
        <p:nvPicPr>
          <p:cNvPr id="10" name="Picture 9">
            <a:extLst>
              <a:ext uri="{FF2B5EF4-FFF2-40B4-BE49-F238E27FC236}">
                <a16:creationId xmlns:a16="http://schemas.microsoft.com/office/drawing/2014/main" id="{A993B61A-1291-4AF1-86CE-75B47B7A4363}"/>
              </a:ext>
            </a:extLst>
          </p:cNvPr>
          <p:cNvPicPr>
            <a:picLocks noChangeAspect="1"/>
          </p:cNvPicPr>
          <p:nvPr/>
        </p:nvPicPr>
        <p:blipFill>
          <a:blip r:embed="rId4"/>
          <a:stretch>
            <a:fillRect/>
          </a:stretch>
        </p:blipFill>
        <p:spPr>
          <a:xfrm>
            <a:off x="6657915" y="998562"/>
            <a:ext cx="3878177" cy="3113216"/>
          </a:xfrm>
          <a:prstGeom prst="rect">
            <a:avLst/>
          </a:prstGeom>
        </p:spPr>
      </p:pic>
      <p:sp>
        <p:nvSpPr>
          <p:cNvPr id="11" name="TextBox 10">
            <a:extLst>
              <a:ext uri="{FF2B5EF4-FFF2-40B4-BE49-F238E27FC236}">
                <a16:creationId xmlns:a16="http://schemas.microsoft.com/office/drawing/2014/main" id="{860508FC-82FC-4FF0-AFE3-0DA8EC47B0EA}"/>
              </a:ext>
            </a:extLst>
          </p:cNvPr>
          <p:cNvSpPr txBox="1"/>
          <p:nvPr/>
        </p:nvSpPr>
        <p:spPr>
          <a:xfrm>
            <a:off x="6315153" y="742389"/>
            <a:ext cx="4563703" cy="276999"/>
          </a:xfrm>
          <a:prstGeom prst="rect">
            <a:avLst/>
          </a:prstGeom>
          <a:noFill/>
        </p:spPr>
        <p:txBody>
          <a:bodyPr wrap="square">
            <a:spAutoFit/>
          </a:bodyPr>
          <a:lstStyle/>
          <a:p>
            <a:r>
              <a:rPr lang="en-GB" sz="1200" b="1" dirty="0">
                <a:solidFill>
                  <a:schemeClr val="accent1"/>
                </a:solidFill>
                <a:latin typeface="+mj-lt"/>
              </a:rPr>
              <a:t>Asian/Asian British ethnic group (%) </a:t>
            </a:r>
            <a:r>
              <a:rPr lang="en-GB" sz="1200" b="1" i="0" dirty="0">
                <a:solidFill>
                  <a:schemeClr val="accent1"/>
                </a:solidFill>
                <a:effectLst/>
                <a:latin typeface="+mj-lt"/>
              </a:rPr>
              <a:t>by LSOA in London [1]</a:t>
            </a:r>
          </a:p>
        </p:txBody>
      </p:sp>
      <p:sp>
        <p:nvSpPr>
          <p:cNvPr id="14" name="Title 1">
            <a:extLst>
              <a:ext uri="{FF2B5EF4-FFF2-40B4-BE49-F238E27FC236}">
                <a16:creationId xmlns:a16="http://schemas.microsoft.com/office/drawing/2014/main" id="{3614BE65-846A-4E89-AFFF-ADD8ACA40793}"/>
              </a:ext>
            </a:extLst>
          </p:cNvPr>
          <p:cNvSpPr>
            <a:spLocks noGrp="1"/>
          </p:cNvSpPr>
          <p:nvPr>
            <p:ph type="title"/>
          </p:nvPr>
        </p:nvSpPr>
        <p:spPr>
          <a:xfrm>
            <a:off x="361842" y="110555"/>
            <a:ext cx="11446163" cy="844839"/>
          </a:xfrm>
        </p:spPr>
        <p:txBody>
          <a:bodyPr>
            <a:normAutofit/>
          </a:bodyPr>
          <a:lstStyle/>
          <a:p>
            <a:r>
              <a:rPr lang="en-GB" sz="2000" b="0" dirty="0">
                <a:solidFill>
                  <a:schemeClr val="accent1"/>
                </a:solidFill>
              </a:rPr>
              <a:t>Some ethnic groups are at a higher risk of problematic gambling than others, which may be driven and compounded by socioeconomic disadvantage</a:t>
            </a:r>
          </a:p>
        </p:txBody>
      </p:sp>
      <p:pic>
        <p:nvPicPr>
          <p:cNvPr id="13" name="Picture 12">
            <a:extLst>
              <a:ext uri="{FF2B5EF4-FFF2-40B4-BE49-F238E27FC236}">
                <a16:creationId xmlns:a16="http://schemas.microsoft.com/office/drawing/2014/main" id="{D4D42572-1693-45CA-B6B7-7A67E26559F0}"/>
              </a:ext>
            </a:extLst>
          </p:cNvPr>
          <p:cNvPicPr>
            <a:picLocks noChangeAspect="1"/>
          </p:cNvPicPr>
          <p:nvPr/>
        </p:nvPicPr>
        <p:blipFill>
          <a:blip r:embed="rId5"/>
          <a:stretch>
            <a:fillRect/>
          </a:stretch>
        </p:blipFill>
        <p:spPr>
          <a:xfrm>
            <a:off x="4669488" y="3599005"/>
            <a:ext cx="1876214" cy="686885"/>
          </a:xfrm>
          <a:prstGeom prst="rect">
            <a:avLst/>
          </a:prstGeom>
          <a:ln>
            <a:solidFill>
              <a:schemeClr val="accent1"/>
            </a:solidFill>
          </a:ln>
        </p:spPr>
      </p:pic>
      <p:pic>
        <p:nvPicPr>
          <p:cNvPr id="16" name="Picture 15">
            <a:extLst>
              <a:ext uri="{FF2B5EF4-FFF2-40B4-BE49-F238E27FC236}">
                <a16:creationId xmlns:a16="http://schemas.microsoft.com/office/drawing/2014/main" id="{72E9533C-6CBE-4189-A473-D6DF7D02F650}"/>
              </a:ext>
            </a:extLst>
          </p:cNvPr>
          <p:cNvPicPr>
            <a:picLocks noChangeAspect="1"/>
          </p:cNvPicPr>
          <p:nvPr/>
        </p:nvPicPr>
        <p:blipFill>
          <a:blip r:embed="rId6"/>
          <a:stretch>
            <a:fillRect/>
          </a:stretch>
        </p:blipFill>
        <p:spPr>
          <a:xfrm>
            <a:off x="9667359" y="3599005"/>
            <a:ext cx="1876214" cy="655390"/>
          </a:xfrm>
          <a:prstGeom prst="rect">
            <a:avLst/>
          </a:prstGeom>
          <a:ln>
            <a:solidFill>
              <a:schemeClr val="accent1"/>
            </a:solidFill>
          </a:ln>
        </p:spPr>
      </p:pic>
    </p:spTree>
    <p:extLst>
      <p:ext uri="{BB962C8B-B14F-4D97-AF65-F5344CB8AC3E}">
        <p14:creationId xmlns:p14="http://schemas.microsoft.com/office/powerpoint/2010/main" val="218032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13F7-AC4B-4EAC-96A2-D93677963A34}"/>
              </a:ext>
            </a:extLst>
          </p:cNvPr>
          <p:cNvSpPr>
            <a:spLocks noGrp="1"/>
          </p:cNvSpPr>
          <p:nvPr>
            <p:ph type="title"/>
          </p:nvPr>
        </p:nvSpPr>
        <p:spPr>
          <a:xfrm>
            <a:off x="388561" y="346832"/>
            <a:ext cx="11446163" cy="844839"/>
          </a:xfrm>
        </p:spPr>
        <p:txBody>
          <a:bodyPr>
            <a:noAutofit/>
          </a:bodyPr>
          <a:lstStyle/>
          <a:p>
            <a:r>
              <a:rPr lang="en-GB" sz="1800" b="0" dirty="0">
                <a:solidFill>
                  <a:schemeClr val="accent1"/>
                </a:solidFill>
              </a:rPr>
              <a:t>The high concentration of licensed premises in London presents a unique contextual challenge for the region</a:t>
            </a:r>
          </a:p>
        </p:txBody>
      </p:sp>
      <p:sp>
        <p:nvSpPr>
          <p:cNvPr id="4" name="Slide Number Placeholder 3">
            <a:extLst>
              <a:ext uri="{FF2B5EF4-FFF2-40B4-BE49-F238E27FC236}">
                <a16:creationId xmlns:a16="http://schemas.microsoft.com/office/drawing/2014/main" id="{AD790891-2415-4C90-A97B-2FB433CD63DA}"/>
              </a:ext>
            </a:extLst>
          </p:cNvPr>
          <p:cNvSpPr>
            <a:spLocks noGrp="1"/>
          </p:cNvSpPr>
          <p:nvPr>
            <p:ph type="sldNum" sz="quarter" idx="12"/>
          </p:nvPr>
        </p:nvSpPr>
        <p:spPr/>
        <p:txBody>
          <a:bodyPr/>
          <a:lstStyle/>
          <a:p>
            <a:fld id="{780A6C22-8610-4C1A-9CF9-28C3586869BA}" type="slidenum">
              <a:rPr lang="en-GB" smtClean="0"/>
              <a:t>9</a:t>
            </a:fld>
            <a:endParaRPr lang="en-GB"/>
          </a:p>
        </p:txBody>
      </p:sp>
      <p:pic>
        <p:nvPicPr>
          <p:cNvPr id="6" name="Picture 5" descr="Map&#10;&#10;Description automatically generated">
            <a:extLst>
              <a:ext uri="{FF2B5EF4-FFF2-40B4-BE49-F238E27FC236}">
                <a16:creationId xmlns:a16="http://schemas.microsoft.com/office/drawing/2014/main" id="{C5B30CEA-7EFC-4F23-AFC9-9160F6037A58}"/>
              </a:ext>
            </a:extLst>
          </p:cNvPr>
          <p:cNvPicPr>
            <a:picLocks noChangeAspect="1"/>
          </p:cNvPicPr>
          <p:nvPr/>
        </p:nvPicPr>
        <p:blipFill rotWithShape="1">
          <a:blip r:embed="rId3">
            <a:extLst>
              <a:ext uri="{28A0092B-C50C-407E-A947-70E740481C1C}">
                <a14:useLocalDpi xmlns:a14="http://schemas.microsoft.com/office/drawing/2010/main" val="0"/>
              </a:ext>
            </a:extLst>
          </a:blip>
          <a:srcRect t="10961"/>
          <a:stretch/>
        </p:blipFill>
        <p:spPr>
          <a:xfrm>
            <a:off x="8005816" y="1143316"/>
            <a:ext cx="3407555" cy="2999785"/>
          </a:xfrm>
          <a:prstGeom prst="rect">
            <a:avLst/>
          </a:prstGeom>
        </p:spPr>
      </p:pic>
      <p:pic>
        <p:nvPicPr>
          <p:cNvPr id="8" name="Picture 7">
            <a:extLst>
              <a:ext uri="{FF2B5EF4-FFF2-40B4-BE49-F238E27FC236}">
                <a16:creationId xmlns:a16="http://schemas.microsoft.com/office/drawing/2014/main" id="{203E9CF6-24E3-4936-8044-EEC96CB324D7}"/>
              </a:ext>
            </a:extLst>
          </p:cNvPr>
          <p:cNvPicPr>
            <a:picLocks noChangeAspect="1"/>
          </p:cNvPicPr>
          <p:nvPr/>
        </p:nvPicPr>
        <p:blipFill>
          <a:blip r:embed="rId4"/>
          <a:stretch>
            <a:fillRect/>
          </a:stretch>
        </p:blipFill>
        <p:spPr>
          <a:xfrm>
            <a:off x="588961" y="1192215"/>
            <a:ext cx="2234739" cy="3433867"/>
          </a:xfrm>
          <a:prstGeom prst="rect">
            <a:avLst/>
          </a:prstGeom>
        </p:spPr>
      </p:pic>
      <p:sp>
        <p:nvSpPr>
          <p:cNvPr id="9" name="TextBox 8">
            <a:extLst>
              <a:ext uri="{FF2B5EF4-FFF2-40B4-BE49-F238E27FC236}">
                <a16:creationId xmlns:a16="http://schemas.microsoft.com/office/drawing/2014/main" id="{60039C2C-4897-4F24-B087-0981783C6425}"/>
              </a:ext>
            </a:extLst>
          </p:cNvPr>
          <p:cNvSpPr txBox="1"/>
          <p:nvPr/>
        </p:nvSpPr>
        <p:spPr>
          <a:xfrm>
            <a:off x="588961" y="718840"/>
            <a:ext cx="2234740" cy="461665"/>
          </a:xfrm>
          <a:prstGeom prst="rect">
            <a:avLst/>
          </a:prstGeom>
          <a:noFill/>
        </p:spPr>
        <p:txBody>
          <a:bodyPr wrap="square">
            <a:spAutoFit/>
          </a:bodyPr>
          <a:lstStyle/>
          <a:p>
            <a:r>
              <a:rPr lang="en-GB" sz="1200" b="1" i="0" dirty="0">
                <a:solidFill>
                  <a:schemeClr val="accent1"/>
                </a:solidFill>
                <a:effectLst/>
                <a:latin typeface="+mj-lt"/>
              </a:rPr>
              <a:t>Licenced Premises in Britain, November 2020 [1]</a:t>
            </a:r>
          </a:p>
        </p:txBody>
      </p:sp>
      <p:sp>
        <p:nvSpPr>
          <p:cNvPr id="10" name="TextBox 9">
            <a:extLst>
              <a:ext uri="{FF2B5EF4-FFF2-40B4-BE49-F238E27FC236}">
                <a16:creationId xmlns:a16="http://schemas.microsoft.com/office/drawing/2014/main" id="{CB7867D5-73B1-4CCB-AFB4-2547B421FB16}"/>
              </a:ext>
            </a:extLst>
          </p:cNvPr>
          <p:cNvSpPr txBox="1"/>
          <p:nvPr/>
        </p:nvSpPr>
        <p:spPr>
          <a:xfrm>
            <a:off x="7491547" y="718840"/>
            <a:ext cx="4436095" cy="461665"/>
          </a:xfrm>
          <a:prstGeom prst="rect">
            <a:avLst/>
          </a:prstGeom>
          <a:noFill/>
        </p:spPr>
        <p:txBody>
          <a:bodyPr wrap="square">
            <a:spAutoFit/>
          </a:bodyPr>
          <a:lstStyle/>
          <a:p>
            <a:r>
              <a:rPr lang="en-GB" sz="1200" b="1" i="0" dirty="0">
                <a:solidFill>
                  <a:schemeClr val="accent1"/>
                </a:solidFill>
                <a:effectLst/>
                <a:latin typeface="+mj-lt"/>
              </a:rPr>
              <a:t>Licenced Premises per 1,000 population, </a:t>
            </a:r>
          </a:p>
          <a:p>
            <a:r>
              <a:rPr lang="en-GB" sz="1200" b="1" i="0" dirty="0">
                <a:solidFill>
                  <a:schemeClr val="accent1"/>
                </a:solidFill>
                <a:effectLst/>
                <a:latin typeface="+mj-lt"/>
              </a:rPr>
              <a:t>UTLAs in London, November 2022 [2]</a:t>
            </a:r>
          </a:p>
        </p:txBody>
      </p:sp>
      <p:sp>
        <p:nvSpPr>
          <p:cNvPr id="11" name="Oval 10">
            <a:extLst>
              <a:ext uri="{FF2B5EF4-FFF2-40B4-BE49-F238E27FC236}">
                <a16:creationId xmlns:a16="http://schemas.microsoft.com/office/drawing/2014/main" id="{20BA57D0-76FF-4D1F-ABE9-B7A0664E647D}"/>
              </a:ext>
            </a:extLst>
          </p:cNvPr>
          <p:cNvSpPr/>
          <p:nvPr/>
        </p:nvSpPr>
        <p:spPr>
          <a:xfrm>
            <a:off x="2023412" y="3829728"/>
            <a:ext cx="312019" cy="3212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C5C5F6F-9E76-4277-B436-58CFD864E065}"/>
              </a:ext>
            </a:extLst>
          </p:cNvPr>
          <p:cNvSpPr txBox="1"/>
          <p:nvPr/>
        </p:nvSpPr>
        <p:spPr>
          <a:xfrm>
            <a:off x="4554058" y="6293426"/>
            <a:ext cx="6950083" cy="738664"/>
          </a:xfrm>
          <a:prstGeom prst="rect">
            <a:avLst/>
          </a:prstGeom>
          <a:noFill/>
        </p:spPr>
        <p:txBody>
          <a:bodyPr wrap="square" rtlCol="0">
            <a:spAutoFit/>
          </a:bodyPr>
          <a:lstStyle/>
          <a:p>
            <a:r>
              <a:rPr lang="en-GB" sz="1050" b="0" i="1" dirty="0">
                <a:solidFill>
                  <a:schemeClr val="bg1">
                    <a:lumMod val="50000"/>
                  </a:schemeClr>
                </a:solidFill>
                <a:latin typeface="+mj-lt"/>
              </a:rPr>
              <a:t>Notes: based on licensing data submitted by local licensing authorities to the Gambling Commission. While licensing authorities should inform the GC of closures ‘as soon as is reasonably practicable’, it is likely that some closures take time to be reflected in the data. </a:t>
            </a:r>
          </a:p>
          <a:p>
            <a:endParaRPr lang="en-GB" sz="1050" i="1" dirty="0">
              <a:solidFill>
                <a:schemeClr val="bg1">
                  <a:lumMod val="50000"/>
                </a:schemeClr>
              </a:solidFill>
            </a:endParaRPr>
          </a:p>
        </p:txBody>
      </p:sp>
      <p:pic>
        <p:nvPicPr>
          <p:cNvPr id="14" name="Picture 13" descr="Chart, map, scatter chart&#10;&#10;Description automatically generated">
            <a:extLst>
              <a:ext uri="{FF2B5EF4-FFF2-40B4-BE49-F238E27FC236}">
                <a16:creationId xmlns:a16="http://schemas.microsoft.com/office/drawing/2014/main" id="{B0155189-7266-46E0-BDE1-5819E4412AD4}"/>
              </a:ext>
            </a:extLst>
          </p:cNvPr>
          <p:cNvPicPr>
            <a:picLocks noChangeAspect="1"/>
          </p:cNvPicPr>
          <p:nvPr/>
        </p:nvPicPr>
        <p:blipFill rotWithShape="1">
          <a:blip r:embed="rId5">
            <a:extLst>
              <a:ext uri="{28A0092B-C50C-407E-A947-70E740481C1C}">
                <a14:useLocalDpi xmlns:a14="http://schemas.microsoft.com/office/drawing/2010/main" val="0"/>
              </a:ext>
            </a:extLst>
          </a:blip>
          <a:srcRect t="7184"/>
          <a:stretch/>
        </p:blipFill>
        <p:spPr>
          <a:xfrm>
            <a:off x="3076836" y="1056743"/>
            <a:ext cx="4155221" cy="3670089"/>
          </a:xfrm>
          <a:prstGeom prst="rect">
            <a:avLst/>
          </a:prstGeom>
          <a:ln>
            <a:solidFill>
              <a:schemeClr val="bg1">
                <a:lumMod val="85000"/>
              </a:schemeClr>
            </a:solidFill>
          </a:ln>
        </p:spPr>
      </p:pic>
      <p:cxnSp>
        <p:nvCxnSpPr>
          <p:cNvPr id="16" name="Straight Connector 15">
            <a:extLst>
              <a:ext uri="{FF2B5EF4-FFF2-40B4-BE49-F238E27FC236}">
                <a16:creationId xmlns:a16="http://schemas.microsoft.com/office/drawing/2014/main" id="{1100DE39-3AC6-4F0D-975F-C690CB7228E9}"/>
              </a:ext>
            </a:extLst>
          </p:cNvPr>
          <p:cNvCxnSpPr>
            <a:cxnSpLocks/>
            <a:stCxn id="11" idx="0"/>
          </p:cNvCxnSpPr>
          <p:nvPr/>
        </p:nvCxnSpPr>
        <p:spPr>
          <a:xfrm flipV="1">
            <a:off x="2179422" y="1045577"/>
            <a:ext cx="877567" cy="278415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FEFB2A-167F-45B4-87BD-CDB8224A00D6}"/>
              </a:ext>
            </a:extLst>
          </p:cNvPr>
          <p:cNvCxnSpPr>
            <a:cxnSpLocks/>
            <a:stCxn id="11" idx="4"/>
          </p:cNvCxnSpPr>
          <p:nvPr/>
        </p:nvCxnSpPr>
        <p:spPr>
          <a:xfrm>
            <a:off x="2179422" y="4151003"/>
            <a:ext cx="877567" cy="57582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4A9087-8674-487B-B946-9DF5266CB002}"/>
              </a:ext>
            </a:extLst>
          </p:cNvPr>
          <p:cNvSpPr txBox="1"/>
          <p:nvPr/>
        </p:nvSpPr>
        <p:spPr>
          <a:xfrm>
            <a:off x="2993414" y="806876"/>
            <a:ext cx="4555199" cy="276999"/>
          </a:xfrm>
          <a:prstGeom prst="rect">
            <a:avLst/>
          </a:prstGeom>
          <a:noFill/>
        </p:spPr>
        <p:txBody>
          <a:bodyPr wrap="square">
            <a:spAutoFit/>
          </a:bodyPr>
          <a:lstStyle/>
          <a:p>
            <a:r>
              <a:rPr lang="en-GB" sz="1200" b="1" i="0" dirty="0">
                <a:solidFill>
                  <a:schemeClr val="accent1"/>
                </a:solidFill>
                <a:effectLst/>
                <a:latin typeface="+mj-lt"/>
              </a:rPr>
              <a:t>Licenced Premises in London, November 2022 [2]</a:t>
            </a:r>
          </a:p>
        </p:txBody>
      </p:sp>
      <p:sp>
        <p:nvSpPr>
          <p:cNvPr id="24" name="TextBox 23">
            <a:extLst>
              <a:ext uri="{FF2B5EF4-FFF2-40B4-BE49-F238E27FC236}">
                <a16:creationId xmlns:a16="http://schemas.microsoft.com/office/drawing/2014/main" id="{A7B825EA-DAF8-4202-A29F-4470A44847E7}"/>
              </a:ext>
            </a:extLst>
          </p:cNvPr>
          <p:cNvSpPr txBox="1"/>
          <p:nvPr/>
        </p:nvSpPr>
        <p:spPr>
          <a:xfrm>
            <a:off x="569114" y="4696100"/>
            <a:ext cx="6764777" cy="1569660"/>
          </a:xfrm>
          <a:prstGeom prst="rect">
            <a:avLst/>
          </a:prstGeom>
          <a:noFill/>
        </p:spPr>
        <p:txBody>
          <a:bodyPr wrap="square">
            <a:spAutoFit/>
          </a:bodyPr>
          <a:lstStyle/>
          <a:p>
            <a:pPr algn="just"/>
            <a:r>
              <a:rPr lang="en-GB" sz="1200" b="0" dirty="0">
                <a:latin typeface="+mj-lt"/>
              </a:rPr>
              <a:t>Between 2009 and 2021, the Gambling industry is reported to have shrunk by 18% in terms of licensed activities, and 36% in terms of the number of licensed operators [3]. Regional time series data is unavailable.</a:t>
            </a:r>
          </a:p>
          <a:p>
            <a:pPr algn="just"/>
            <a:endParaRPr lang="en-GB" sz="1200" b="0" dirty="0">
              <a:latin typeface="+mj-lt"/>
            </a:endParaRPr>
          </a:p>
          <a:p>
            <a:pPr algn="just"/>
            <a:r>
              <a:rPr lang="en-GB" sz="1200" b="0" dirty="0">
                <a:latin typeface="+mj-lt"/>
              </a:rPr>
              <a:t>London has a high concentration of licensed premises for gambling compared to other regions [1], with 1,528 registered premises in November 2022, of which 1,321 are betting shops [2]. Not only does this put the general public at risk, but also those working in these establishments, as it has been found that employees of gambling premises are at higher risk of problem gambling [</a:t>
            </a:r>
            <a:r>
              <a:rPr lang="en-GB" sz="1200" dirty="0">
                <a:latin typeface="+mj-lt"/>
              </a:rPr>
              <a:t>4</a:t>
            </a:r>
            <a:r>
              <a:rPr lang="en-GB" sz="1200" b="0" dirty="0">
                <a:latin typeface="+mj-lt"/>
              </a:rPr>
              <a:t>].</a:t>
            </a:r>
          </a:p>
        </p:txBody>
      </p:sp>
      <p:sp>
        <p:nvSpPr>
          <p:cNvPr id="25" name="Rectangle 24">
            <a:extLst>
              <a:ext uri="{FF2B5EF4-FFF2-40B4-BE49-F238E27FC236}">
                <a16:creationId xmlns:a16="http://schemas.microsoft.com/office/drawing/2014/main" id="{43156ECE-1271-48E6-8D0D-6AD6EEA43342}"/>
              </a:ext>
            </a:extLst>
          </p:cNvPr>
          <p:cNvSpPr/>
          <p:nvPr/>
        </p:nvSpPr>
        <p:spPr>
          <a:xfrm>
            <a:off x="583436" y="716809"/>
            <a:ext cx="6770302" cy="5501830"/>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1D7021B-0B7A-48FE-8C5D-6D49E8AAE601}"/>
              </a:ext>
            </a:extLst>
          </p:cNvPr>
          <p:cNvSpPr/>
          <p:nvPr/>
        </p:nvSpPr>
        <p:spPr>
          <a:xfrm>
            <a:off x="7454306" y="716809"/>
            <a:ext cx="4366096" cy="5501830"/>
          </a:xfrm>
          <a:prstGeom prst="rect">
            <a:avLst/>
          </a:prstGeom>
          <a:noFill/>
          <a:ln w="38100">
            <a:solidFill>
              <a:schemeClr val="accent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B633A021-18E4-4A90-83A5-312EF1818675}"/>
              </a:ext>
            </a:extLst>
          </p:cNvPr>
          <p:cNvSpPr txBox="1"/>
          <p:nvPr/>
        </p:nvSpPr>
        <p:spPr>
          <a:xfrm>
            <a:off x="7464085" y="4138306"/>
            <a:ext cx="4356317" cy="2123658"/>
          </a:xfrm>
          <a:prstGeom prst="rect">
            <a:avLst/>
          </a:prstGeom>
          <a:noFill/>
        </p:spPr>
        <p:txBody>
          <a:bodyPr wrap="square">
            <a:spAutoFit/>
          </a:bodyPr>
          <a:lstStyle/>
          <a:p>
            <a:pPr algn="just"/>
            <a:r>
              <a:rPr lang="en-GB" sz="1200" b="0" dirty="0">
                <a:latin typeface="+mj-lt"/>
              </a:rPr>
              <a:t>The </a:t>
            </a:r>
            <a:r>
              <a:rPr lang="en-GB" sz="1200" b="0" dirty="0">
                <a:solidFill>
                  <a:schemeClr val="accent1"/>
                </a:solidFill>
                <a:latin typeface="+mj-lt"/>
              </a:rPr>
              <a:t>City of London </a:t>
            </a:r>
            <a:r>
              <a:rPr lang="en-GB" sz="1200" b="0" dirty="0">
                <a:latin typeface="+mj-lt"/>
              </a:rPr>
              <a:t>has a particularly high concentration of licensed premises, at 2.8 per 1,000 residents [2], though it should be noted that not all customers of these premises will be London residents, particularly in the City of London where the weekday population can jum</a:t>
            </a:r>
            <a:r>
              <a:rPr lang="en-GB" sz="1200" dirty="0">
                <a:latin typeface="+mj-lt"/>
              </a:rPr>
              <a:t>p by over 50 times its resident population [5].</a:t>
            </a:r>
          </a:p>
          <a:p>
            <a:pPr algn="just"/>
            <a:endParaRPr lang="en-GB" sz="1200" b="0" dirty="0">
              <a:latin typeface="+mj-lt"/>
            </a:endParaRPr>
          </a:p>
          <a:p>
            <a:pPr algn="just"/>
            <a:r>
              <a:rPr lang="en-GB" sz="1200" dirty="0">
                <a:latin typeface="+mj-lt"/>
              </a:rPr>
              <a:t>Whilst a relationship between higher prevalence of opportunities to gamble and deprivation has been found nationally [1], a linear relationship is not observed in the capital at a Local Authority level [2].</a:t>
            </a:r>
            <a:endParaRPr lang="en-GB" sz="1200" b="0" dirty="0">
              <a:latin typeface="+mj-lt"/>
            </a:endParaRPr>
          </a:p>
        </p:txBody>
      </p:sp>
      <p:pic>
        <p:nvPicPr>
          <p:cNvPr id="34" name="Picture 33" descr="Map&#10;&#10;Description automatically generated">
            <a:extLst>
              <a:ext uri="{FF2B5EF4-FFF2-40B4-BE49-F238E27FC236}">
                <a16:creationId xmlns:a16="http://schemas.microsoft.com/office/drawing/2014/main" id="{DA4D40D8-E20A-49E6-9138-C89AEB22C60D}"/>
              </a:ext>
            </a:extLst>
          </p:cNvPr>
          <p:cNvPicPr>
            <a:picLocks noChangeAspect="1"/>
          </p:cNvPicPr>
          <p:nvPr/>
        </p:nvPicPr>
        <p:blipFill rotWithShape="1">
          <a:blip r:embed="rId3">
            <a:extLst>
              <a:ext uri="{28A0092B-C50C-407E-A947-70E740481C1C}">
                <a14:useLocalDpi xmlns:a14="http://schemas.microsoft.com/office/drawing/2010/main" val="0"/>
              </a:ext>
            </a:extLst>
          </a:blip>
          <a:srcRect l="1849" t="10299" r="70328" b="82322"/>
          <a:stretch/>
        </p:blipFill>
        <p:spPr>
          <a:xfrm>
            <a:off x="7598785" y="1113327"/>
            <a:ext cx="1620240" cy="424798"/>
          </a:xfrm>
          <a:prstGeom prst="rect">
            <a:avLst/>
          </a:prstGeom>
        </p:spPr>
      </p:pic>
    </p:spTree>
    <p:extLst>
      <p:ext uri="{BB962C8B-B14F-4D97-AF65-F5344CB8AC3E}">
        <p14:creationId xmlns:p14="http://schemas.microsoft.com/office/powerpoint/2010/main" val="2361375153"/>
      </p:ext>
    </p:extLst>
  </p:cSld>
  <p:clrMapOvr>
    <a:masterClrMapping/>
  </p:clrMapOvr>
</p:sld>
</file>

<file path=ppt/theme/theme1.xml><?xml version="1.0" encoding="utf-8"?>
<a:theme xmlns:a="http://schemas.openxmlformats.org/drawingml/2006/main" name="OHID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D theme" id="{5A70DA7F-019B-4AA5-AF84-5DDD2DA4B881}" vid="{12C95CAF-ADEE-40FC-B696-B63D0C2818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9272424AAB7B4CAC37C59DECD254C6" ma:contentTypeVersion="15" ma:contentTypeDescription="Create a new document." ma:contentTypeScope="" ma:versionID="61f1c4e00588b1e660ce7496ee023c64">
  <xsd:schema xmlns:xsd="http://www.w3.org/2001/XMLSchema" xmlns:xs="http://www.w3.org/2001/XMLSchema" xmlns:p="http://schemas.microsoft.com/office/2006/metadata/properties" xmlns:ns2="54deb59b-0553-4be1-b7f3-140811940f24" xmlns:ns3="4512530a-2f4c-4dde-9d56-58bb86c0188e" targetNamespace="http://schemas.microsoft.com/office/2006/metadata/properties" ma:root="true" ma:fieldsID="d3012469062d9ac2525836817e2628c1" ns2:_="" ns3:_="">
    <xsd:import namespace="54deb59b-0553-4be1-b7f3-140811940f24"/>
    <xsd:import namespace="4512530a-2f4c-4dde-9d56-58bb86c018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eb59b-0553-4be1-b7f3-140811940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12530a-2f4c-4dde-9d56-58bb86c018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70cc5b-e88f-474c-a0e5-d46c5255f5df}" ma:internalName="TaxCatchAll" ma:showField="CatchAllData" ma:web="4512530a-2f4c-4dde-9d56-58bb86c018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deb59b-0553-4be1-b7f3-140811940f24">
      <Terms xmlns="http://schemas.microsoft.com/office/infopath/2007/PartnerControls"/>
    </lcf76f155ced4ddcb4097134ff3c332f>
    <TaxCatchAll xmlns="4512530a-2f4c-4dde-9d56-58bb86c0188e" xsi:nil="true"/>
    <SharedWithUsers xmlns="4512530a-2f4c-4dde-9d56-58bb86c0188e">
      <UserInfo>
        <DisplayName>Chin, Jackie</DisplayName>
        <AccountId>22</AccountId>
        <AccountType/>
      </UserInfo>
      <UserInfo>
        <DisplayName>Billett, Julie</DisplayName>
        <AccountId>33</AccountId>
        <AccountType/>
      </UserInfo>
      <UserInfo>
        <DisplayName>Walsh, Elizabeth</DisplayName>
        <AccountId>21</AccountId>
        <AccountType/>
      </UserInfo>
    </SharedWithUsers>
  </documentManagement>
</p:properties>
</file>

<file path=customXml/itemProps1.xml><?xml version="1.0" encoding="utf-8"?>
<ds:datastoreItem xmlns:ds="http://schemas.openxmlformats.org/officeDocument/2006/customXml" ds:itemID="{FC842CF7-C768-4F47-BD02-578FA795DBAD}">
  <ds:schemaRefs>
    <ds:schemaRef ds:uri="http://schemas.microsoft.com/sharepoint/v3/contenttype/forms"/>
  </ds:schemaRefs>
</ds:datastoreItem>
</file>

<file path=customXml/itemProps2.xml><?xml version="1.0" encoding="utf-8"?>
<ds:datastoreItem xmlns:ds="http://schemas.openxmlformats.org/officeDocument/2006/customXml" ds:itemID="{B17CD5D6-4E62-450E-878C-1271FB6A0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eb59b-0553-4be1-b7f3-140811940f24"/>
    <ds:schemaRef ds:uri="4512530a-2f4c-4dde-9d56-58bb86c01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783D5-602F-4361-8485-86D5E0B10C18}">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54deb59b-0553-4be1-b7f3-140811940f24"/>
    <ds:schemaRef ds:uri="http://purl.org/dc/terms/"/>
    <ds:schemaRef ds:uri="http://schemas.openxmlformats.org/package/2006/metadata/core-properties"/>
    <ds:schemaRef ds:uri="4512530a-2f4c-4dde-9d56-58bb86c018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OHID theme</Template>
  <TotalTime>10693</TotalTime>
  <Words>5365</Words>
  <Application>Microsoft Office PowerPoint</Application>
  <PresentationFormat>Widescreen</PresentationFormat>
  <Paragraphs>403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 Neue</vt:lpstr>
      <vt:lpstr>Mikado</vt:lpstr>
      <vt:lpstr>Symbol</vt:lpstr>
      <vt:lpstr>OHID theme</vt:lpstr>
      <vt:lpstr>Gambling in London:  A Rapid Needs Assessment</vt:lpstr>
      <vt:lpstr>Aims</vt:lpstr>
      <vt:lpstr>Gambling should be treated as a Public Health issue in London</vt:lpstr>
      <vt:lpstr>A note on language</vt:lpstr>
      <vt:lpstr>London is a large and diverse city, and so gambling risk profiles will differ across and within boroughs</vt:lpstr>
      <vt:lpstr>London’s younger population puts the region at particular risk of problematic gambling behaviours</vt:lpstr>
      <vt:lpstr>Socioeconomic factors increase the risk of problematic gambling for some Londoners</vt:lpstr>
      <vt:lpstr>Some ethnic groups are at a higher risk of problematic gambling than others, which may be driven and compounded by socioeconomic disadvantage</vt:lpstr>
      <vt:lpstr>The high concentration of licensed premises in London presents a unique contextual challenge for the region</vt:lpstr>
      <vt:lpstr>PowerPoint Presentation</vt:lpstr>
      <vt:lpstr>PowerPoint Presentation</vt:lpstr>
      <vt:lpstr>London’s complex health system presents challenges for local service delivery partnerships</vt:lpstr>
      <vt:lpstr>Gambling Treatment and care services in London are provided through a variety of organisations and schemes, reflecting the complexities of the wider health and care system</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factors for gambling</dc:title>
  <dc:creator>Walsh, Elizabeth</dc:creator>
  <cp:lastModifiedBy>Chin, Jackie</cp:lastModifiedBy>
  <cp:revision>10</cp:revision>
  <dcterms:created xsi:type="dcterms:W3CDTF">2022-10-26T10:49:58Z</dcterms:created>
  <dcterms:modified xsi:type="dcterms:W3CDTF">2023-01-20T11:37:54Z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0x0101009C9272424AAB7B4CAC37C59DECD254C6</vt:lpwstr>
  </property>
  <property fmtid="{D5CDD505-2E9C-101B-9397-08002B2CF9AE}" pid="3" name="MediaServiceImageTags">
    <vt:lpwstr/>
  </property>
</Properties>
</file>