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1" r:id="rId5"/>
    <p:sldId id="522" r:id="rId6"/>
    <p:sldId id="515" r:id="rId7"/>
    <p:sldId id="516" r:id="rId8"/>
    <p:sldId id="517" r:id="rId9"/>
    <p:sldId id="518" r:id="rId10"/>
    <p:sldId id="519" r:id="rId11"/>
    <p:sldId id="520" r:id="rId12"/>
    <p:sldId id="52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orient="horz" pos="1201">
          <p15:clr>
            <a:srgbClr val="A4A3A4"/>
          </p15:clr>
        </p15:guide>
        <p15:guide id="3" pos="5217">
          <p15:clr>
            <a:srgbClr val="A4A3A4"/>
          </p15:clr>
        </p15:guide>
        <p15:guide id="4" pos="7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31" autoAdjust="0"/>
  </p:normalViewPr>
  <p:slideViewPr>
    <p:cSldViewPr snapToGrid="0" snapToObjects="1">
      <p:cViewPr varScale="1">
        <p:scale>
          <a:sx n="55" d="100"/>
          <a:sy n="55" d="100"/>
        </p:scale>
        <p:origin x="1600" y="52"/>
      </p:cViewPr>
      <p:guideLst>
        <p:guide orient="horz" pos="1611"/>
        <p:guide orient="horz" pos="1201"/>
        <p:guide pos="5217"/>
        <p:guide pos="7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C924D-B795-42CF-97CA-2EEF0F7A9B16}" type="datetimeFigureOut">
              <a:rPr lang="en-GB" smtClean="0"/>
              <a:t>17/01/2023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BBBD5-F3F7-4487-AE17-F43031797C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29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400"/>
            <a:ext cx="9144000" cy="2883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00" y="1908000"/>
            <a:ext cx="7020000" cy="1440000"/>
          </a:xfrm>
        </p:spPr>
        <p:txBody>
          <a:bodyPr/>
          <a:lstStyle>
            <a:lvl1pPr algn="l">
              <a:defRPr sz="3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00" y="3420000"/>
            <a:ext cx="7020000" cy="54000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9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4" y="430264"/>
            <a:ext cx="70200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264" y="1379764"/>
            <a:ext cx="7471736" cy="3768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0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1908000"/>
            <a:ext cx="7020000" cy="540000"/>
          </a:xfrm>
        </p:spPr>
        <p:txBody>
          <a:bodyPr anchor="t"/>
          <a:lstStyle>
            <a:lvl1pPr algn="l">
              <a:defRPr sz="37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00" y="2556000"/>
            <a:ext cx="7020000" cy="2592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600">
                <a:solidFill>
                  <a:schemeClr val="accent2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6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000" y="2557463"/>
            <a:ext cx="3420000" cy="259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00" y="2557463"/>
            <a:ext cx="3420000" cy="259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4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4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0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0472"/>
            <a:ext cx="9144000" cy="1557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306000"/>
            <a:ext cx="1700146" cy="6666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000" y="1908000"/>
            <a:ext cx="70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00" y="2556000"/>
            <a:ext cx="7020000" cy="25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44000" y="6498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C656D1-75F9-8341-B8EC-3647F164BB44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0000" y="6498000"/>
            <a:ext cx="432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0000" y="6498000"/>
            <a:ext cx="36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4E7ABF-A55B-2D41-9BC5-37A4B509C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ct val="120000"/>
        </a:lnSpc>
        <a:spcBef>
          <a:spcPts val="800"/>
        </a:spcBef>
        <a:buClr>
          <a:schemeClr val="accent2"/>
        </a:buClr>
        <a:buSzPct val="110000"/>
        <a:buFont typeface="Verdana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ct val="120000"/>
        </a:lnSpc>
        <a:spcBef>
          <a:spcPts val="500"/>
        </a:spcBef>
        <a:buClr>
          <a:schemeClr val="accent2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457200" rtl="0" eaLnBrk="1" latinLnBrk="0" hangingPunct="1">
        <a:lnSpc>
          <a:spcPct val="120000"/>
        </a:lnSpc>
        <a:spcBef>
          <a:spcPts val="500"/>
        </a:spcBef>
        <a:buClr>
          <a:schemeClr val="accent2"/>
        </a:buClr>
        <a:buSzPct val="110000"/>
        <a:buFont typeface="Verdana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lnSpc>
          <a:spcPct val="120000"/>
        </a:lnSpc>
        <a:spcBef>
          <a:spcPts val="500"/>
        </a:spcBef>
        <a:buClr>
          <a:schemeClr val="accent2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457200" rtl="0" eaLnBrk="1" latinLnBrk="0" hangingPunct="1">
        <a:lnSpc>
          <a:spcPct val="120000"/>
        </a:lnSpc>
        <a:spcBef>
          <a:spcPts val="500"/>
        </a:spcBef>
        <a:buClr>
          <a:schemeClr val="accent2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30BBDD-4E07-43D6-AA1D-B647E14C5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000" y="1731019"/>
            <a:ext cx="7020000" cy="1440000"/>
          </a:xfrm>
        </p:spPr>
        <p:txBody>
          <a:bodyPr/>
          <a:lstStyle/>
          <a:p>
            <a:r>
              <a:rPr lang="en-GB" dirty="0"/>
              <a:t>Mould in Housing and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34E7C-89D7-435A-A7A7-2DF949D0016D}"/>
              </a:ext>
            </a:extLst>
          </p:cNvPr>
          <p:cNvSpPr txBox="1"/>
          <p:nvPr/>
        </p:nvSpPr>
        <p:spPr>
          <a:xfrm>
            <a:off x="1062000" y="2652365"/>
            <a:ext cx="6086168" cy="15262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4572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BE0071"/>
              </a:buClr>
              <a:buSzPct val="110000"/>
              <a:tabLst/>
            </a:pPr>
            <a:r>
              <a:rPr lang="en-GB" sz="2800" dirty="0">
                <a:solidFill>
                  <a:schemeClr val="accent2"/>
                </a:solidFill>
              </a:rPr>
              <a:t>January 2023</a:t>
            </a:r>
          </a:p>
          <a:p>
            <a:pPr marR="0" algn="ctr" defTabSz="4572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BE0071"/>
              </a:buClr>
              <a:buSzPct val="110000"/>
              <a:tabLst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Behalf of ADPHL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65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AA3F-E9D9-4BBA-9379-CCBB23D5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mould?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A5531-CAEA-4908-88D6-094172BEF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Part of a group of common organisms known as fungi.</a:t>
            </a:r>
          </a:p>
          <a:p>
            <a:r>
              <a:rPr lang="en-GB" sz="2000" dirty="0"/>
              <a:t>Virtually everywhere in indoor and outdoor environments</a:t>
            </a:r>
          </a:p>
          <a:p>
            <a:r>
              <a:rPr lang="en-GB" sz="2000" dirty="0"/>
              <a:t>Tends to grow in wet and moist areas that lack ventilation – with damp, indoor spaces an ideal environment</a:t>
            </a:r>
          </a:p>
          <a:p>
            <a:r>
              <a:rPr lang="en-GB" sz="2000" dirty="0"/>
              <a:t>To reproduce, mould produces airborne particles known as spores carried in the air  which can cause health problems, often through exacerbating allergies or existing conditions. </a:t>
            </a:r>
          </a:p>
        </p:txBody>
      </p:sp>
    </p:spTree>
    <p:extLst>
      <p:ext uri="{BB962C8B-B14F-4D97-AF65-F5344CB8AC3E}">
        <p14:creationId xmlns:p14="http://schemas.microsoft.com/office/powerpoint/2010/main" val="419304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87F9-A0CC-4202-A0E4-B884D8AC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64" y="577748"/>
            <a:ext cx="7020000" cy="540000"/>
          </a:xfrm>
        </p:spPr>
        <p:txBody>
          <a:bodyPr/>
          <a:lstStyle/>
          <a:p>
            <a:r>
              <a:rPr lang="en-GB" sz="3700" dirty="0"/>
              <a:t>Health Concerns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CA80-3C49-459D-AC32-84312C219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64" y="1232418"/>
            <a:ext cx="7471736" cy="240846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There is strong research evidence to suggest the following health conditions can be exacerbated by damp and mould in housing: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Asthma symptoms.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Hypersensitivity pneumonitis (reaction to allergens).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Upper respiratory tract symptoms.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Wheeze.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Coughs.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B704BB-9ECD-4F82-B91D-C9C19059D110}"/>
              </a:ext>
            </a:extLst>
          </p:cNvPr>
          <p:cNvSpPr txBox="1">
            <a:spLocks/>
          </p:cNvSpPr>
          <p:nvPr/>
        </p:nvSpPr>
        <p:spPr>
          <a:xfrm>
            <a:off x="808264" y="3755553"/>
            <a:ext cx="7471736" cy="24084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8000" indent="-2880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110000"/>
              <a:buFont typeface="Verdana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Verdana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en-GB" sz="2000" dirty="0"/>
              <a:t>There is more limited evidence for an association with: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Lower respiratory illness in otherwise healthy children.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Dyspnoea (shortness of breath).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Development of asthma.</a:t>
            </a:r>
          </a:p>
        </p:txBody>
      </p:sp>
    </p:spTree>
    <p:extLst>
      <p:ext uri="{BB962C8B-B14F-4D97-AF65-F5344CB8AC3E}">
        <p14:creationId xmlns:p14="http://schemas.microsoft.com/office/powerpoint/2010/main" val="21553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87F9-A0CC-4202-A0E4-B884D8AC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64" y="577748"/>
            <a:ext cx="7020000" cy="540000"/>
          </a:xfrm>
        </p:spPr>
        <p:txBody>
          <a:bodyPr/>
          <a:lstStyle/>
          <a:p>
            <a:r>
              <a:rPr lang="en-GB" sz="3700" dirty="0"/>
              <a:t>Health Concerns 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B704BB-9ECD-4F82-B91D-C9C19059D110}"/>
              </a:ext>
            </a:extLst>
          </p:cNvPr>
          <p:cNvSpPr txBox="1">
            <a:spLocks/>
          </p:cNvSpPr>
          <p:nvPr/>
        </p:nvSpPr>
        <p:spPr>
          <a:xfrm>
            <a:off x="808264" y="1227872"/>
            <a:ext cx="7953899" cy="40448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8000" indent="-2880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110000"/>
              <a:buFont typeface="Verdana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Verdana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en-GB" sz="2000" dirty="0"/>
              <a:t>Individuals who may be most vulnerable are: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People with pre-existing respiratory conditions (including asthma and COPD). 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People with cardiovascular disease.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People with allergies.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Pregnant women and their unborn babies.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Children under 5 years of age.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People over 65 years of age.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People with skin conditions (e.g. eczema).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People living in poor quality housing and/or poverty.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People exposed to tobacco smoke in their homes.</a:t>
            </a:r>
          </a:p>
        </p:txBody>
      </p:sp>
    </p:spTree>
    <p:extLst>
      <p:ext uri="{BB962C8B-B14F-4D97-AF65-F5344CB8AC3E}">
        <p14:creationId xmlns:p14="http://schemas.microsoft.com/office/powerpoint/2010/main" val="197068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780056-1AD1-4E56-9593-435F16E926DB}"/>
              </a:ext>
            </a:extLst>
          </p:cNvPr>
          <p:cNvSpPr txBox="1"/>
          <p:nvPr/>
        </p:nvSpPr>
        <p:spPr>
          <a:xfrm>
            <a:off x="1095271" y="1718269"/>
            <a:ext cx="7184571" cy="23613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4572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BE0071"/>
              </a:buClr>
              <a:buSzPct val="110000"/>
              <a:tabLst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key message is dampness and mould likely exacerbate existing conditions so we can identify people at most risk in these environments. Frequently this is children and people with pre-existing respiratory and immune system conditions </a:t>
            </a:r>
          </a:p>
        </p:txBody>
      </p:sp>
    </p:spTree>
    <p:extLst>
      <p:ext uri="{BB962C8B-B14F-4D97-AF65-F5344CB8AC3E}">
        <p14:creationId xmlns:p14="http://schemas.microsoft.com/office/powerpoint/2010/main" val="337201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87F9-A0CC-4202-A0E4-B884D8AC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64" y="577748"/>
            <a:ext cx="7020000" cy="540000"/>
          </a:xfrm>
        </p:spPr>
        <p:txBody>
          <a:bodyPr/>
          <a:lstStyle/>
          <a:p>
            <a:r>
              <a:rPr lang="en-GB" sz="3700" dirty="0"/>
              <a:t>Environmental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CA80-3C49-459D-AC32-84312C219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872" y="1308445"/>
            <a:ext cx="7984044" cy="4439177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We need to ask the following questions to identify hazards for these conditions within the home: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Is there condensation on windows or surfaces in the home?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Are there visible patches of damp or water damage on walls or ceilings?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Is there any visible mould growth on windows or surfaces?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Are there leaks inside the property or faulty pipes or guttering outside the property?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Are there working extractor fans fitted in all bathrooms and the kitchen?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Is the property able to be sufficiently ventilated (e.g. can windows be opened?)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Are the residents concerned about inaction on damp and mould from their landlord?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Is the property able to be sufficiently heated regularly (between 18-21⁰C)?</a:t>
            </a:r>
          </a:p>
        </p:txBody>
      </p:sp>
    </p:spTree>
    <p:extLst>
      <p:ext uri="{BB962C8B-B14F-4D97-AF65-F5344CB8AC3E}">
        <p14:creationId xmlns:p14="http://schemas.microsoft.com/office/powerpoint/2010/main" val="194723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87F9-A0CC-4202-A0E4-B884D8AC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78" y="237409"/>
            <a:ext cx="7020000" cy="540000"/>
          </a:xfrm>
        </p:spPr>
        <p:txBody>
          <a:bodyPr/>
          <a:lstStyle/>
          <a:p>
            <a:r>
              <a:rPr lang="en-GB" sz="3700" dirty="0"/>
              <a:t>How Can We Mitigate Risks?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CA80-3C49-459D-AC32-84312C219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78" y="777409"/>
            <a:ext cx="8162088" cy="1782087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accent2"/>
                </a:solidFill>
              </a:rPr>
              <a:t>We can follow the following steps to prevent illness and disability:</a:t>
            </a:r>
          </a:p>
          <a:p>
            <a:pPr marL="0" indent="0">
              <a:buNone/>
            </a:pPr>
            <a:r>
              <a:rPr lang="en-GB" sz="1700" dirty="0">
                <a:solidFill>
                  <a:schemeClr val="accent2"/>
                </a:solidFill>
              </a:rPr>
              <a:t>Primary prevention</a:t>
            </a:r>
          </a:p>
          <a:p>
            <a:pPr>
              <a:lnSpc>
                <a:spcPct val="80000"/>
              </a:lnSpc>
            </a:pPr>
            <a:r>
              <a:rPr lang="en-GB" sz="1700" dirty="0"/>
              <a:t>Prevent or remove persistent dampness and mould growth in the interiors of homes (control leaks, indoor humidity, condensation; ensure heat and ventilation).</a:t>
            </a:r>
          </a:p>
          <a:p>
            <a:pPr>
              <a:lnSpc>
                <a:spcPct val="80000"/>
              </a:lnSpc>
            </a:pPr>
            <a:r>
              <a:rPr lang="en-GB" sz="1700" dirty="0"/>
              <a:t>Provide advice and guidance to residents on the key risks.</a:t>
            </a:r>
          </a:p>
          <a:p>
            <a:pPr>
              <a:lnSpc>
                <a:spcPct val="80000"/>
              </a:lnSpc>
            </a:pPr>
            <a:endParaRPr lang="en-GB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469041-E1E6-458E-9027-FC460697028A}"/>
              </a:ext>
            </a:extLst>
          </p:cNvPr>
          <p:cNvSpPr txBox="1">
            <a:spLocks/>
          </p:cNvSpPr>
          <p:nvPr/>
        </p:nvSpPr>
        <p:spPr>
          <a:xfrm>
            <a:off x="579978" y="2385181"/>
            <a:ext cx="8162088" cy="14286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8000" indent="-2880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110000"/>
              <a:buFont typeface="Verdana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Verdana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en-GB" sz="1700" dirty="0">
                <a:solidFill>
                  <a:schemeClr val="accent2"/>
                </a:solidFill>
              </a:rPr>
              <a:t>Secondary prevention</a:t>
            </a:r>
          </a:p>
          <a:p>
            <a:pPr>
              <a:lnSpc>
                <a:spcPct val="80000"/>
              </a:lnSpc>
            </a:pPr>
            <a:r>
              <a:rPr lang="en-GB" sz="1700" dirty="0"/>
              <a:t>Identify people at risk  - people in homes with damp problems, people in high risk health categories.</a:t>
            </a:r>
          </a:p>
          <a:p>
            <a:pPr>
              <a:lnSpc>
                <a:spcPct val="80000"/>
              </a:lnSpc>
            </a:pPr>
            <a:r>
              <a:rPr lang="en-GB" sz="1700" dirty="0"/>
              <a:t>Provide an affective pathway for housing assessment (LA and private tenancy) and multi-organisational response.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33273A-7793-45CD-A7CE-A26DECD80B0B}"/>
              </a:ext>
            </a:extLst>
          </p:cNvPr>
          <p:cNvSpPr txBox="1">
            <a:spLocks/>
          </p:cNvSpPr>
          <p:nvPr/>
        </p:nvSpPr>
        <p:spPr>
          <a:xfrm>
            <a:off x="579978" y="3813810"/>
            <a:ext cx="8162088" cy="15418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8000" indent="-2880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110000"/>
              <a:buFont typeface="Verdana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Verdana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en-GB" sz="1700" dirty="0">
                <a:solidFill>
                  <a:schemeClr val="accent2"/>
                </a:solidFill>
              </a:rPr>
              <a:t>Tertiary prevention</a:t>
            </a:r>
          </a:p>
          <a:p>
            <a:pPr>
              <a:lnSpc>
                <a:spcPct val="80000"/>
              </a:lnSpc>
            </a:pPr>
            <a:r>
              <a:rPr lang="en-GB" sz="1700" dirty="0"/>
              <a:t>Support tenants and homeowners to remove indoor dampness and mould.</a:t>
            </a:r>
          </a:p>
          <a:p>
            <a:pPr>
              <a:lnSpc>
                <a:spcPct val="80000"/>
              </a:lnSpc>
            </a:pPr>
            <a:r>
              <a:rPr lang="en-GB" sz="1700" dirty="0"/>
              <a:t>Support tenants and homeowners to mitigate existing risks within the home.</a:t>
            </a:r>
          </a:p>
          <a:p>
            <a:pPr>
              <a:lnSpc>
                <a:spcPct val="80000"/>
              </a:lnSpc>
            </a:pPr>
            <a:r>
              <a:rPr lang="en-GB" sz="1700" dirty="0"/>
              <a:t>Ensure effective information sharing on identified risks with primary care.</a:t>
            </a:r>
          </a:p>
          <a:p>
            <a:pPr>
              <a:lnSpc>
                <a:spcPct val="80000"/>
              </a:lnSpc>
            </a:pPr>
            <a:r>
              <a:rPr lang="en-GB" sz="1700" dirty="0"/>
              <a:t>Provide appropriate training/education for health and social care professionals.</a:t>
            </a:r>
          </a:p>
        </p:txBody>
      </p:sp>
    </p:spTree>
    <p:extLst>
      <p:ext uri="{BB962C8B-B14F-4D97-AF65-F5344CB8AC3E}">
        <p14:creationId xmlns:p14="http://schemas.microsoft.com/office/powerpoint/2010/main" val="255234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87F9-A0CC-4202-A0E4-B884D8AC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38" y="307748"/>
            <a:ext cx="7020000" cy="540000"/>
          </a:xfrm>
        </p:spPr>
        <p:txBody>
          <a:bodyPr/>
          <a:lstStyle/>
          <a:p>
            <a:r>
              <a:rPr lang="en-GB" sz="3700" dirty="0"/>
              <a:t>Challenges and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CA80-3C49-459D-AC32-84312C219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191" y="1189172"/>
            <a:ext cx="7823271" cy="386973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Key challenges for prevention in this area: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Cost of living crisis – how can people who are unable to afford current high energy costs adequately heat and ventilate the home?</a:t>
            </a:r>
          </a:p>
          <a:p>
            <a:pPr marL="0" indent="0">
              <a:lnSpc>
                <a:spcPct val="80000"/>
              </a:lnSpc>
              <a:buNone/>
            </a:pPr>
            <a:endParaRPr lang="en-GB" sz="2000" dirty="0"/>
          </a:p>
          <a:p>
            <a:pPr lvl="1">
              <a:lnSpc>
                <a:spcPct val="80000"/>
              </a:lnSpc>
            </a:pPr>
            <a:r>
              <a:rPr lang="en-GB" sz="2000" dirty="0"/>
              <a:t>This is exacerbated by needing to open windows even in cold weather.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Drying clothes indoors without tumble drying can significantly increase humidity.</a:t>
            </a:r>
          </a:p>
          <a:p>
            <a:pPr marL="288000" lvl="1" indent="0">
              <a:lnSpc>
                <a:spcPct val="80000"/>
              </a:lnSpc>
              <a:buNone/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000" dirty="0"/>
              <a:t>There is potential for this problem to increase health inequalities and increase the overall burden of ill health.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There is risk of increasing pressure on primary and secondary healthcare services this winter.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B704BB-9ECD-4F82-B91D-C9C19059D110}"/>
              </a:ext>
            </a:extLst>
          </p:cNvPr>
          <p:cNvSpPr txBox="1">
            <a:spLocks/>
          </p:cNvSpPr>
          <p:nvPr/>
        </p:nvSpPr>
        <p:spPr>
          <a:xfrm>
            <a:off x="657538" y="3733962"/>
            <a:ext cx="7471736" cy="14193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88000" indent="-28800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110000"/>
              <a:buFont typeface="Verdana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SzPct val="110000"/>
              <a:buFont typeface="Verdana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GB" sz="1800" dirty="0"/>
          </a:p>
          <a:p>
            <a:pPr>
              <a:lnSpc>
                <a:spcPct val="8000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8066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5D44-048F-436E-B77F-50643E4D8ACF}"/>
              </a:ext>
            </a:extLst>
          </p:cNvPr>
          <p:cNvSpPr txBox="1">
            <a:spLocks/>
          </p:cNvSpPr>
          <p:nvPr/>
        </p:nvSpPr>
        <p:spPr>
          <a:xfrm>
            <a:off x="550606" y="455232"/>
            <a:ext cx="7020000" cy="540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700" dirty="0"/>
              <a:t>Risk assessment tool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AE2F0-7EE7-417B-800F-99A514F9BA56}"/>
              </a:ext>
            </a:extLst>
          </p:cNvPr>
          <p:cNvSpPr txBox="1"/>
          <p:nvPr/>
        </p:nvSpPr>
        <p:spPr>
          <a:xfrm>
            <a:off x="550606" y="1134319"/>
            <a:ext cx="7983793" cy="36344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4572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BE0071"/>
              </a:buClr>
              <a:buSzPct val="110000"/>
              <a:tabLst/>
            </a:pPr>
            <a:r>
              <a:rPr lang="en-GB" sz="2000" dirty="0">
                <a:solidFill>
                  <a:prstClr val="black"/>
                </a:solidFill>
              </a:rPr>
              <a:t>ADPHL  working group has been set up  to create a London-wide risk assessment tool. </a:t>
            </a:r>
          </a:p>
          <a:p>
            <a:pPr marL="342900" marR="0" indent="-342900" algn="l" defTabSz="4572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BE0071"/>
              </a:buClr>
              <a:buSzPct val="110000"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prstClr val="black"/>
                </a:solidFill>
              </a:rPr>
              <a:t>The tool is based on the primary/secondary/tertiary development steps (in slide 6).</a:t>
            </a:r>
          </a:p>
          <a:p>
            <a:pPr marL="342900" marR="0" indent="-342900" algn="l" defTabSz="4572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BE0071"/>
              </a:buClr>
              <a:buSzPct val="110000"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prstClr val="black"/>
                </a:solidFill>
              </a:rPr>
              <a:t>An initial draft is  will be ready for consultation  housing and social care colleagues, police  and with London-wide public health and primary care peers.</a:t>
            </a:r>
          </a:p>
          <a:p>
            <a:pPr marL="342900" marR="0" indent="-342900" algn="l" defTabSz="4572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BE0071"/>
              </a:buClr>
              <a:buSzPct val="110000"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prstClr val="black"/>
                </a:solidFill>
              </a:rPr>
              <a:t>Development of the action pathway is under way.</a:t>
            </a:r>
          </a:p>
          <a:p>
            <a:pPr marL="342900" marR="0" indent="-342900" algn="l" defTabSz="4572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BE0071"/>
              </a:buClr>
              <a:buSzPct val="110000"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prstClr val="black"/>
                </a:solidFill>
              </a:rPr>
              <a:t>The final tool is expected to be complete by mid January. </a:t>
            </a:r>
          </a:p>
          <a:p>
            <a:pPr marR="0" algn="l" defTabSz="4572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BE0071"/>
              </a:buClr>
              <a:buSzPct val="110000"/>
              <a:tabLst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algn="r" defTabSz="4572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BE0071"/>
              </a:buClr>
              <a:buSzPct val="110000"/>
              <a:tabLst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Gladys Xavier (Director of Public Health)</a:t>
            </a:r>
          </a:p>
          <a:p>
            <a:pPr marR="0" algn="r" defTabSz="4572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BE0071"/>
              </a:buClr>
              <a:buSzPct val="110000"/>
              <a:tabLst/>
            </a:pPr>
            <a:r>
              <a:rPr lang="en-GB" sz="1600" dirty="0"/>
              <a:t>Ian Diley (Consultant in Public Health)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algn="l" defTabSz="4572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rgbClr val="BE0071"/>
              </a:buClr>
              <a:buSzPct val="110000"/>
              <a:tabLst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868287"/>
      </p:ext>
    </p:extLst>
  </p:cSld>
  <p:clrMapOvr>
    <a:masterClrMapping/>
  </p:clrMapOvr>
</p:sld>
</file>

<file path=ppt/theme/theme1.xml><?xml version="1.0" encoding="utf-8"?>
<a:theme xmlns:a="http://schemas.openxmlformats.org/drawingml/2006/main" name="Ambitious for Redbridge template">
  <a:themeElements>
    <a:clrScheme name="Redbridge Counci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DC63F"/>
      </a:accent1>
      <a:accent2>
        <a:srgbClr val="BE0071"/>
      </a:accent2>
      <a:accent3>
        <a:srgbClr val="6D2966"/>
      </a:accent3>
      <a:accent4>
        <a:srgbClr val="F59C00"/>
      </a:accent4>
      <a:accent5>
        <a:srgbClr val="005C5E"/>
      </a:accent5>
      <a:accent6>
        <a:srgbClr val="000000"/>
      </a:accent6>
      <a:hlink>
        <a:srgbClr val="8DC63F"/>
      </a:hlink>
      <a:folHlink>
        <a:srgbClr val="BE0071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88000" marR="0" indent="-288000" algn="l" defTabSz="457200" rtl="0" eaLnBrk="1" fontAlgn="auto" latinLnBrk="0" hangingPunct="1">
          <a:lnSpc>
            <a:spcPct val="120000"/>
          </a:lnSpc>
          <a:spcBef>
            <a:spcPts val="250"/>
          </a:spcBef>
          <a:spcAft>
            <a:spcPts val="0"/>
          </a:spcAft>
          <a:buClr>
            <a:srgbClr val="BE0071"/>
          </a:buClr>
          <a:buSzPct val="110000"/>
          <a:buFont typeface="Verdana" pitchFamily="34" charset="0"/>
          <a:buChar char="●"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65fe6b-13db-463d-860a-1fc523c28f81">
      <Terms xmlns="http://schemas.microsoft.com/office/infopath/2007/PartnerControls"/>
    </lcf76f155ced4ddcb4097134ff3c332f>
    <TaxCatchAll xmlns="041c464b-3dc0-436b-91f3-0bb4d7f8123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B1D62B3B5CB84E98DEC9829412E659" ma:contentTypeVersion="11" ma:contentTypeDescription="Create a new document." ma:contentTypeScope="" ma:versionID="d3af1daccc98e61a5848b47dd59e865b">
  <xsd:schema xmlns:xsd="http://www.w3.org/2001/XMLSchema" xmlns:xs="http://www.w3.org/2001/XMLSchema" xmlns:p="http://schemas.microsoft.com/office/2006/metadata/properties" xmlns:ns2="2b65fe6b-13db-463d-860a-1fc523c28f81" xmlns:ns3="041c464b-3dc0-436b-91f3-0bb4d7f81232" targetNamespace="http://schemas.microsoft.com/office/2006/metadata/properties" ma:root="true" ma:fieldsID="85f08cddb21d636f75515f0e7ed47cc0" ns2:_="" ns3:_="">
    <xsd:import namespace="2b65fe6b-13db-463d-860a-1fc523c28f81"/>
    <xsd:import namespace="041c464b-3dc0-436b-91f3-0bb4d7f812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5fe6b-13db-463d-860a-1fc523c28f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5c6f1e8-5cfd-4b43-8046-e8a77ccb29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c464b-3dc0-436b-91f3-0bb4d7f8123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d77b2dd-99f2-424d-a773-1302ce693a32}" ma:internalName="TaxCatchAll" ma:showField="CatchAllData" ma:web="041c464b-3dc0-436b-91f3-0bb4d7f812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7DCE0D-E70F-4285-B783-329BB3050B66}">
  <ds:schemaRefs>
    <ds:schemaRef ds:uri="http://schemas.microsoft.com/office/2006/metadata/properties"/>
    <ds:schemaRef ds:uri="http://purl.org/dc/elements/1.1/"/>
    <ds:schemaRef ds:uri="041c464b-3dc0-436b-91f3-0bb4d7f81232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2b65fe6b-13db-463d-860a-1fc523c28f8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AFC3B9-B63F-4C67-8EDA-D5C9754DE8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9AC761-4021-40F6-9872-9FE311EC33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65fe6b-13db-463d-860a-1fc523c28f81"/>
    <ds:schemaRef ds:uri="041c464b-3dc0-436b-91f3-0bb4d7f812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Ambitious for Redbridge template</Template>
  <TotalTime>1826</TotalTime>
  <Words>737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Myriad Pro</vt:lpstr>
      <vt:lpstr>Verdana</vt:lpstr>
      <vt:lpstr>Ambitious for Redbridge template</vt:lpstr>
      <vt:lpstr>Mould in Housing and Health</vt:lpstr>
      <vt:lpstr>What is mould?</vt:lpstr>
      <vt:lpstr>Health Concerns 1</vt:lpstr>
      <vt:lpstr>Health Concerns 2</vt:lpstr>
      <vt:lpstr>PowerPoint Presentation</vt:lpstr>
      <vt:lpstr>Environmental Hazards</vt:lpstr>
      <vt:lpstr>How Can We Mitigate Risks?</vt:lpstr>
      <vt:lpstr>Challenges and Actions</vt:lpstr>
      <vt:lpstr>PowerPoint Presentation</vt:lpstr>
    </vt:vector>
  </TitlesOfParts>
  <Company>London Borough of Redbridge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</dc:title>
  <dc:creator>Areeba Choudhary</dc:creator>
  <cp:lastModifiedBy>Emer Forrest</cp:lastModifiedBy>
  <cp:revision>23</cp:revision>
  <dcterms:created xsi:type="dcterms:W3CDTF">2015-05-14T12:53:41Z</dcterms:created>
  <dcterms:modified xsi:type="dcterms:W3CDTF">2023-01-17T15:02:36Z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0x0101009EB1D62B3B5CB84E98DEC9829412E659</vt:lpwstr>
  </property>
  <property fmtid="{D5CDD505-2E9C-101B-9397-08002B2CF9AE}" pid="3" name="MediaServiceImageTags">
    <vt:lpwstr/>
  </property>
</Properties>
</file>